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242729"/>
                </a:solidFill>
                <a:highlight>
                  <a:srgbClr val="FFFFFF"/>
                </a:highlight>
              </a:rPr>
              <a:t>Builder pattern separates the construction of an object from its representation.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https://stackoverflow.com/questions/6927292/javaworld-on-oo-getters-setters-vs-builder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sz="1050">
                <a:solidFill>
                  <a:srgbClr val="333333"/>
                </a:solidFill>
                <a:highlight>
                  <a:srgbClr val="FFFFFF"/>
                </a:highlight>
              </a:rPr>
              <a:t>By using setter the object is created over several calls it may be in an inconsistent state partway through its construction</a:t>
            </a:r>
            <a:r>
              <a:rPr lang="en" sz="1050">
                <a:solidFill>
                  <a:srgbClr val="333333"/>
                </a:solidFill>
                <a:highlight>
                  <a:srgbClr val="FFFFFF"/>
                </a:highlight>
              </a:rPr>
              <a:t>. This also requires a lot of extra effort to ensure thread safety.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Builder Design Pattern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Screen Shot 2017-07-19 at 12.18.20 PM.png" id="104" name="Shape 104"/>
          <p:cNvPicPr preferRelativeResize="0"/>
          <p:nvPr/>
        </p:nvPicPr>
        <p:blipFill>
          <a:blip r:embed="rId3">
            <a:alphaModFix/>
          </a:blip>
          <a:stretch>
            <a:fillRect/>
          </a:stretch>
        </p:blipFill>
        <p:spPr>
          <a:xfrm>
            <a:off x="152400" y="359225"/>
            <a:ext cx="8839201" cy="416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Advantages</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solidFill>
                  <a:srgbClr val="242729"/>
                </a:solidFill>
                <a:highlight>
                  <a:srgbClr val="FFFFFF"/>
                </a:highlight>
              </a:rPr>
              <a:t>Complex Object creation</a:t>
            </a:r>
          </a:p>
          <a:p>
            <a:pPr lvl="0" rtl="0">
              <a:spcBef>
                <a:spcPts val="0"/>
              </a:spcBef>
              <a:buNone/>
            </a:pPr>
            <a:r>
              <a:rPr lang="en" sz="1150">
                <a:solidFill>
                  <a:srgbClr val="242729"/>
                </a:solidFill>
                <a:highlight>
                  <a:srgbClr val="FFFFFF"/>
                </a:highlight>
              </a:rPr>
              <a:t> </a:t>
            </a:r>
            <a:r>
              <a:rPr lang="en">
                <a:solidFill>
                  <a:srgbClr val="242729"/>
                </a:solidFill>
                <a:highlight>
                  <a:srgbClr val="FFFFFF"/>
                </a:highlight>
              </a:rPr>
              <a:t>When we are dealing with very complex object that have lots of properties that    we would preferably only set once at object creation, doing this with regular constructors can become hard to read, because the constructor will have a long list of parameters.</a:t>
            </a:r>
          </a:p>
          <a:p>
            <a:pPr lvl="0" rtl="0">
              <a:spcBef>
                <a:spcPts val="0"/>
              </a:spcBef>
              <a:buNone/>
            </a:pPr>
            <a:r>
              <a:rPr lang="en">
                <a:solidFill>
                  <a:srgbClr val="333333"/>
                </a:solidFill>
                <a:highlight>
                  <a:srgbClr val="FFFFFF"/>
                </a:highlight>
              </a:rPr>
              <a:t>By using setter the object is created over several calls it may be in an inconsistent state partway through its construction. This also requires a lot of extra effort to ensure thread safety.</a:t>
            </a:r>
          </a:p>
          <a:p>
            <a:pPr lvl="0">
              <a:spcBef>
                <a:spcPts val="0"/>
              </a:spcBef>
              <a:buNone/>
            </a:pPr>
            <a:r>
              <a:t/>
            </a:r>
            <a:endParaRPr>
              <a:solidFill>
                <a:srgbClr val="24272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100"/>
              </a:spcAft>
              <a:buClr>
                <a:schemeClr val="dk1"/>
              </a:buClr>
              <a:buSzPct val="45833"/>
              <a:buFont typeface="Arial"/>
              <a:buNone/>
            </a:pPr>
            <a:r>
              <a:rPr lang="en" sz="2400">
                <a:solidFill>
                  <a:srgbClr val="242729"/>
                </a:solidFill>
                <a:highlight>
                  <a:srgbClr val="FFFFFF"/>
                </a:highlight>
              </a:rPr>
              <a:t>2.   Extensible API</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1100"/>
              </a:spcAft>
              <a:buClr>
                <a:schemeClr val="dk1"/>
              </a:buClr>
              <a:buSzPct val="91666"/>
              <a:buFont typeface="Arial"/>
              <a:buNone/>
            </a:pPr>
            <a:r>
              <a:t/>
            </a:r>
            <a:endParaRPr sz="1150">
              <a:solidFill>
                <a:srgbClr val="242729"/>
              </a:solidFill>
              <a:highlight>
                <a:srgbClr val="FFFFFF"/>
              </a:highlight>
            </a:endParaRPr>
          </a:p>
          <a:p>
            <a:pPr lvl="0" rtl="0">
              <a:spcBef>
                <a:spcPts val="0"/>
              </a:spcBef>
              <a:spcAft>
                <a:spcPts val="1100"/>
              </a:spcAft>
              <a:buClr>
                <a:schemeClr val="dk1"/>
              </a:buClr>
              <a:buSzPct val="61111"/>
              <a:buFont typeface="Arial"/>
              <a:buNone/>
            </a:pPr>
            <a:r>
              <a:rPr lang="en">
                <a:solidFill>
                  <a:srgbClr val="242729"/>
                </a:solidFill>
                <a:highlight>
                  <a:srgbClr val="FFFFFF"/>
                </a:highlight>
              </a:rPr>
              <a:t>When we only publish a multi-parameter constructor for our class and later decide to add a new (optional) property (say in a later version of our software) we have to create a second constructor that is identical to the first one, but takes one more parameter. Otherwise - we have to just add it to the existing constructor - you would break compatibility with existing code.</a:t>
            </a:r>
          </a:p>
          <a:p>
            <a:pPr lvl="0" rtl="0">
              <a:spcBef>
                <a:spcPts val="0"/>
              </a:spcBef>
              <a:spcAft>
                <a:spcPts val="0"/>
              </a:spcAft>
              <a:buClr>
                <a:schemeClr val="dk1"/>
              </a:buClr>
              <a:buSzPct val="61111"/>
              <a:buFont typeface="Arial"/>
              <a:buNone/>
            </a:pPr>
            <a:r>
              <a:rPr lang="en">
                <a:solidFill>
                  <a:srgbClr val="242729"/>
                </a:solidFill>
                <a:highlight>
                  <a:srgbClr val="FFFFFF"/>
                </a:highlight>
              </a:rPr>
              <a:t>With a builder, you simply add a new method for the new property, with all existing code still being compatible.</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3. Immutability </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1100"/>
              </a:spcAft>
              <a:buClr>
                <a:schemeClr val="dk1"/>
              </a:buClr>
              <a:buSzPct val="61111"/>
              <a:buFont typeface="Arial"/>
              <a:buNone/>
            </a:pPr>
            <a:r>
              <a:rPr lang="en">
                <a:solidFill>
                  <a:srgbClr val="242729"/>
                </a:solidFill>
                <a:highlight>
                  <a:srgbClr val="FFFFFF"/>
                </a:highlight>
              </a:rPr>
              <a:t>For parallel execution of multiple threads it is best to use objects that cannot be modified after they have been created (immutable objects), because these cannot cause problems with concurrent updates from multiple threads. This is why setters are not an option.</a:t>
            </a:r>
          </a:p>
          <a:p>
            <a:pPr lvl="0" rtl="0">
              <a:spcBef>
                <a:spcPts val="0"/>
              </a:spcBef>
              <a:spcAft>
                <a:spcPts val="0"/>
              </a:spcAft>
              <a:buClr>
                <a:schemeClr val="dk1"/>
              </a:buClr>
              <a:buSzPct val="61111"/>
              <a:buFont typeface="Arial"/>
              <a:buNone/>
            </a:pPr>
            <a:r>
              <a:rPr lang="en">
                <a:solidFill>
                  <a:srgbClr val="242729"/>
                </a:solidFill>
                <a:highlight>
                  <a:srgbClr val="FFFFFF"/>
                </a:highlight>
              </a:rPr>
              <a:t>Now, if you want to avoid the problems of the multi-parameter public constructors, that leaves builders as a very convenient alternative.</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Caution</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Developers may forget to add support for a new attribute to the builder when they add that attribute to the main class. To try to help with this, we can nest the builders inside the class that they build so that it's more obvious to the developer that there is a relevant builder that needs to be similarly updated. </a:t>
            </a:r>
          </a:p>
          <a:p>
            <a:pPr indent="-228600" lvl="0" marL="457200">
              <a:spcBef>
                <a:spcPts val="0"/>
              </a:spcBef>
              <a:buClr>
                <a:schemeClr val="dk1"/>
              </a:buClr>
              <a:buChar char="➢"/>
            </a:pPr>
            <a:r>
              <a:rPr lang="en">
                <a:solidFill>
                  <a:schemeClr val="dk1"/>
                </a:solidFill>
                <a:highlight>
                  <a:srgbClr val="FFFFFF"/>
                </a:highlight>
              </a:rPr>
              <a:t>Code Duplication as builder needs to copy all the fields from the original class.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24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229925" y="449275"/>
            <a:ext cx="8520600" cy="637800"/>
          </a:xfrm>
          <a:prstGeom prst="rect">
            <a:avLst/>
          </a:prstGeom>
        </p:spPr>
        <p:txBody>
          <a:bodyPr anchorCtr="0" anchor="t" bIns="91425" lIns="91425" rIns="91425" tIns="91425">
            <a:noAutofit/>
          </a:bodyPr>
          <a:lstStyle/>
          <a:p>
            <a:pPr lvl="0">
              <a:spcBef>
                <a:spcPts val="0"/>
              </a:spcBef>
              <a:buNone/>
            </a:pPr>
            <a:r>
              <a:rPr lang="en"/>
              <a:t>Why and what??</a:t>
            </a:r>
          </a:p>
        </p:txBody>
      </p:sp>
      <p:sp>
        <p:nvSpPr>
          <p:cNvPr id="60" name="Shape 60"/>
          <p:cNvSpPr txBox="1"/>
          <p:nvPr>
            <p:ph idx="1" type="body"/>
          </p:nvPr>
        </p:nvSpPr>
        <p:spPr>
          <a:xfrm>
            <a:off x="311700" y="1332375"/>
            <a:ext cx="8520600" cy="3737400"/>
          </a:xfrm>
          <a:prstGeom prst="rect">
            <a:avLst/>
          </a:prstGeom>
        </p:spPr>
        <p:txBody>
          <a:bodyPr anchorCtr="0" anchor="t" bIns="91425" lIns="91425" rIns="91425" tIns="91425">
            <a:noAutofit/>
          </a:bodyPr>
          <a:lstStyle/>
          <a:p>
            <a:pPr indent="-311150" lvl="0" marL="457200" rtl="0">
              <a:lnSpc>
                <a:spcPct val="200000"/>
              </a:lnSpc>
              <a:spcBef>
                <a:spcPts val="900"/>
              </a:spcBef>
              <a:spcAft>
                <a:spcPts val="2100"/>
              </a:spcAft>
              <a:buClr>
                <a:srgbClr val="444444"/>
              </a:buClr>
              <a:buSzPct val="100000"/>
              <a:buChar char="➢"/>
            </a:pPr>
            <a:r>
              <a:rPr lang="en" sz="1300">
                <a:solidFill>
                  <a:srgbClr val="444444"/>
                </a:solidFill>
                <a:highlight>
                  <a:srgbClr val="FFFFFF"/>
                </a:highlight>
              </a:rPr>
              <a:t>Builder pattern is used to create complex objects made from a bunch of other objects.</a:t>
            </a:r>
          </a:p>
          <a:p>
            <a:pPr indent="-311150" lvl="0" marL="457200" rtl="0">
              <a:lnSpc>
                <a:spcPct val="200000"/>
              </a:lnSpc>
              <a:spcBef>
                <a:spcPts val="900"/>
              </a:spcBef>
              <a:spcAft>
                <a:spcPts val="2100"/>
              </a:spcAft>
              <a:buClr>
                <a:srgbClr val="444444"/>
              </a:buClr>
              <a:buSzPct val="100000"/>
              <a:buChar char="➢"/>
            </a:pPr>
            <a:r>
              <a:rPr lang="en" sz="1300">
                <a:solidFill>
                  <a:srgbClr val="444444"/>
                </a:solidFill>
                <a:highlight>
                  <a:srgbClr val="FFFFFF"/>
                </a:highlight>
              </a:rPr>
              <a:t>The creation of these parts is independent to the creation of the main object.</a:t>
            </a:r>
          </a:p>
          <a:p>
            <a:pPr indent="-311150" lvl="0" marL="457200" rtl="0">
              <a:lnSpc>
                <a:spcPct val="200000"/>
              </a:lnSpc>
              <a:spcBef>
                <a:spcPts val="900"/>
              </a:spcBef>
              <a:spcAft>
                <a:spcPts val="2100"/>
              </a:spcAft>
              <a:buClr>
                <a:srgbClr val="444444"/>
              </a:buClr>
              <a:buSzPct val="100000"/>
              <a:buChar char="➢"/>
            </a:pPr>
            <a:r>
              <a:rPr lang="en" sz="1300">
                <a:solidFill>
                  <a:srgbClr val="444444"/>
                </a:solidFill>
                <a:highlight>
                  <a:srgbClr val="FFFFFF"/>
                </a:highlight>
              </a:rPr>
              <a:t>This pattern hides the creation of these parts from the client itself too, so that these parts are not dependent.</a:t>
            </a:r>
          </a:p>
          <a:p>
            <a:pPr indent="-311150" lvl="0" marL="457200" rtl="0">
              <a:lnSpc>
                <a:spcPct val="200000"/>
              </a:lnSpc>
              <a:spcBef>
                <a:spcPts val="900"/>
              </a:spcBef>
              <a:spcAft>
                <a:spcPts val="2100"/>
              </a:spcAft>
              <a:buClr>
                <a:srgbClr val="444444"/>
              </a:buClr>
              <a:buSzPct val="100000"/>
              <a:buChar char="➢"/>
            </a:pPr>
            <a:r>
              <a:rPr lang="en" sz="1300">
                <a:solidFill>
                  <a:srgbClr val="444444"/>
                </a:solidFill>
                <a:highlight>
                  <a:srgbClr val="FFFFFF"/>
                </a:highlight>
              </a:rPr>
              <a:t>Only the builder knows the specifics and nobody else does.</a:t>
            </a:r>
          </a:p>
          <a:p>
            <a:pPr indent="-311150" lvl="0" marL="457200" rtl="0">
              <a:lnSpc>
                <a:spcPct val="200000"/>
              </a:lnSpc>
              <a:spcBef>
                <a:spcPts val="900"/>
              </a:spcBef>
              <a:spcAft>
                <a:spcPts val="2100"/>
              </a:spcAft>
              <a:buClr>
                <a:srgbClr val="444444"/>
              </a:buClr>
              <a:buSzPct val="100000"/>
              <a:buChar char="➢"/>
            </a:pPr>
            <a:r>
              <a:rPr lang="en" sz="1300">
                <a:solidFill>
                  <a:srgbClr val="444444"/>
                </a:solidFill>
                <a:highlight>
                  <a:srgbClr val="FFFFFF"/>
                </a:highlight>
              </a:rPr>
              <a:t>It was introduced to solve problems of  factory and abstract factory design patterns in which the object sometimes contains a lot of attributes</a:t>
            </a:r>
            <a:r>
              <a:rPr lang="en" sz="1300">
                <a:solidFill>
                  <a:srgbClr val="666666"/>
                </a:solidFill>
                <a:highlight>
                  <a:srgbClr val="FFFFFF"/>
                </a:highlight>
              </a:rPr>
              <a:t>.</a:t>
            </a:r>
          </a:p>
          <a:p>
            <a:pPr lvl="0">
              <a:lnSpc>
                <a:spcPct val="200000"/>
              </a:lnSpc>
              <a:spcBef>
                <a:spcPts val="0"/>
              </a:spcBef>
              <a:buNone/>
            </a:pPr>
            <a:r>
              <a:t/>
            </a:r>
            <a:endParaRPr sz="13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Continued</a:t>
            </a:r>
          </a:p>
        </p:txBody>
      </p:sp>
      <p:sp>
        <p:nvSpPr>
          <p:cNvPr id="66" name="Shape 66"/>
          <p:cNvSpPr txBox="1"/>
          <p:nvPr>
            <p:ph idx="1" type="body"/>
          </p:nvPr>
        </p:nvSpPr>
        <p:spPr>
          <a:xfrm>
            <a:off x="311700" y="1365100"/>
            <a:ext cx="8520600" cy="3416400"/>
          </a:xfrm>
          <a:prstGeom prst="rect">
            <a:avLst/>
          </a:prstGeom>
        </p:spPr>
        <p:txBody>
          <a:bodyPr anchorCtr="0" anchor="t" bIns="91425" lIns="91425" rIns="91425" tIns="91425">
            <a:noAutofit/>
          </a:bodyPr>
          <a:lstStyle/>
          <a:p>
            <a:pPr lvl="0" rtl="0">
              <a:lnSpc>
                <a:spcPct val="150000"/>
              </a:lnSpc>
              <a:spcBef>
                <a:spcPts val="0"/>
              </a:spcBef>
              <a:buNone/>
            </a:pPr>
            <a:r>
              <a:t/>
            </a:r>
            <a:endParaRPr sz="1300"/>
          </a:p>
          <a:p>
            <a:pPr indent="-311150" lvl="0" marL="457200" rtl="0">
              <a:lnSpc>
                <a:spcPct val="150000"/>
              </a:lnSpc>
              <a:spcBef>
                <a:spcPts val="0"/>
              </a:spcBef>
              <a:buSzPct val="100000"/>
              <a:buChar char="➢"/>
            </a:pPr>
            <a:r>
              <a:rPr lang="en" sz="1300"/>
              <a:t>Builder Pattern is perfectly suited for an immutable class when that class features a large number of attributes.</a:t>
            </a:r>
          </a:p>
          <a:p>
            <a:pPr indent="-311150" lvl="0" marL="457200" rtl="0">
              <a:lnSpc>
                <a:spcPct val="150000"/>
              </a:lnSpc>
              <a:spcBef>
                <a:spcPts val="0"/>
              </a:spcBef>
              <a:buSzPct val="100000"/>
              <a:buChar char="➢"/>
            </a:pPr>
            <a:r>
              <a:rPr lang="en" sz="1300"/>
              <a:t>Builder approach is the ability to acquire an object in a single statement and state without the object in multiple states problem presented by using “Set” methods.</a:t>
            </a:r>
          </a:p>
          <a:p>
            <a:pPr lvl="0" rtl="0">
              <a:lnSpc>
                <a:spcPct val="150000"/>
              </a:lnSpc>
              <a:spcBef>
                <a:spcPts val="0"/>
              </a:spcBef>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707025"/>
            <a:ext cx="8520600" cy="4226700"/>
          </a:xfrm>
          <a:prstGeom prst="rect">
            <a:avLst/>
          </a:prstGeom>
        </p:spPr>
        <p:txBody>
          <a:bodyPr anchorCtr="0" anchor="t" bIns="91425" lIns="91425" rIns="91425" tIns="91425">
            <a:noAutofit/>
          </a:bodyPr>
          <a:lstStyle/>
          <a:p>
            <a:pPr lvl="0">
              <a:spcBef>
                <a:spcPts val="0"/>
              </a:spcBef>
              <a:buNone/>
            </a:pPr>
            <a:r>
              <a:t/>
            </a:r>
            <a:endParaRPr/>
          </a:p>
        </p:txBody>
      </p:sp>
      <p:pic>
        <p:nvPicPr>
          <p:cNvPr descr="builder.jpg" id="72" name="Shape 72"/>
          <p:cNvPicPr preferRelativeResize="0"/>
          <p:nvPr/>
        </p:nvPicPr>
        <p:blipFill>
          <a:blip r:embed="rId3">
            <a:alphaModFix/>
          </a:blip>
          <a:stretch>
            <a:fillRect/>
          </a:stretch>
        </p:blipFill>
        <p:spPr>
          <a:xfrm>
            <a:off x="311700" y="290150"/>
            <a:ext cx="8520599" cy="47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311700" y="191200"/>
            <a:ext cx="8520600" cy="43776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7-19 at 11.14.06 AM.png" id="78" name="Shape 78"/>
          <p:cNvPicPr preferRelativeResize="0"/>
          <p:nvPr/>
        </p:nvPicPr>
        <p:blipFill>
          <a:blip r:embed="rId3">
            <a:alphaModFix/>
          </a:blip>
          <a:stretch>
            <a:fillRect/>
          </a:stretch>
        </p:blipFill>
        <p:spPr>
          <a:xfrm>
            <a:off x="541425" y="1009625"/>
            <a:ext cx="8290876" cy="2672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Screen Shot 2017-07-19 at 11.14.19 AM.png" id="83" name="Shape 83"/>
          <p:cNvPicPr preferRelativeResize="0"/>
          <p:nvPr/>
        </p:nvPicPr>
        <p:blipFill>
          <a:blip r:embed="rId3">
            <a:alphaModFix/>
          </a:blip>
          <a:stretch>
            <a:fillRect/>
          </a:stretch>
        </p:blipFill>
        <p:spPr>
          <a:xfrm>
            <a:off x="518850" y="825975"/>
            <a:ext cx="8106302" cy="3416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377900"/>
            <a:ext cx="8520600" cy="41910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7-19 at 11.15.53 AM.png" id="89" name="Shape 89"/>
          <p:cNvPicPr preferRelativeResize="0"/>
          <p:nvPr/>
        </p:nvPicPr>
        <p:blipFill>
          <a:blip r:embed="rId3">
            <a:alphaModFix/>
          </a:blip>
          <a:stretch>
            <a:fillRect/>
          </a:stretch>
        </p:blipFill>
        <p:spPr>
          <a:xfrm>
            <a:off x="311699" y="321900"/>
            <a:ext cx="8520601" cy="4490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Screen Shot 2017-07-19 at 11.17.14 AM.png" id="94" name="Shape 94"/>
          <p:cNvPicPr preferRelativeResize="0"/>
          <p:nvPr/>
        </p:nvPicPr>
        <p:blipFill>
          <a:blip r:embed="rId3">
            <a:alphaModFix/>
          </a:blip>
          <a:stretch>
            <a:fillRect/>
          </a:stretch>
        </p:blipFill>
        <p:spPr>
          <a:xfrm>
            <a:off x="479550" y="191725"/>
            <a:ext cx="8287375" cy="452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descr="Screen Shot 2017-07-19 at 11.34.49 AM.png" id="99" name="Shape 99"/>
          <p:cNvPicPr preferRelativeResize="0"/>
          <p:nvPr/>
        </p:nvPicPr>
        <p:blipFill>
          <a:blip r:embed="rId3">
            <a:alphaModFix/>
          </a:blip>
          <a:stretch>
            <a:fillRect/>
          </a:stretch>
        </p:blipFill>
        <p:spPr>
          <a:xfrm>
            <a:off x="373350" y="90550"/>
            <a:ext cx="7633550"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