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9" r:id="rId12"/>
    <p:sldId id="311" r:id="rId13"/>
    <p:sldId id="267" r:id="rId14"/>
    <p:sldId id="310" r:id="rId15"/>
    <p:sldId id="268" r:id="rId16"/>
    <p:sldId id="270" r:id="rId17"/>
    <p:sldId id="269" r:id="rId18"/>
    <p:sldId id="271" r:id="rId19"/>
    <p:sldId id="312" r:id="rId20"/>
    <p:sldId id="313" r:id="rId21"/>
    <p:sldId id="272" r:id="rId22"/>
    <p:sldId id="273" r:id="rId23"/>
    <p:sldId id="274" r:id="rId24"/>
    <p:sldId id="289" r:id="rId25"/>
    <p:sldId id="275" r:id="rId26"/>
    <p:sldId id="290" r:id="rId27"/>
    <p:sldId id="277" r:id="rId28"/>
    <p:sldId id="291" r:id="rId29"/>
    <p:sldId id="299" r:id="rId30"/>
    <p:sldId id="281" r:id="rId31"/>
    <p:sldId id="282" r:id="rId32"/>
    <p:sldId id="294" r:id="rId33"/>
    <p:sldId id="300" r:id="rId34"/>
    <p:sldId id="301" r:id="rId35"/>
    <p:sldId id="302" r:id="rId36"/>
    <p:sldId id="303" r:id="rId37"/>
    <p:sldId id="304" r:id="rId38"/>
    <p:sldId id="305" r:id="rId39"/>
    <p:sldId id="307" r:id="rId40"/>
    <p:sldId id="30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579" autoAdjust="0"/>
    <p:restoredTop sz="94660"/>
  </p:normalViewPr>
  <p:slideViewPr>
    <p:cSldViewPr>
      <p:cViewPr varScale="1">
        <p:scale>
          <a:sx n="76" d="100"/>
          <a:sy n="76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C01F4-787A-40D5-AB14-ED8C50C2831C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726D-2521-4FE4-AF03-D35AE2260B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038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433AA-9DC6-4AA0-8EF6-4DF5C9E090F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433AA-9DC6-4AA0-8EF6-4DF5C9E090F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433AA-9DC6-4AA0-8EF6-4DF5C9E090F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2680A41-C2D4-4329-A990-7644EF30A4E1}" type="datetime1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C771BC-ADCB-4BDB-B9E0-B15D8DB204A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2680A41-C2D4-4329-A990-7644EF30A4E1}" type="datetime1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C771BC-ADCB-4BDB-B9E0-B15D8DB204A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433AA-9DC6-4AA0-8EF6-4DF5C9E090F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433AA-9DC6-4AA0-8EF6-4DF5C9E090F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433AA-9DC6-4AA0-8EF6-4DF5C9E090F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433AA-9DC6-4AA0-8EF6-4DF5C9E090F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433AA-9DC6-4AA0-8EF6-4DF5C9E090F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433AA-9DC6-4AA0-8EF6-4DF5C9E090F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433AA-9DC6-4AA0-8EF6-4DF5C9E090F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433AA-9DC6-4AA0-8EF6-4DF5C9E090F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726D-2521-4FE4-AF03-D35AE2260B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3F43-D60A-48A5-9F4C-9305A0877857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161-4942-439C-A767-3F13B6430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3F43-D60A-48A5-9F4C-9305A0877857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161-4942-439C-A767-3F13B6430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3F43-D60A-48A5-9F4C-9305A0877857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161-4942-439C-A767-3F13B6430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3F43-D60A-48A5-9F4C-9305A0877857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161-4942-439C-A767-3F13B6430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3F43-D60A-48A5-9F4C-9305A0877857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161-4942-439C-A767-3F13B6430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3F43-D60A-48A5-9F4C-9305A0877857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161-4942-439C-A767-3F13B6430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3F43-D60A-48A5-9F4C-9305A0877857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161-4942-439C-A767-3F13B6430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3F43-D60A-48A5-9F4C-9305A0877857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161-4942-439C-A767-3F13B6430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3F43-D60A-48A5-9F4C-9305A0877857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161-4942-439C-A767-3F13B6430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3F43-D60A-48A5-9F4C-9305A0877857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161-4942-439C-A767-3F13B6430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3F43-D60A-48A5-9F4C-9305A0877857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161-4942-439C-A767-3F13B6430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13F43-D60A-48A5-9F4C-9305A0877857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3161-4942-439C-A767-3F13B6430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-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of all 4 digital numbers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of alpha characters. Max length 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of alpha numeric</a:t>
                      </a:r>
                      <a:r>
                        <a:rPr lang="en-US" baseline="0" dirty="0" smtClean="0"/>
                        <a:t> characters. Max length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smallint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of all designation</a:t>
                      </a:r>
                      <a:r>
                        <a:rPr lang="en-US" baseline="0" dirty="0" smtClean="0"/>
                        <a:t> codes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join_date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dept_id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smallint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of all department ids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Consists of name of relation + attributes (along with domain)</a:t>
            </a:r>
          </a:p>
          <a:p>
            <a:r>
              <a:rPr lang="en-US" sz="2800" dirty="0" smtClean="0"/>
              <a:t>Table definition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8200" y="3200400"/>
          <a:ext cx="7620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4"/>
                <a:gridCol w="787816"/>
                <a:gridCol w="1371600"/>
                <a:gridCol w="1296649"/>
                <a:gridCol w="913151"/>
                <a:gridCol w="1168817"/>
                <a:gridCol w="1040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a3232x3444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3200400"/>
            <a:ext cx="7543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Formal</a:t>
                      </a:r>
                      <a:r>
                        <a:rPr lang="en-US" baseline="0" dirty="0" smtClean="0"/>
                        <a:t> 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Informal Terms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 </a:t>
                      </a:r>
                      <a:r>
                        <a:rPr lang="en-US" baseline="0" dirty="0" smtClean="0"/>
                        <a:t>in the column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Schema of a 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 definition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Uniqueness property: No two tuples have the same value for the key</a:t>
            </a:r>
          </a:p>
          <a:p>
            <a:r>
              <a:rPr lang="en-US" sz="2400" dirty="0" smtClean="0"/>
              <a:t>Time-independent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3400" y="3200400"/>
          <a:ext cx="7620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4"/>
                <a:gridCol w="787816"/>
                <a:gridCol w="1371600"/>
                <a:gridCol w="1296649"/>
                <a:gridCol w="913151"/>
                <a:gridCol w="1168817"/>
                <a:gridCol w="1040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a3232x3444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410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 Keys: </a:t>
            </a:r>
            <a:br>
              <a:rPr lang="en-US" dirty="0" smtClean="0"/>
            </a:br>
            <a:r>
              <a:rPr lang="en-US" dirty="0" err="1" smtClean="0"/>
              <a:t>emp_id</a:t>
            </a:r>
            <a:endParaRPr lang="en-US" dirty="0" smtClean="0"/>
          </a:p>
          <a:p>
            <a:r>
              <a:rPr lang="en-US" dirty="0" err="1" smtClean="0"/>
              <a:t>emp_id</a:t>
            </a:r>
            <a:r>
              <a:rPr lang="en-US" dirty="0" smtClean="0"/>
              <a:t>, name, </a:t>
            </a:r>
            <a:r>
              <a:rPr lang="en-US" dirty="0" err="1" smtClean="0"/>
              <a:t>ssn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emp_id_name,ssn_design_d,salary,join_date,dept_id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Uniqueness property: No two tuples shave the same value for the key</a:t>
            </a:r>
          </a:p>
          <a:p>
            <a:r>
              <a:rPr lang="en-US" sz="2400" dirty="0" err="1" smtClean="0"/>
              <a:t>Minimality</a:t>
            </a:r>
            <a:r>
              <a:rPr lang="en-US" sz="2400" dirty="0" smtClean="0"/>
              <a:t> property: None of the attributes of the key can be discarded from the key without destroying the uniqueness property.</a:t>
            </a:r>
          </a:p>
          <a:p>
            <a:r>
              <a:rPr lang="en-US" sz="2400" dirty="0" smtClean="0"/>
              <a:t>Super key reduced to minimum number of columns</a:t>
            </a:r>
          </a:p>
          <a:p>
            <a:pPr>
              <a:buNone/>
            </a:pPr>
            <a:endParaRPr lang="en-US" sz="2400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9600" y="4267200"/>
          <a:ext cx="7620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4"/>
                <a:gridCol w="787816"/>
                <a:gridCol w="1371600"/>
                <a:gridCol w="1296649"/>
                <a:gridCol w="913151"/>
                <a:gridCol w="1168817"/>
                <a:gridCol w="1040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a3232x3444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 of the candidate keys is chosen to uniquely identify tuples in a relation, such a key is called the primary key.</a:t>
            </a:r>
          </a:p>
          <a:p>
            <a:r>
              <a:rPr lang="en-US" sz="2400" dirty="0" smtClean="0"/>
              <a:t>There can be only one primary key per relation</a:t>
            </a:r>
          </a:p>
          <a:p>
            <a:r>
              <a:rPr lang="en-US" sz="2400" dirty="0" smtClean="0"/>
              <a:t>Primary key may be a compound key</a:t>
            </a:r>
          </a:p>
          <a:p>
            <a:pPr>
              <a:buNone/>
            </a:pPr>
            <a:endParaRPr lang="en-US" sz="24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3505200"/>
          <a:ext cx="762000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4"/>
                <a:gridCol w="787816"/>
                <a:gridCol w="1371600"/>
                <a:gridCol w="1296649"/>
                <a:gridCol w="913151"/>
                <a:gridCol w="1168817"/>
                <a:gridCol w="1040984"/>
              </a:tblGrid>
              <a:tr h="2133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a3232x3444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Any candidate Key which is not a primary key is an alternate key</a:t>
            </a:r>
          </a:p>
          <a:p>
            <a:r>
              <a:rPr lang="en-US" sz="2400" dirty="0" smtClean="0"/>
              <a:t>There can be more than one alternate keys for any relation.</a:t>
            </a:r>
          </a:p>
          <a:p>
            <a:pPr>
              <a:buNone/>
            </a:pPr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3200400"/>
          <a:ext cx="7620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4"/>
                <a:gridCol w="787816"/>
                <a:gridCol w="1371600"/>
                <a:gridCol w="1296649"/>
                <a:gridCol w="913151"/>
                <a:gridCol w="1168817"/>
                <a:gridCol w="1040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a3232x3444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 times a set of attributes in a relation may point to certain tuples in another relation</a:t>
            </a:r>
          </a:p>
          <a:p>
            <a:r>
              <a:rPr lang="en-US" sz="2400" dirty="0" smtClean="0"/>
              <a:t>A foreign key is a set of attributes in one relation whose values are required to match one of the values of the primary key of the same or different relation. </a:t>
            </a:r>
          </a:p>
          <a:p>
            <a:r>
              <a:rPr lang="en-US" sz="2400" dirty="0" smtClean="0"/>
              <a:t>There can be more than one foreign key in a given relation.</a:t>
            </a:r>
          </a:p>
          <a:p>
            <a:pPr>
              <a:buNone/>
            </a:pPr>
            <a:endParaRPr lang="en-US" sz="24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4191000"/>
          <a:ext cx="76200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4"/>
                <a:gridCol w="787816"/>
                <a:gridCol w="1371600"/>
                <a:gridCol w="1296649"/>
                <a:gridCol w="913151"/>
                <a:gridCol w="1168817"/>
                <a:gridCol w="1040984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a3232x3444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467600" y="4267200"/>
            <a:ext cx="990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715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10800000" flipV="1">
            <a:off x="1600200" y="4495800"/>
            <a:ext cx="5867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8200" y="5791200"/>
            <a:ext cx="990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attribute participating in the primary key of a base relation may accept null values</a:t>
            </a:r>
          </a:p>
          <a:p>
            <a:r>
              <a:rPr lang="en-US" smtClean="0"/>
              <a:t>Guarantees that </a:t>
            </a:r>
            <a:r>
              <a:rPr lang="en-US" dirty="0" smtClean="0"/>
              <a:t>each entity will have a unique identity.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S of relation schemas that belong to the same database</a:t>
            </a:r>
          </a:p>
          <a:p>
            <a:r>
              <a:rPr lang="en-US" dirty="0" smtClean="0"/>
              <a:t>S is the name of the whole </a:t>
            </a:r>
            <a:r>
              <a:rPr lang="en-US" b="1" dirty="0" smtClean="0"/>
              <a:t>database schema</a:t>
            </a:r>
          </a:p>
          <a:p>
            <a:r>
              <a:rPr lang="en-US" dirty="0" smtClean="0"/>
              <a:t>S = {R1, R2, ..., </a:t>
            </a:r>
            <a:r>
              <a:rPr lang="en-US" dirty="0" err="1" smtClean="0"/>
              <a:t>Rn</a:t>
            </a:r>
            <a:r>
              <a:rPr lang="en-US" dirty="0" smtClean="0"/>
              <a:t>}</a:t>
            </a:r>
          </a:p>
          <a:p>
            <a:r>
              <a:rPr lang="en-US" dirty="0" smtClean="0"/>
              <a:t>R1, R2, …, </a:t>
            </a:r>
            <a:r>
              <a:rPr lang="en-US" dirty="0" err="1" smtClean="0"/>
              <a:t>Rn</a:t>
            </a:r>
            <a:r>
              <a:rPr lang="en-US" dirty="0" smtClean="0"/>
              <a:t> are the names of the individual </a:t>
            </a:r>
            <a:r>
              <a:rPr lang="en-US" b="1" dirty="0" smtClean="0"/>
              <a:t>relation schemas within the database 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</a:t>
            </a:r>
            <a:r>
              <a:rPr lang="en-US" dirty="0" err="1" smtClean="0"/>
              <a:t>vs</a:t>
            </a:r>
            <a:r>
              <a:rPr lang="en-US" dirty="0" smtClean="0"/>
              <a:t> Flat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independence and efficient access</a:t>
            </a:r>
          </a:p>
          <a:p>
            <a:r>
              <a:rPr lang="en-US" dirty="0" smtClean="0"/>
              <a:t>Reduced application development time</a:t>
            </a:r>
          </a:p>
          <a:p>
            <a:r>
              <a:rPr lang="en-US" dirty="0" smtClean="0"/>
              <a:t>Data integrity and security</a:t>
            </a:r>
          </a:p>
          <a:p>
            <a:r>
              <a:rPr lang="en-US" dirty="0" smtClean="0"/>
              <a:t>Protect data from inconsistency due to multiple concurrent users</a:t>
            </a:r>
          </a:p>
          <a:p>
            <a:r>
              <a:rPr lang="en-US" dirty="0" smtClean="0"/>
              <a:t>Crash recovery</a:t>
            </a:r>
          </a:p>
          <a:p>
            <a:r>
              <a:rPr lang="en-US" dirty="0" smtClean="0"/>
              <a:t>Security and access control</a:t>
            </a:r>
          </a:p>
          <a:p>
            <a:r>
              <a:rPr lang="en-US" dirty="0" smtClean="0"/>
              <a:t>Etc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Diagram for the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2474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of the foreign key </a:t>
            </a:r>
          </a:p>
          <a:p>
            <a:pPr lvl="1"/>
            <a:r>
              <a:rPr lang="en-US" dirty="0" smtClean="0"/>
              <a:t>Must be either null or </a:t>
            </a:r>
          </a:p>
          <a:p>
            <a:pPr lvl="1"/>
            <a:r>
              <a:rPr lang="en-US" dirty="0" smtClean="0"/>
              <a:t>If non-null, must match with the primary key value of some </a:t>
            </a:r>
            <a:r>
              <a:rPr lang="en-US" dirty="0" err="1" smtClean="0"/>
              <a:t>tuple</a:t>
            </a:r>
            <a:r>
              <a:rPr lang="en-US" dirty="0" smtClean="0"/>
              <a:t> of the ‘parent’ relation. The reference can be the same relation.</a:t>
            </a:r>
          </a:p>
          <a:p>
            <a:pPr lvl="1"/>
            <a:r>
              <a:rPr lang="en-US" dirty="0" smtClean="0"/>
              <a:t>Explain with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</a:rPr>
              <a:t>The basic set of operations for the relational model is known as the relational algebra. These operations enable a user to specify basic retrieval requests. </a:t>
            </a:r>
          </a:p>
          <a:p>
            <a:r>
              <a:rPr lang="en-US" dirty="0" smtClean="0">
                <a:latin typeface="Times New Roman" pitchFamily="18" charset="0"/>
              </a:rPr>
              <a:t>Gives a procedural method of specifying a retrieval query.</a:t>
            </a:r>
          </a:p>
          <a:p>
            <a:r>
              <a:rPr lang="en-US" dirty="0" smtClean="0">
                <a:latin typeface="Times New Roman" pitchFamily="18" charset="0"/>
              </a:rPr>
              <a:t>A set of operators (unary and binary) that take relation instances as arguments and return new relations.</a:t>
            </a:r>
          </a:p>
          <a:p>
            <a:r>
              <a:rPr lang="en-US" dirty="0" smtClean="0">
                <a:latin typeface="Times New Roman" pitchFamily="18" charset="0"/>
              </a:rPr>
              <a:t>Forms the core component of a relational query engine.</a:t>
            </a:r>
          </a:p>
          <a:p>
            <a:r>
              <a:rPr lang="en-US" dirty="0" smtClean="0">
                <a:latin typeface="Times New Roman" pitchFamily="18" charset="0"/>
              </a:rPr>
              <a:t>SQL queries are internally translated into RA expressions.</a:t>
            </a:r>
          </a:p>
          <a:p>
            <a:r>
              <a:rPr lang="en-US" dirty="0" smtClean="0">
                <a:latin typeface="Times New Roman" pitchFamily="18" charset="0"/>
              </a:rPr>
              <a:t>Provides a framework for query optimization. </a:t>
            </a:r>
          </a:p>
          <a:p>
            <a:r>
              <a:rPr lang="en-US" dirty="0" smtClean="0">
                <a:latin typeface="Times New Roman" pitchFamily="18" charset="0"/>
              </a:rPr>
              <a:t>The result of a retrieval is a new relation, which may have been formed from one or more relations. The </a:t>
            </a:r>
            <a:r>
              <a:rPr lang="en-US" b="1" dirty="0" smtClean="0">
                <a:latin typeface="Times New Roman" pitchFamily="18" charset="0"/>
              </a:rPr>
              <a:t>algebra operations</a:t>
            </a:r>
            <a:r>
              <a:rPr lang="en-US" dirty="0" smtClean="0">
                <a:latin typeface="Times New Roman" pitchFamily="18" charset="0"/>
              </a:rPr>
              <a:t> thus produce new relations, which can be further manipulated using operations of the same algebra.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3600" b="1" dirty="0" smtClean="0">
                <a:latin typeface="Times New Roman" pitchFamily="18" charset="0"/>
              </a:rPr>
              <a:t>SELECT Operation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	SELECT operation is used to select a </a:t>
            </a:r>
            <a:r>
              <a:rPr lang="en-US" i="1" dirty="0" smtClean="0">
                <a:latin typeface="Times New Roman" pitchFamily="18" charset="0"/>
              </a:rPr>
              <a:t>subset </a:t>
            </a:r>
            <a:r>
              <a:rPr lang="en-US" dirty="0" smtClean="0">
                <a:latin typeface="Times New Roman" pitchFamily="18" charset="0"/>
              </a:rPr>
              <a:t>of the tuples from a relation that satisfy a </a:t>
            </a:r>
            <a:r>
              <a:rPr lang="en-US" b="1" dirty="0" smtClean="0">
                <a:latin typeface="Times New Roman" pitchFamily="18" charset="0"/>
              </a:rPr>
              <a:t>selection condition</a:t>
            </a:r>
            <a:r>
              <a:rPr lang="en-US" dirty="0" smtClean="0">
                <a:latin typeface="Times New Roman" pitchFamily="18" charset="0"/>
              </a:rPr>
              <a:t>. It is a filter that keeps only those tuples that satisfy a qualifying condition – those satisfying the condition are selected while others are discarded.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</a:rPr>
              <a:t>Example:</a:t>
            </a:r>
            <a:r>
              <a:rPr lang="en-US" dirty="0" smtClean="0">
                <a:latin typeface="Times New Roman" pitchFamily="18" charset="0"/>
              </a:rPr>
              <a:t> To select the EMPLOYEE tuples whose department number is four or those whose salary is greater than 30,000 the following notation is used: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Symbol" pitchFamily="18" charset="2"/>
              </a:rPr>
              <a:t>			</a:t>
            </a:r>
            <a:r>
              <a:rPr lang="en-US" sz="4000" b="1" dirty="0" smtClean="0">
                <a:latin typeface="Symbol" pitchFamily="18" charset="2"/>
              </a:rPr>
              <a:t></a:t>
            </a:r>
            <a:r>
              <a:rPr lang="en-US" sz="2000" b="1" dirty="0" smtClean="0">
                <a:latin typeface="Times New Roman" pitchFamily="18" charset="0"/>
              </a:rPr>
              <a:t>DNO = 4</a:t>
            </a:r>
            <a:r>
              <a:rPr lang="en-US" sz="2400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(EMPLOYEE)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Times New Roman" pitchFamily="18" charset="0"/>
              </a:rPr>
              <a:t>			</a:t>
            </a:r>
            <a:r>
              <a:rPr lang="en-US" sz="4000" b="1" dirty="0" smtClean="0">
                <a:latin typeface="Symbol" pitchFamily="18" charset="2"/>
              </a:rPr>
              <a:t></a:t>
            </a:r>
            <a:r>
              <a:rPr lang="en-US" sz="2000" b="1" dirty="0" smtClean="0">
                <a:latin typeface="Times New Roman" pitchFamily="18" charset="0"/>
              </a:rPr>
              <a:t>SALARY &gt; 30,000</a:t>
            </a:r>
            <a:r>
              <a:rPr lang="en-US" sz="2400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(EMPLOYEE)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	</a:t>
            </a:r>
            <a:r>
              <a:rPr lang="en-US" dirty="0" smtClean="0">
                <a:latin typeface="Times New Roman" pitchFamily="18" charset="0"/>
              </a:rPr>
              <a:t>In general, the select operation is denoted by </a:t>
            </a:r>
            <a:r>
              <a:rPr lang="en-US" sz="3600" b="1" baseline="-16000" dirty="0" smtClean="0">
                <a:latin typeface="Symbol" pitchFamily="18" charset="2"/>
              </a:rPr>
              <a:t></a:t>
            </a:r>
            <a:r>
              <a:rPr lang="en-US" sz="3600" baseline="-16000" dirty="0" smtClean="0">
                <a:latin typeface="Symbol" pitchFamily="18" charset="2"/>
              </a:rPr>
              <a:t> </a:t>
            </a:r>
            <a:r>
              <a:rPr lang="en-US" baseline="-16000" dirty="0" smtClean="0">
                <a:latin typeface="Times New Roman" pitchFamily="18" charset="0"/>
              </a:rPr>
              <a:t>&lt;selection condition&gt;</a:t>
            </a:r>
            <a:r>
              <a:rPr lang="en-US" dirty="0" smtClean="0">
                <a:latin typeface="Times New Roman" pitchFamily="18" charset="0"/>
              </a:rPr>
              <a:t>(R) where the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	symbol </a:t>
            </a:r>
            <a:r>
              <a:rPr lang="en-US" sz="3600" b="1" dirty="0" smtClean="0">
                <a:latin typeface="Symbol" pitchFamily="18" charset="2"/>
              </a:rPr>
              <a:t></a:t>
            </a:r>
            <a:r>
              <a:rPr lang="en-US" dirty="0" smtClean="0">
                <a:latin typeface="Times New Roman" pitchFamily="18" charset="0"/>
              </a:rPr>
              <a:t> (sigma) is used to denote the select operator, and the selection condition is a Boolean expression specified on the attributes of relation 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Operation – Example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6313" y="1706563"/>
            <a:ext cx="1501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230188" indent="-230188">
              <a:spcBef>
                <a:spcPct val="50000"/>
              </a:spcBef>
              <a:buSzPct val="125000"/>
              <a:buFontTx/>
              <a:buChar char="•"/>
            </a:pPr>
            <a:r>
              <a:rPr lang="en-US" sz="2000"/>
              <a:t>Relation</a:t>
            </a:r>
            <a:r>
              <a:rPr lang="en-US" sz="2000" i="1"/>
              <a:t> r</a:t>
            </a:r>
            <a:endParaRPr lang="en-US" sz="200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0480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5052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9624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4196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D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30480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5052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9624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23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44196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10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960438" y="4490393"/>
            <a:ext cx="1880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230188" indent="-230188">
              <a:spcBef>
                <a:spcPct val="50000"/>
              </a:spcBef>
              <a:buSzPct val="125000"/>
              <a:buFontTx/>
              <a:buChar char="•"/>
            </a:pP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baseline="-25000" dirty="0">
                <a:sym typeface="Symbol" pitchFamily="18" charset="2"/>
              </a:rPr>
              <a:t>A=B </a:t>
            </a:r>
            <a:r>
              <a:rPr lang="en-US" sz="2400" baseline="-25000" dirty="0" smtClean="0">
                <a:sym typeface="Symbol" pitchFamily="18" charset="2"/>
              </a:rPr>
              <a:t>&amp;D </a:t>
            </a:r>
            <a:r>
              <a:rPr lang="en-US" sz="2400" baseline="-25000" dirty="0">
                <a:sym typeface="Symbol" pitchFamily="18" charset="2"/>
              </a:rPr>
              <a:t>&gt; 5</a:t>
            </a:r>
            <a:r>
              <a:rPr lang="en-US" sz="2000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(r)</a:t>
            </a:r>
            <a:endParaRPr lang="en-US" sz="2400" dirty="0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1242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35814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40386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44958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D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3124200" y="5334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3581400" y="5334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4038600" y="5334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23</a:t>
            </a: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4495800" y="5334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9200" y="3886200"/>
            <a:ext cx="457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degree of the new relation is the same.</a:t>
            </a:r>
            <a:br>
              <a:rPr lang="en-US" sz="1600" dirty="0" smtClean="0"/>
            </a:br>
            <a:r>
              <a:rPr lang="en-US" sz="1600" dirty="0" smtClean="0"/>
              <a:t>The cardinality is different.</a:t>
            </a:r>
          </a:p>
          <a:p>
            <a:r>
              <a:rPr lang="en-US" sz="1600" dirty="0" smtClean="0"/>
              <a:t>Commutative operator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latin typeface="Times New Roman" pitchFamily="18" charset="0"/>
              </a:rPr>
              <a:t>PROJECT Operation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This operation selects certain </a:t>
            </a:r>
            <a:r>
              <a:rPr lang="en-US" sz="2000" i="1" dirty="0" smtClean="0">
                <a:latin typeface="Times New Roman" pitchFamily="18" charset="0"/>
              </a:rPr>
              <a:t>columns</a:t>
            </a:r>
            <a:r>
              <a:rPr lang="en-US" sz="2000" dirty="0" smtClean="0">
                <a:latin typeface="Times New Roman" pitchFamily="18" charset="0"/>
              </a:rPr>
              <a:t> from the table and discards the other columns. The PROJECT creates a vertical partitioning – one with the needed columns (attributes) containing results of the operation and other containing the discarded Columns.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 dirty="0" smtClean="0">
                <a:latin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</a:rPr>
              <a:t>Example:</a:t>
            </a:r>
            <a:r>
              <a:rPr lang="en-US" sz="2000" dirty="0" smtClean="0">
                <a:latin typeface="Times New Roman" pitchFamily="18" charset="0"/>
              </a:rPr>
              <a:t> To list each employee’s first and last name and salary, the following is used:</a:t>
            </a:r>
          </a:p>
          <a:p>
            <a:pPr lvl="1">
              <a:lnSpc>
                <a:spcPct val="80000"/>
              </a:lnSpc>
              <a:buSzPct val="150000"/>
              <a:buFontTx/>
              <a:buNone/>
            </a:pPr>
            <a:r>
              <a:rPr lang="en-US" sz="700" dirty="0" smtClean="0"/>
              <a:t>		</a:t>
            </a:r>
            <a:r>
              <a:rPr lang="en-US" sz="1600" dirty="0" smtClean="0"/>
              <a:t>	</a:t>
            </a:r>
            <a:r>
              <a:rPr lang="en-US" sz="1600" dirty="0" smtClean="0">
                <a:latin typeface="Symbol" pitchFamily="18" charset="2"/>
              </a:rPr>
              <a:t></a:t>
            </a:r>
            <a:r>
              <a:rPr lang="en-US" sz="3200" dirty="0" smtClean="0">
                <a:latin typeface="Symbol" pitchFamily="18" charset="2"/>
              </a:rPr>
              <a:t></a:t>
            </a:r>
            <a:r>
              <a:rPr lang="en-US" sz="1800" b="1" baseline="-25000" dirty="0" smtClean="0"/>
              <a:t>LNAME, FNAME,SALARY</a:t>
            </a:r>
            <a:r>
              <a:rPr lang="en-US" sz="2000" b="1" dirty="0" smtClean="0"/>
              <a:t>(EMPLOYEE)</a:t>
            </a:r>
            <a:endParaRPr lang="en-US" sz="16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000" dirty="0" smtClean="0">
                <a:latin typeface="Times New Roman" pitchFamily="18" charset="0"/>
              </a:rPr>
              <a:t>The general form of the project operation is </a:t>
            </a:r>
            <a:r>
              <a:rPr lang="en-US" sz="3600" dirty="0" smtClean="0">
                <a:latin typeface="Symbol" pitchFamily="18" charset="2"/>
              </a:rPr>
              <a:t></a:t>
            </a:r>
            <a:r>
              <a:rPr lang="en-US" sz="2000" dirty="0" smtClean="0">
                <a:latin typeface="Times New Roman" pitchFamily="18" charset="0"/>
              </a:rPr>
              <a:t>&lt;attribute list&gt;(R) where </a:t>
            </a:r>
            <a:r>
              <a:rPr lang="en-US" sz="3600" dirty="0" smtClean="0">
                <a:latin typeface="Symbol" pitchFamily="18" charset="2"/>
              </a:rPr>
              <a:t></a:t>
            </a:r>
            <a:r>
              <a:rPr lang="en-US" sz="2000" dirty="0" smtClean="0">
                <a:latin typeface="Times New Roman" pitchFamily="18" charset="0"/>
              </a:rPr>
              <a:t> (pi) is the symbol used to represent the project operation and &lt;attribute list&gt; is the desired list of attributes from the attributes of relation R.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	The project operation </a:t>
            </a:r>
            <a:r>
              <a:rPr lang="en-US" sz="2000" i="1" dirty="0" smtClean="0">
                <a:latin typeface="Times New Roman" pitchFamily="18" charset="0"/>
              </a:rPr>
              <a:t>removes any duplicate tuples,</a:t>
            </a:r>
            <a:r>
              <a:rPr lang="en-US" sz="2000" dirty="0" smtClean="0">
                <a:latin typeface="Times New Roman" pitchFamily="18" charset="0"/>
              </a:rPr>
              <a:t> so the result of the project operation is a set of tuples and hence a valid relation.</a:t>
            </a:r>
            <a:endParaRPr lang="en-US" sz="1400" dirty="0" smtClean="0">
              <a:solidFill>
                <a:srgbClr val="FF0066"/>
              </a:solidFill>
              <a:latin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Operation –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724025"/>
            <a:ext cx="7029450" cy="409575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Relation</a:t>
            </a:r>
            <a:r>
              <a:rPr lang="en-US" i="1"/>
              <a:t> r</a:t>
            </a:r>
            <a:r>
              <a:rPr lang="en-US"/>
              <a:t>: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0480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5052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9624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0480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35052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40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9624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2000">
              <a:latin typeface="Times New Roman" pitchFamily="18" charset="0"/>
            </a:endParaRP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2971800" y="4038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2514600" y="45720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2971800" y="45720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3581400" y="50292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=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038600" y="4038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495800" y="4038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038600" y="45720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4495800" y="45720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sz="2000"/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73113" y="4065588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>
                <a:sym typeface="Symbol" pitchFamily="18" charset="2"/>
              </a:rPr>
              <a:t></a:t>
            </a:r>
            <a:r>
              <a:rPr kumimoji="1" lang="en-US" sz="2400" baseline="-25000"/>
              <a:t>A,C</a:t>
            </a:r>
            <a:r>
              <a:rPr kumimoji="1" lang="en-US" sz="2000"/>
              <a:t> (</a:t>
            </a:r>
            <a:r>
              <a:rPr kumimoji="1" lang="en-US" sz="2000" i="1"/>
              <a:t>r</a:t>
            </a:r>
            <a:r>
              <a:rPr kumimoji="1" lang="en-US" sz="200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6096000"/>
            <a:ext cx="496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is another relation with a different schema.</a:t>
            </a:r>
          </a:p>
          <a:p>
            <a:r>
              <a:rPr lang="en-US" dirty="0" smtClean="0"/>
              <a:t>Non- Commutative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sz="3600" b="1" dirty="0" smtClean="0">
                <a:latin typeface="Times New Roman" pitchFamily="18" charset="0"/>
              </a:rPr>
              <a:t>UNION Operation</a:t>
            </a:r>
            <a:endParaRPr lang="en-US" sz="11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smtClean="0">
                <a:latin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</a:rPr>
              <a:t>The result of this operation, denoted by R </a:t>
            </a:r>
            <a:r>
              <a:rPr lang="en-US" sz="4000" b="1" dirty="0" smtClean="0">
                <a:latin typeface="Symbol" pitchFamily="18" charset="2"/>
              </a:rPr>
              <a:t></a:t>
            </a:r>
            <a:r>
              <a:rPr lang="en-US" sz="4000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S, is a relation that includes all tuples that are either in R or in S or in both R and S. Duplicate tuples are eliminated. </a:t>
            </a:r>
            <a:endParaRPr lang="en-US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100" dirty="0" smtClean="0">
                <a:latin typeface="Times New Roman" pitchFamily="18" charset="0"/>
              </a:rPr>
              <a:t>	</a:t>
            </a:r>
            <a:endParaRPr lang="en-US" dirty="0" smtClean="0">
              <a:sym typeface="Symbol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dirty="0" smtClean="0">
                <a:sym typeface="Symbol" pitchFamily="18" charset="2"/>
              </a:rPr>
              <a:t>For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 </a:t>
            </a:r>
            <a:r>
              <a:rPr lang="en-US" i="1" dirty="0" smtClean="0">
                <a:sym typeface="Symbol" pitchFamily="18" charset="2"/>
              </a:rPr>
              <a:t>s</a:t>
            </a:r>
            <a:r>
              <a:rPr lang="en-US" dirty="0" smtClean="0">
                <a:sym typeface="Symbol" pitchFamily="18" charset="2"/>
              </a:rPr>
              <a:t> to be valid.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i="1" dirty="0" smtClean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1.  </a:t>
            </a:r>
            <a:r>
              <a:rPr lang="en-US" i="1" dirty="0" smtClean="0">
                <a:sym typeface="Symbol" pitchFamily="18" charset="2"/>
              </a:rPr>
              <a:t>r,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s</a:t>
            </a:r>
            <a:r>
              <a:rPr lang="en-US" dirty="0" smtClean="0">
                <a:sym typeface="Symbol" pitchFamily="18" charset="2"/>
              </a:rPr>
              <a:t> must have the </a:t>
            </a:r>
            <a:r>
              <a:rPr lang="en-US" i="1" dirty="0" smtClean="0">
                <a:sym typeface="Symbol" pitchFamily="18" charset="2"/>
              </a:rPr>
              <a:t>same </a:t>
            </a:r>
            <a:r>
              <a:rPr lang="en-US" i="1" dirty="0" err="1" smtClean="0">
                <a:solidFill>
                  <a:schemeClr val="tx2"/>
                </a:solidFill>
                <a:sym typeface="Symbol" pitchFamily="18" charset="2"/>
              </a:rPr>
              <a:t>arity</a:t>
            </a:r>
            <a:r>
              <a:rPr lang="en-US" dirty="0" smtClean="0">
                <a:sym typeface="Symbol" pitchFamily="18" charset="2"/>
              </a:rPr>
              <a:t> (same number of attributes)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dirty="0" smtClean="0">
                <a:sym typeface="Symbol" pitchFamily="18" charset="2"/>
              </a:rPr>
              <a:t>	2.  The attribute domains must be 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compatible</a:t>
            </a:r>
            <a:r>
              <a:rPr lang="en-US" dirty="0" smtClean="0">
                <a:sym typeface="Symbol" pitchFamily="18" charset="2"/>
              </a:rPr>
              <a:t> (e.g., 2nd column of </a:t>
            </a:r>
            <a:r>
              <a:rPr lang="en-US" i="1" dirty="0" smtClean="0">
                <a:sym typeface="Symbol" pitchFamily="18" charset="2"/>
              </a:rPr>
              <a:t>r</a:t>
            </a:r>
            <a:r>
              <a:rPr lang="en-US" dirty="0" smtClean="0">
                <a:sym typeface="Symbol" pitchFamily="18" charset="2"/>
              </a:rPr>
              <a:t> deals with the same type of values as does the 2nd column of </a:t>
            </a:r>
            <a:r>
              <a:rPr lang="en-US" i="1" dirty="0" smtClean="0">
                <a:sym typeface="Symbol" pitchFamily="18" charset="2"/>
              </a:rPr>
              <a:t>s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>
              <a:tabLst>
                <a:tab pos="2965450" algn="ctr"/>
              </a:tabLst>
            </a:pPr>
            <a:r>
              <a:rPr lang="en-US" dirty="0" smtClean="0"/>
              <a:t>E.g. to find all customers with either an account or a loan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itchFamily="18" charset="2"/>
              </a:rPr>
              <a:t></a:t>
            </a:r>
            <a:r>
              <a:rPr lang="en-US" sz="3600" i="1" baseline="-25000" dirty="0" smtClean="0"/>
              <a:t>customer-name</a:t>
            </a:r>
            <a:r>
              <a:rPr lang="en-US" dirty="0" smtClean="0"/>
              <a:t> (</a:t>
            </a:r>
            <a:r>
              <a:rPr lang="en-US" i="1" dirty="0" smtClean="0"/>
              <a:t>depositor</a:t>
            </a:r>
            <a:r>
              <a:rPr lang="en-US" dirty="0" smtClean="0"/>
              <a:t>)   </a:t>
            </a:r>
            <a:r>
              <a:rPr lang="en-US" dirty="0" smtClean="0">
                <a:sym typeface="Symbol" pitchFamily="18" charset="2"/>
              </a:rPr>
              <a:t> </a:t>
            </a:r>
            <a:r>
              <a:rPr lang="en-US" sz="3600" i="1" baseline="-25000" dirty="0" smtClean="0"/>
              <a:t>customer-name</a:t>
            </a:r>
            <a:r>
              <a:rPr lang="en-US" dirty="0" smtClean="0"/>
              <a:t> (</a:t>
            </a:r>
            <a:r>
              <a:rPr lang="en-US" i="1" dirty="0" smtClean="0"/>
              <a:t>borrower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 Operation –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029450" cy="333375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Relations </a:t>
            </a:r>
            <a:r>
              <a:rPr lang="en-US" i="1"/>
              <a:t>r, s:</a:t>
            </a:r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62000" y="40386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000">
                <a:latin typeface="Times New Roman" pitchFamily="18" charset="0"/>
              </a:rPr>
              <a:t>     r </a:t>
            </a:r>
            <a:r>
              <a:rPr kumimoji="1" lang="en-US" sz="2000">
                <a:latin typeface="Times New Roman" pitchFamily="18" charset="0"/>
                <a:sym typeface="Symbol" pitchFamily="18" charset="2"/>
              </a:rPr>
              <a:t> s</a:t>
            </a:r>
            <a:r>
              <a:rPr kumimoji="1" lang="en-US" sz="2000">
                <a:latin typeface="Times New Roman" pitchFamily="18" charset="0"/>
              </a:rPr>
              <a:t>: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2004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6576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200400" y="19050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657600" y="19050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53340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57912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5334000" y="1905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5791200" y="1905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3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527425" y="32004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r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619750" y="2895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</a:t>
            </a: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4267200" y="411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4724400" y="411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4267200" y="46482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4724400" y="46482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</a:rPr>
              <a:t>INTERSECTION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itchFamily="18" charset="0"/>
              </a:rPr>
              <a:t>INTERSECTION OPERATION</a:t>
            </a:r>
          </a:p>
          <a:p>
            <a:endParaRPr lang="en-US" sz="1000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The result of this operation, denoted by R </a:t>
            </a:r>
            <a:r>
              <a:rPr lang="en-US" sz="2400" b="1" dirty="0">
                <a:latin typeface="Symbol" pitchFamily="18" charset="2"/>
              </a:rPr>
              <a:t></a:t>
            </a:r>
            <a:r>
              <a:rPr lang="en-US" sz="2400" dirty="0">
                <a:latin typeface="Symbol" pitchFamily="18" charset="2"/>
              </a:rPr>
              <a:t> </a:t>
            </a:r>
            <a:r>
              <a:rPr lang="en-US" sz="2000" dirty="0">
                <a:latin typeface="Times New Roman" pitchFamily="18" charset="0"/>
              </a:rPr>
              <a:t>S, is a relation that includes all tuples that are in both R and S. The two operands must be "type compatible"</a:t>
            </a:r>
          </a:p>
          <a:p>
            <a:pPr>
              <a:buFont typeface="Wingdings" pitchFamily="2" charset="2"/>
              <a:buNone/>
            </a:pPr>
            <a:endParaRPr lang="en-US" sz="10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3276600"/>
            <a:ext cx="7029450" cy="33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 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r, s: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54864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</a:pPr>
            <a:r>
              <a:rPr kumimoji="1" lang="en-US" sz="2000" dirty="0">
                <a:latin typeface="Times New Roman" pitchFamily="18" charset="0"/>
              </a:rPr>
              <a:t>     r </a:t>
            </a:r>
            <a:r>
              <a:rPr lang="en-US" sz="2000" b="1" dirty="0" smtClean="0">
                <a:latin typeface="Symbol" pitchFamily="18" charset="2"/>
              </a:rPr>
              <a:t></a:t>
            </a:r>
            <a:r>
              <a:rPr kumimoji="1" 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sz="2000" dirty="0"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sz="2000" dirty="0">
                <a:latin typeface="Times New Roman" pitchFamily="18" charset="0"/>
              </a:rPr>
              <a:t>: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242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5814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24200" y="38862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581400" y="38862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257800" y="38862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715000" y="38862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3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51225" y="5181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543550" y="4876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4191000" y="548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4648200" y="548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4191000" y="60198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 dirty="0" smtClean="0">
                <a:sym typeface="Symbol" pitchFamily="18" charset="2"/>
              </a:rPr>
              <a:t></a:t>
            </a:r>
            <a:endParaRPr lang="en-US" i="1" dirty="0">
              <a:sym typeface="Symbol" pitchFamily="18" charset="2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4648200" y="60198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 dirty="0" smtClean="0">
                <a:sym typeface="Symbol" pitchFamily="18" charset="2"/>
              </a:rPr>
              <a:t>2</a:t>
            </a:r>
            <a:endParaRPr lang="en-US" i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Proposed by Edgar. F. </a:t>
            </a:r>
            <a:r>
              <a:rPr lang="en-US" dirty="0" err="1" smtClean="0"/>
              <a:t>Codd</a:t>
            </a:r>
            <a:r>
              <a:rPr lang="en-US" dirty="0" smtClean="0"/>
              <a:t> in the early seventies</a:t>
            </a:r>
          </a:p>
          <a:p>
            <a:r>
              <a:rPr lang="en-US" dirty="0" smtClean="0"/>
              <a:t>Most of the modern DBMS are relational</a:t>
            </a:r>
          </a:p>
          <a:p>
            <a:r>
              <a:rPr lang="en-US" dirty="0" smtClean="0"/>
              <a:t>Simple and elegant model with a mathematical basis</a:t>
            </a:r>
          </a:p>
          <a:p>
            <a:r>
              <a:rPr lang="en-US" dirty="0" smtClean="0"/>
              <a:t>Led to the development of a theory of data dependencies and database design</a:t>
            </a:r>
          </a:p>
          <a:p>
            <a:r>
              <a:rPr lang="en-US" dirty="0" smtClean="0"/>
              <a:t>Relational algebra operations </a:t>
            </a:r>
          </a:p>
          <a:p>
            <a:r>
              <a:rPr lang="en-US" dirty="0" smtClean="0"/>
              <a:t>crucial role in query optimization and execution</a:t>
            </a:r>
          </a:p>
          <a:p>
            <a:r>
              <a:rPr lang="en-US" dirty="0" smtClean="0"/>
              <a:t>Laid the foundation for the development of Database standard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6-</a:t>
            </a:r>
            <a:fld id="{1CA7830E-57F0-4D7E-8036-5B161698E464}" type="slidenum">
              <a:rPr lang="en-US"/>
              <a:pPr/>
              <a:t>30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</a:rPr>
              <a:t>Difference (or MINUS) Operation</a:t>
            </a:r>
            <a:endParaRPr lang="en-US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389063"/>
            <a:ext cx="8547100" cy="4999037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</a:rPr>
              <a:t>result of this operation, denoted by R - S, is a relation that includes all tuples that are in R but not in S. The two operands must be "type compatible”. </a:t>
            </a:r>
            <a:endParaRPr lang="en-US" sz="4000" dirty="0">
              <a:solidFill>
                <a:srgbClr val="FF0066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85800" y="2895600"/>
            <a:ext cx="7029450" cy="33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 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r, s: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51054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</a:pPr>
            <a:r>
              <a:rPr kumimoji="1" lang="en-US" sz="2000" dirty="0">
                <a:latin typeface="Times New Roman" pitchFamily="18" charset="0"/>
              </a:rPr>
              <a:t>     r </a:t>
            </a:r>
            <a:r>
              <a:rPr lang="en-US" sz="2000" b="1" dirty="0">
                <a:latin typeface="Symbol" pitchFamily="18" charset="2"/>
              </a:rPr>
              <a:t>-</a:t>
            </a:r>
            <a:r>
              <a:rPr kumimoji="1" 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sz="2000" dirty="0"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sz="2000" dirty="0">
                <a:latin typeface="Times New Roman" pitchFamily="18" charset="0"/>
              </a:rPr>
              <a:t>: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124200" y="2971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581400" y="2971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24200" y="35052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 dirty="0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 dirty="0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 dirty="0">
                <a:sym typeface="Symbol" pitchFamily="18" charset="2"/>
              </a:rPr>
              <a:t>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581400" y="35052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257800" y="2971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715000" y="2971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257800" y="35052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715000" y="35052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3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451225" y="4800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r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5543550" y="4495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4191000" y="5257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4648200" y="5257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4191000" y="5791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 dirty="0" smtClean="0">
                <a:sym typeface="Symbol" pitchFamily="18" charset="2"/>
              </a:rPr>
              <a:t/>
            </a:r>
            <a:br>
              <a:rPr lang="en-US" i="1" dirty="0" smtClean="0">
                <a:sym typeface="Symbol" pitchFamily="18" charset="2"/>
              </a:rPr>
            </a:br>
            <a:r>
              <a:rPr lang="en-US" i="1" dirty="0" smtClean="0">
                <a:sym typeface="Symbol" pitchFamily="18" charset="2"/>
              </a:rPr>
              <a:t></a:t>
            </a:r>
            <a:br>
              <a:rPr lang="en-US" i="1" dirty="0" smtClean="0">
                <a:sym typeface="Symbol" pitchFamily="18" charset="2"/>
              </a:rPr>
            </a:br>
            <a:r>
              <a:rPr lang="en-US" i="1" dirty="0" smtClean="0">
                <a:sym typeface="Symbol" pitchFamily="18" charset="2"/>
              </a:rPr>
              <a:t></a:t>
            </a:r>
            <a:br>
              <a:rPr lang="en-US" i="1" dirty="0" smtClean="0">
                <a:sym typeface="Symbol" pitchFamily="18" charset="2"/>
              </a:rPr>
            </a:br>
            <a:endParaRPr lang="en-US" i="1" dirty="0" smtClean="0">
              <a:sym typeface="Symbol" pitchFamily="18" charset="2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648200" y="5791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 dirty="0" smtClean="0">
                <a:sym typeface="Symbol" pitchFamily="18" charset="2"/>
              </a:rPr>
              <a:t>1</a:t>
            </a:r>
            <a:br>
              <a:rPr lang="en-US" i="1" dirty="0" smtClean="0">
                <a:sym typeface="Symbol" pitchFamily="18" charset="2"/>
              </a:rPr>
            </a:br>
            <a:r>
              <a:rPr lang="en-US" i="1" dirty="0" smtClean="0">
                <a:sym typeface="Symbol" pitchFamily="18" charset="2"/>
              </a:rPr>
              <a:t>1</a:t>
            </a:r>
            <a:endParaRPr lang="en-US" i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" y="4908550"/>
            <a:ext cx="2133600" cy="365125"/>
          </a:xfrm>
        </p:spPr>
        <p:txBody>
          <a:bodyPr/>
          <a:lstStyle/>
          <a:p>
            <a:r>
              <a:rPr lang="en-US" dirty="0"/>
              <a:t>Chapter 6-</a:t>
            </a:r>
            <a:fld id="{6B8F4A39-3747-457C-AC05-D62D0C0D0810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latin typeface="Times New Roman" pitchFamily="18" charset="0"/>
              </a:rPr>
              <a:t>CARTESIAN (or cross product) Operation</a:t>
            </a:r>
            <a:endParaRPr lang="en-US" sz="3200" b="1" dirty="0">
              <a:latin typeface="Times New Roman" pitchFamily="18" charset="0"/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389063"/>
            <a:ext cx="8547100" cy="499903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66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endParaRPr lang="en-US" sz="2000" i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dirty="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3716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3149600" algn="ctr"/>
              </a:tabLst>
            </a:pPr>
            <a:r>
              <a:rPr kumimoji="1" lang="en-US" sz="2000" dirty="0" smtClean="0"/>
              <a:t>Relations </a:t>
            </a:r>
            <a:r>
              <a:rPr kumimoji="1" lang="en-US" sz="2000" i="1" dirty="0" smtClean="0"/>
              <a:t>r, s</a:t>
            </a:r>
            <a:r>
              <a:rPr kumimoji="1" lang="en-US" sz="2000" dirty="0" smtClean="0"/>
              <a:t>:</a:t>
            </a:r>
            <a:endParaRPr kumimoji="1" lang="en-US" sz="20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41148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3149600" algn="ctr"/>
              </a:tabLst>
            </a:pPr>
            <a:r>
              <a:rPr kumimoji="1" lang="en-US" sz="2000" i="1" dirty="0"/>
              <a:t>r</a:t>
            </a:r>
            <a:r>
              <a:rPr kumimoji="1" lang="en-US" sz="2000" dirty="0"/>
              <a:t> x</a:t>
            </a:r>
            <a:r>
              <a:rPr kumimoji="1" lang="en-US" sz="2000" dirty="0">
                <a:sym typeface="Symbol" pitchFamily="18" charset="2"/>
              </a:rPr>
              <a:t> </a:t>
            </a:r>
            <a:r>
              <a:rPr kumimoji="1" lang="en-US" sz="2000" i="1" dirty="0">
                <a:sym typeface="Symbol" pitchFamily="18" charset="2"/>
              </a:rPr>
              <a:t>s</a:t>
            </a:r>
            <a:r>
              <a:rPr kumimoji="1" lang="en-US" sz="2000" dirty="0"/>
              <a:t>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19400" y="160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6600" y="160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819400" y="2133600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76600" y="2133600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667000" y="3657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124200" y="3657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67000" y="42672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 dirty="0">
                <a:sym typeface="Symbol" pitchFamily="18" charset="2"/>
              </a:rPr>
              <a:t></a:t>
            </a:r>
          </a:p>
          <a:p>
            <a:r>
              <a:rPr lang="en-US" i="1" dirty="0">
                <a:sym typeface="Symbol" pitchFamily="18" charset="2"/>
              </a:rPr>
              <a:t></a:t>
            </a:r>
          </a:p>
          <a:p>
            <a:r>
              <a:rPr lang="en-US" i="1" dirty="0">
                <a:sym typeface="Symbol" pitchFamily="18" charset="2"/>
              </a:rPr>
              <a:t></a:t>
            </a:r>
          </a:p>
          <a:p>
            <a:r>
              <a:rPr lang="en-US" i="1" dirty="0">
                <a:sym typeface="Symbol" pitchFamily="18" charset="2"/>
              </a:rPr>
              <a:t></a:t>
            </a:r>
          </a:p>
          <a:p>
            <a:r>
              <a:rPr lang="en-US" i="1" dirty="0">
                <a:sym typeface="Symbol" pitchFamily="18" charset="2"/>
              </a:rPr>
              <a:t></a:t>
            </a:r>
          </a:p>
          <a:p>
            <a:r>
              <a:rPr lang="en-US" i="1" dirty="0">
                <a:sym typeface="Symbol" pitchFamily="18" charset="2"/>
              </a:rPr>
              <a:t></a:t>
            </a:r>
          </a:p>
          <a:p>
            <a:r>
              <a:rPr lang="en-US" i="1" dirty="0">
                <a:sym typeface="Symbol" pitchFamily="18" charset="2"/>
              </a:rPr>
              <a:t></a:t>
            </a:r>
          </a:p>
          <a:p>
            <a:r>
              <a:rPr lang="en-US" i="1" dirty="0">
                <a:sym typeface="Symbol" pitchFamily="18" charset="2"/>
              </a:rPr>
              <a:t>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124200" y="42672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581400" y="3657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038600" y="3657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D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581400" y="42672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 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038600" y="42672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 dirty="0">
                <a:sym typeface="Symbol" pitchFamily="18" charset="2"/>
              </a:rPr>
              <a:t>10</a:t>
            </a:r>
          </a:p>
          <a:p>
            <a:r>
              <a:rPr lang="en-US" i="1" dirty="0" smtClean="0">
                <a:sym typeface="Symbol" pitchFamily="18" charset="2"/>
              </a:rPr>
              <a:t>10</a:t>
            </a:r>
            <a:endParaRPr lang="en-US" i="1" dirty="0">
              <a:sym typeface="Symbol" pitchFamily="18" charset="2"/>
            </a:endParaRPr>
          </a:p>
          <a:p>
            <a:r>
              <a:rPr lang="en-US" i="1" dirty="0">
                <a:sym typeface="Symbol" pitchFamily="18" charset="2"/>
              </a:rPr>
              <a:t>20</a:t>
            </a:r>
          </a:p>
          <a:p>
            <a:r>
              <a:rPr lang="en-US" i="1" dirty="0">
                <a:sym typeface="Symbol" pitchFamily="18" charset="2"/>
              </a:rPr>
              <a:t>10</a:t>
            </a:r>
          </a:p>
          <a:p>
            <a:r>
              <a:rPr lang="en-US" i="1" dirty="0">
                <a:sym typeface="Symbol" pitchFamily="18" charset="2"/>
              </a:rPr>
              <a:t>10</a:t>
            </a:r>
          </a:p>
          <a:p>
            <a:r>
              <a:rPr lang="en-US" i="1" dirty="0">
                <a:sym typeface="Symbol" pitchFamily="18" charset="2"/>
              </a:rPr>
              <a:t>10</a:t>
            </a:r>
          </a:p>
          <a:p>
            <a:r>
              <a:rPr lang="en-US" i="1" dirty="0">
                <a:sym typeface="Symbol" pitchFamily="18" charset="2"/>
              </a:rPr>
              <a:t>20</a:t>
            </a:r>
          </a:p>
          <a:p>
            <a:r>
              <a:rPr lang="en-US" i="1" dirty="0">
                <a:sym typeface="Symbol" pitchFamily="18" charset="2"/>
              </a:rPr>
              <a:t>10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495800" y="3657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E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95800" y="42672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a</a:t>
            </a:r>
          </a:p>
          <a:p>
            <a:r>
              <a:rPr lang="en-US" i="1">
                <a:sym typeface="Symbol" pitchFamily="18" charset="2"/>
              </a:rPr>
              <a:t>a</a:t>
            </a:r>
          </a:p>
          <a:p>
            <a:r>
              <a:rPr lang="en-US" i="1">
                <a:sym typeface="Symbol" pitchFamily="18" charset="2"/>
              </a:rPr>
              <a:t>b</a:t>
            </a:r>
          </a:p>
          <a:p>
            <a:r>
              <a:rPr lang="en-US" i="1">
                <a:sym typeface="Symbol" pitchFamily="18" charset="2"/>
              </a:rPr>
              <a:t>b</a:t>
            </a:r>
          </a:p>
          <a:p>
            <a:r>
              <a:rPr lang="en-US" i="1">
                <a:sym typeface="Symbol" pitchFamily="18" charset="2"/>
              </a:rPr>
              <a:t>a</a:t>
            </a:r>
          </a:p>
          <a:p>
            <a:r>
              <a:rPr lang="en-US" i="1">
                <a:sym typeface="Symbol" pitchFamily="18" charset="2"/>
              </a:rPr>
              <a:t>a</a:t>
            </a:r>
          </a:p>
          <a:p>
            <a:r>
              <a:rPr lang="en-US" i="1">
                <a:sym typeface="Symbol" pitchFamily="18" charset="2"/>
              </a:rPr>
              <a:t>b</a:t>
            </a:r>
          </a:p>
          <a:p>
            <a:r>
              <a:rPr lang="en-US" i="1">
                <a:sym typeface="Symbol" pitchFamily="18" charset="2"/>
              </a:rPr>
              <a:t>b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572000" y="160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029200" y="160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D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572000" y="21336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029200" y="21336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 dirty="0">
                <a:sym typeface="Symbol" pitchFamily="18" charset="2"/>
              </a:rPr>
              <a:t>10</a:t>
            </a:r>
          </a:p>
          <a:p>
            <a:r>
              <a:rPr lang="en-US" i="1" dirty="0">
                <a:sym typeface="Symbol" pitchFamily="18" charset="2"/>
              </a:rPr>
              <a:t>10</a:t>
            </a:r>
          </a:p>
          <a:p>
            <a:r>
              <a:rPr lang="en-US" i="1" dirty="0">
                <a:sym typeface="Symbol" pitchFamily="18" charset="2"/>
              </a:rPr>
              <a:t>20</a:t>
            </a:r>
          </a:p>
          <a:p>
            <a:r>
              <a:rPr lang="en-US" i="1" dirty="0">
                <a:sym typeface="Symbol" pitchFamily="18" charset="2"/>
              </a:rPr>
              <a:t>10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486400" y="1600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E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486400" y="21336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a</a:t>
            </a:r>
          </a:p>
          <a:p>
            <a:r>
              <a:rPr lang="en-US" i="1">
                <a:sym typeface="Symbol" pitchFamily="18" charset="2"/>
              </a:rPr>
              <a:t>a</a:t>
            </a:r>
          </a:p>
          <a:p>
            <a:r>
              <a:rPr lang="en-US" i="1">
                <a:sym typeface="Symbol" pitchFamily="18" charset="2"/>
              </a:rPr>
              <a:t>b</a:t>
            </a:r>
          </a:p>
          <a:p>
            <a:r>
              <a:rPr lang="en-US" i="1">
                <a:sym typeface="Symbol" pitchFamily="18" charset="2"/>
              </a:rPr>
              <a:t>b</a:t>
            </a:r>
          </a:p>
        </p:txBody>
      </p:sp>
      <p:graphicFrame>
        <p:nvGraphicFramePr>
          <p:cNvPr id="27" name="Object 25"/>
          <p:cNvGraphicFramePr>
            <a:graphicFrameLocks noChangeAspect="1"/>
          </p:cNvGraphicFramePr>
          <p:nvPr/>
        </p:nvGraphicFramePr>
        <p:xfrm>
          <a:off x="4349750" y="3511550"/>
          <a:ext cx="139700" cy="319088"/>
        </p:xfrm>
        <a:graphic>
          <a:graphicData uri="http://schemas.openxmlformats.org/presentationml/2006/ole">
            <p:oleObj spid="_x0000_s1030" name="Equation" r:id="rId4" imgW="139639" imgH="291973" progId="Equation.3">
              <p:embed/>
            </p:oleObj>
          </a:graphicData>
        </a:graphic>
      </p:graphicFrame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24200" y="2895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r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334000" y="3358634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Composition of Operations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build expressions using multiple operations</a:t>
            </a:r>
          </a:p>
          <a:p>
            <a:r>
              <a:rPr lang="en-US" dirty="0"/>
              <a:t>Example:  </a:t>
            </a:r>
            <a:r>
              <a:rPr lang="en-US" dirty="0">
                <a:sym typeface="Symbol" pitchFamily="18" charset="2"/>
              </a:rPr>
              <a:t></a:t>
            </a:r>
            <a:r>
              <a:rPr lang="en-US" baseline="-25000" dirty="0">
                <a:sym typeface="Symbol" pitchFamily="18" charset="2"/>
              </a:rPr>
              <a:t>A=C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r x s</a:t>
            </a:r>
            <a:r>
              <a:rPr lang="en-US" dirty="0">
                <a:sym typeface="Symbol" pitchFamily="18" charset="2"/>
              </a:rPr>
              <a:t>)</a:t>
            </a:r>
          </a:p>
          <a:p>
            <a:r>
              <a:rPr lang="en-US" i="1" dirty="0">
                <a:sym typeface="Symbol" pitchFamily="18" charset="2"/>
              </a:rPr>
              <a:t>r x s</a:t>
            </a:r>
          </a:p>
          <a:p>
            <a:endParaRPr lang="en-US" i="1" dirty="0">
              <a:sym typeface="Symbol" pitchFamily="18" charset="2"/>
            </a:endParaRPr>
          </a:p>
          <a:p>
            <a:endParaRPr lang="en-US" i="1" dirty="0">
              <a:sym typeface="Symbol" pitchFamily="18" charset="2"/>
            </a:endParaRPr>
          </a:p>
          <a:p>
            <a:endParaRPr lang="en-US" i="1" dirty="0">
              <a:sym typeface="Symbol" pitchFamily="18" charset="2"/>
            </a:endParaRPr>
          </a:p>
          <a:p>
            <a:endParaRPr lang="en-US" i="1" dirty="0">
              <a:sym typeface="Symbol" pitchFamily="18" charset="2"/>
            </a:endParaRPr>
          </a:p>
          <a:p>
            <a:endParaRPr lang="en-US" i="1" dirty="0">
              <a:sym typeface="Symbol" pitchFamily="18" charset="2"/>
            </a:endParaRPr>
          </a:p>
          <a:p>
            <a:endParaRPr lang="en-US" i="1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</a:t>
            </a:r>
            <a:r>
              <a:rPr lang="en-US" baseline="-25000" dirty="0">
                <a:sym typeface="Symbol" pitchFamily="18" charset="2"/>
              </a:rPr>
              <a:t>A=C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r x s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5280025" y="3297237"/>
          <a:ext cx="139700" cy="290513"/>
        </p:xfrm>
        <a:graphic>
          <a:graphicData uri="http://schemas.openxmlformats.org/presentationml/2006/ole">
            <p:oleObj spid="_x0000_s2054" name="Equation" r:id="rId4" imgW="139639" imgH="291973" progId="Equation.3">
              <p:embed/>
            </p:oleObj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191000" y="1981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4648200" y="1981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191000" y="2590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4648200" y="2590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5105400" y="1981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5562600" y="1981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D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5105400" y="2590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 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 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5562600" y="2590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10</a:t>
            </a:r>
          </a:p>
          <a:p>
            <a:r>
              <a:rPr lang="en-US" i="1">
                <a:sym typeface="Symbol" pitchFamily="18" charset="2"/>
              </a:rPr>
              <a:t>19</a:t>
            </a:r>
          </a:p>
          <a:p>
            <a:r>
              <a:rPr lang="en-US" i="1">
                <a:sym typeface="Symbol" pitchFamily="18" charset="2"/>
              </a:rPr>
              <a:t>20</a:t>
            </a:r>
          </a:p>
          <a:p>
            <a:r>
              <a:rPr lang="en-US" i="1">
                <a:sym typeface="Symbol" pitchFamily="18" charset="2"/>
              </a:rPr>
              <a:t>10</a:t>
            </a:r>
          </a:p>
          <a:p>
            <a:r>
              <a:rPr lang="en-US" i="1">
                <a:sym typeface="Symbol" pitchFamily="18" charset="2"/>
              </a:rPr>
              <a:t>10</a:t>
            </a:r>
          </a:p>
          <a:p>
            <a:r>
              <a:rPr lang="en-US" i="1">
                <a:sym typeface="Symbol" pitchFamily="18" charset="2"/>
              </a:rPr>
              <a:t>10</a:t>
            </a:r>
          </a:p>
          <a:p>
            <a:r>
              <a:rPr lang="en-US" i="1">
                <a:sym typeface="Symbol" pitchFamily="18" charset="2"/>
              </a:rPr>
              <a:t>20</a:t>
            </a:r>
          </a:p>
          <a:p>
            <a:r>
              <a:rPr lang="en-US" i="1">
                <a:sym typeface="Symbol" pitchFamily="18" charset="2"/>
              </a:rPr>
              <a:t>10</a:t>
            </a: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6019800" y="1981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E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6019800" y="2590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a</a:t>
            </a:r>
          </a:p>
          <a:p>
            <a:r>
              <a:rPr lang="en-US" i="1">
                <a:sym typeface="Symbol" pitchFamily="18" charset="2"/>
              </a:rPr>
              <a:t>a</a:t>
            </a:r>
          </a:p>
          <a:p>
            <a:r>
              <a:rPr lang="en-US" i="1">
                <a:sym typeface="Symbol" pitchFamily="18" charset="2"/>
              </a:rPr>
              <a:t>b</a:t>
            </a:r>
          </a:p>
          <a:p>
            <a:r>
              <a:rPr lang="en-US" i="1">
                <a:sym typeface="Symbol" pitchFamily="18" charset="2"/>
              </a:rPr>
              <a:t>b</a:t>
            </a:r>
          </a:p>
          <a:p>
            <a:r>
              <a:rPr lang="en-US" i="1">
                <a:sym typeface="Symbol" pitchFamily="18" charset="2"/>
              </a:rPr>
              <a:t>a</a:t>
            </a:r>
          </a:p>
          <a:p>
            <a:r>
              <a:rPr lang="en-US" i="1">
                <a:sym typeface="Symbol" pitchFamily="18" charset="2"/>
              </a:rPr>
              <a:t>a</a:t>
            </a:r>
          </a:p>
          <a:p>
            <a:r>
              <a:rPr lang="en-US" i="1">
                <a:sym typeface="Symbol" pitchFamily="18" charset="2"/>
              </a:rPr>
              <a:t>b</a:t>
            </a:r>
          </a:p>
          <a:p>
            <a:r>
              <a:rPr lang="en-US" i="1">
                <a:sym typeface="Symbol" pitchFamily="18" charset="2"/>
              </a:rPr>
              <a:t>b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4181475" y="5021262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4638675" y="5021262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5095875" y="5021262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</a:t>
            </a:r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5553075" y="5021262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D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6010275" y="5021262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E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4181475" y="5603875"/>
            <a:ext cx="482600" cy="908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</a:pPr>
            <a:endParaRPr lang="en-US" i="1">
              <a:sym typeface="Symbol" pitchFamily="18" charset="2"/>
            </a:endParaRP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4638675" y="5603875"/>
            <a:ext cx="457200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i="1">
              <a:sym typeface="Symbol" pitchFamily="18" charset="2"/>
            </a:endParaRP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5095875" y="5603875"/>
            <a:ext cx="430213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i="1">
              <a:sym typeface="Symbol" pitchFamily="18" charset="2"/>
            </a:endParaRP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5527675" y="5603875"/>
            <a:ext cx="481013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i="1">
              <a:sym typeface="Symbol" pitchFamily="18" charset="2"/>
            </a:endParaRP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5995988" y="5603875"/>
            <a:ext cx="457200" cy="94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i="1">
              <a:sym typeface="Symbol" pitchFamily="18" charset="2"/>
            </a:endParaRP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4257675" y="5754687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4213225" y="5562600"/>
            <a:ext cx="3286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4697413" y="5611812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5175250" y="5553075"/>
            <a:ext cx="3286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5513388" y="5591175"/>
            <a:ext cx="5191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>
                <a:sym typeface="Symbol" pitchFamily="18" charset="2"/>
              </a:rPr>
              <a:t>10</a:t>
            </a:r>
          </a:p>
          <a:p>
            <a:r>
              <a:rPr lang="en-US" i="1">
                <a:sym typeface="Symbol" pitchFamily="18" charset="2"/>
              </a:rPr>
              <a:t>20</a:t>
            </a:r>
          </a:p>
          <a:p>
            <a:r>
              <a:rPr lang="en-US" i="1">
                <a:sym typeface="Symbol" pitchFamily="18" charset="2"/>
              </a:rPr>
              <a:t>20</a:t>
            </a: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6064250" y="5592762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>
                <a:sym typeface="Symbol" pitchFamily="18" charset="2"/>
              </a:rPr>
              <a:t>a</a:t>
            </a:r>
          </a:p>
          <a:p>
            <a:r>
              <a:rPr lang="en-US" i="1">
                <a:sym typeface="Symbol" pitchFamily="18" charset="2"/>
              </a:rPr>
              <a:t>a</a:t>
            </a:r>
          </a:p>
          <a:p>
            <a:r>
              <a:rPr lang="en-US" i="1">
                <a:sym typeface="Symbol" pitchFamily="18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Natural-Join Operation</a:t>
            </a:r>
          </a:p>
        </p:txBody>
      </p:sp>
      <p:sp>
        <p:nvSpPr>
          <p:cNvPr id="1228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1371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 * 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result of the natural join is the set of all combinations of tuples in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are equal on their common attribute names.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standard definition of natural join requires that the two join attributes, or each pair of corresponding join attributes, have 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same 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both relations. If this is not the case, a renaming operation is applied first. 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 Operation –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029450" cy="409575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Relations r, s: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16764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21336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16764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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21336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  <a:p>
            <a:r>
              <a:rPr lang="en-US" i="1">
                <a:sym typeface="Symbol" pitchFamily="18" charset="2"/>
              </a:rPr>
              <a:t>4</a:t>
            </a:r>
          </a:p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25908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</a:t>
            </a: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30480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D</a:t>
            </a: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25908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30480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b</a:t>
            </a:r>
          </a:p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b</a:t>
            </a: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51816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51816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3</a:t>
            </a:r>
          </a:p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  <a:p>
            <a:r>
              <a:rPr lang="en-US" i="1">
                <a:sym typeface="Symbol" pitchFamily="18" charset="2"/>
              </a:rPr>
              <a:t>3</a:t>
            </a:r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56388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D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56388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b</a:t>
            </a:r>
          </a:p>
          <a:p>
            <a:r>
              <a:rPr lang="en-US">
                <a:sym typeface="Symbol" pitchFamily="18" charset="2"/>
              </a:rPr>
              <a:t>b</a:t>
            </a:r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60960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E</a:t>
            </a:r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60960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</a:t>
            </a:r>
            <a:endParaRPr lang="en-US" b="1" i="1">
              <a:sym typeface="Symbol" pitchFamily="18" charset="2"/>
            </a:endParaRP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</a:t>
            </a:r>
          </a:p>
          <a:p>
            <a:r>
              <a:rPr lang="en-US" i="1">
                <a:sym typeface="Symbol" pitchFamily="18" charset="2"/>
              </a:rPr>
              <a:t>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r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352800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787775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352800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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787775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222750" y="4340225"/>
            <a:ext cx="436563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4659313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D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4222750" y="4908550"/>
            <a:ext cx="436563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4659313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b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5094288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E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094288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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5715000" y="3657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</a:t>
            </a: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457200" y="42672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000" i="1" dirty="0"/>
              <a:t>r  </a:t>
            </a:r>
            <a:r>
              <a:rPr kumimoji="1" lang="en-US" sz="2000" i="1" dirty="0" smtClean="0"/>
              <a:t>* s</a:t>
            </a:r>
            <a:endParaRPr kumimoji="1"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Join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Theta join is used to combine related tuples from two or </a:t>
            </a:r>
            <a:r>
              <a:rPr lang="en-US" dirty="0" smtClean="0"/>
              <a:t>more relations </a:t>
            </a:r>
            <a:r>
              <a:rPr lang="en-US" dirty="0"/>
              <a:t>( specified by the condition theta ), to form a single </a:t>
            </a:r>
            <a:r>
              <a:rPr lang="en-US" dirty="0" err="1"/>
              <a:t>tuple</a:t>
            </a:r>
            <a:r>
              <a:rPr lang="en-US" dirty="0" smtClean="0"/>
              <a:t>.</a:t>
            </a:r>
          </a:p>
          <a:p>
            <a:r>
              <a:rPr lang="en-US" dirty="0"/>
              <a:t>The general form of theta join is as follows 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R   </a:t>
            </a:r>
            <a:r>
              <a:rPr lang="en-US" sz="1800" dirty="0" smtClean="0"/>
              <a:t>(join condition)</a:t>
            </a:r>
            <a:r>
              <a:rPr lang="en-US" dirty="0" smtClean="0"/>
              <a:t> S. where </a:t>
            </a:r>
            <a:r>
              <a:rPr lang="en-US" i="1" dirty="0" smtClean="0"/>
              <a:t>R and S are relation and join condition is a logical </a:t>
            </a:r>
            <a:r>
              <a:rPr lang="en-US" dirty="0" smtClean="0"/>
              <a:t>expression </a:t>
            </a:r>
            <a:r>
              <a:rPr lang="en-US" dirty="0"/>
              <a:t>over attributes of R and S . </a:t>
            </a:r>
            <a:endParaRPr lang="en-US" dirty="0" smtClean="0"/>
          </a:p>
          <a:p>
            <a:r>
              <a:rPr lang="en-US" dirty="0"/>
              <a:t>Tuples whose join attributes are null do not appear in </a:t>
            </a:r>
            <a:r>
              <a:rPr lang="en-US" dirty="0" smtClean="0"/>
              <a:t>the final </a:t>
            </a:r>
            <a:r>
              <a:rPr lang="en-US" dirty="0"/>
              <a:t>result. </a:t>
            </a:r>
          </a:p>
          <a:p>
            <a:r>
              <a:rPr lang="en-US" dirty="0" smtClean="0"/>
              <a:t>Theta </a:t>
            </a:r>
            <a:r>
              <a:rPr lang="en-US" dirty="0"/>
              <a:t>join where the only comparison operator used </a:t>
            </a:r>
            <a:r>
              <a:rPr lang="en-US" dirty="0" smtClean="0"/>
              <a:t>is the </a:t>
            </a:r>
            <a:r>
              <a:rPr lang="en-US" dirty="0"/>
              <a:t>equals (=) sign, are called </a:t>
            </a:r>
            <a:r>
              <a:rPr lang="en-US" i="1" dirty="0"/>
              <a:t>equijoins 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AutoShape 1028"/>
          <p:cNvSpPr>
            <a:spLocks noChangeArrowheads="1"/>
          </p:cNvSpPr>
          <p:nvPr/>
        </p:nvSpPr>
        <p:spPr bwMode="auto">
          <a:xfrm rot="16200000" flipV="1">
            <a:off x="1066800" y="3276600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Join Operator – </a:t>
            </a:r>
            <a:r>
              <a:rPr lang="en-US" dirty="0"/>
              <a:t>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029450" cy="409575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Relations r, s: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16764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21336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16764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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21336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  <a:p>
            <a:r>
              <a:rPr lang="en-US" i="1">
                <a:sym typeface="Symbol" pitchFamily="18" charset="2"/>
              </a:rPr>
              <a:t>4</a:t>
            </a:r>
          </a:p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25908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</a:t>
            </a: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30480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D</a:t>
            </a: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25908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30480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b</a:t>
            </a:r>
          </a:p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b</a:t>
            </a: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51816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51816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3</a:t>
            </a:r>
          </a:p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  <a:p>
            <a:r>
              <a:rPr lang="en-US" i="1">
                <a:sym typeface="Symbol" pitchFamily="18" charset="2"/>
              </a:rPr>
              <a:t>3</a:t>
            </a:r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56388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D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56388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b</a:t>
            </a:r>
          </a:p>
          <a:p>
            <a:r>
              <a:rPr lang="en-US">
                <a:sym typeface="Symbol" pitchFamily="18" charset="2"/>
              </a:rPr>
              <a:t>b</a:t>
            </a:r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60960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E</a:t>
            </a:r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60960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</a:t>
            </a:r>
            <a:endParaRPr lang="en-US" b="1" i="1">
              <a:sym typeface="Symbol" pitchFamily="18" charset="2"/>
            </a:endParaRP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</a:t>
            </a:r>
          </a:p>
          <a:p>
            <a:r>
              <a:rPr lang="en-US" i="1">
                <a:sym typeface="Symbol" pitchFamily="18" charset="2"/>
              </a:rPr>
              <a:t>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r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352800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787775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352800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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787775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1</a:t>
            </a:r>
          </a:p>
          <a:p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222750" y="4340225"/>
            <a:ext cx="436563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4659313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D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4222750" y="4908550"/>
            <a:ext cx="436563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4659313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a</a:t>
            </a:r>
          </a:p>
          <a:p>
            <a:r>
              <a:rPr lang="en-US">
                <a:sym typeface="Symbol" pitchFamily="18" charset="2"/>
              </a:rPr>
              <a:t>b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5094288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E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094288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</a:t>
            </a:r>
          </a:p>
          <a:p>
            <a:r>
              <a:rPr lang="en-US" i="1">
                <a:sym typeface="Symbol" pitchFamily="18" charset="2"/>
              </a:rPr>
              <a:t></a:t>
            </a:r>
          </a:p>
          <a:p>
            <a:r>
              <a:rPr lang="en-US" i="1">
                <a:sym typeface="Symbol" pitchFamily="18" charset="2"/>
              </a:rPr>
              <a:t>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5715000" y="3657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81000" y="3962400"/>
            <a:ext cx="7029450" cy="409575"/>
            <a:chOff x="288" y="2688"/>
            <a:chExt cx="4428" cy="258"/>
          </a:xfrm>
        </p:grpSpPr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l">
                <a:spcBef>
                  <a:spcPct val="35000"/>
                </a:spcBef>
                <a:buClr>
                  <a:schemeClr val="tx2"/>
                </a:buClr>
                <a:buFont typeface="Monotype Sorts" pitchFamily="2" charset="2"/>
                <a:buNone/>
              </a:pPr>
              <a:r>
                <a:rPr kumimoji="1" lang="en-US" sz="2000" i="1" dirty="0"/>
                <a:t>r     </a:t>
              </a:r>
              <a:r>
                <a:rPr kumimoji="1" lang="en-US" sz="2000" i="1" dirty="0" smtClean="0"/>
                <a:t> (</a:t>
              </a:r>
              <a:r>
                <a:rPr kumimoji="1" lang="en-US" sz="2000" i="1" dirty="0" err="1" smtClean="0"/>
                <a:t>r.b</a:t>
              </a:r>
              <a:r>
                <a:rPr kumimoji="1" lang="en-US" sz="2000" i="1" dirty="0"/>
                <a:t> </a:t>
              </a:r>
              <a:r>
                <a:rPr kumimoji="1" lang="en-US" sz="2000" i="1" dirty="0" smtClean="0"/>
                <a:t>= </a:t>
              </a:r>
              <a:r>
                <a:rPr kumimoji="1" lang="en-US" sz="2000" i="1" dirty="0" err="1" smtClean="0"/>
                <a:t>s.b</a:t>
              </a:r>
              <a:r>
                <a:rPr kumimoji="1" lang="en-US" sz="2000" i="1" dirty="0" smtClean="0"/>
                <a:t> and </a:t>
              </a:r>
              <a:r>
                <a:rPr kumimoji="1" lang="en-US" sz="2000" i="1" dirty="0" err="1" smtClean="0"/>
                <a:t>r.d</a:t>
              </a:r>
              <a:r>
                <a:rPr kumimoji="1" lang="en-US" sz="2000" i="1" dirty="0" smtClean="0"/>
                <a:t> = </a:t>
              </a:r>
              <a:r>
                <a:rPr kumimoji="1" lang="en-US" sz="2000" i="1" dirty="0" err="1" smtClean="0"/>
                <a:t>s.d</a:t>
              </a:r>
              <a:r>
                <a:rPr kumimoji="1" lang="en-US" sz="2000" i="1" dirty="0" smtClean="0"/>
                <a:t>) s</a:t>
              </a:r>
              <a:endParaRPr kumimoji="1" lang="en-US" sz="2000" i="1" dirty="0"/>
            </a:p>
          </p:txBody>
        </p:sp>
        <p:sp>
          <p:nvSpPr>
            <p:cNvPr id="51235" name="AutoShape 35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extension of the join operation that avoids loss of information.</a:t>
            </a:r>
          </a:p>
          <a:p>
            <a:r>
              <a:rPr lang="en-US" sz="2400" dirty="0"/>
              <a:t>Computes the join and then adds tuples form one relation that does not match tuples in the other relation to the result of the join.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 –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029450" cy="485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Relation </a:t>
            </a:r>
            <a:r>
              <a:rPr lang="en-US" i="1" dirty="0"/>
              <a:t>loan</a:t>
            </a:r>
            <a:endParaRPr lang="en-US" dirty="0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057400" y="1981200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loan-number</a:t>
            </a:r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5257800" y="19812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amount</a:t>
            </a:r>
            <a:endParaRPr lang="en-US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2057400" y="2362200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L-170</a:t>
            </a:r>
          </a:p>
          <a:p>
            <a:pPr algn="l"/>
            <a:r>
              <a:rPr lang="en-US"/>
              <a:t>L-230</a:t>
            </a:r>
          </a:p>
          <a:p>
            <a:pPr algn="l"/>
            <a:r>
              <a:rPr lang="en-US"/>
              <a:t>L-260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5257800" y="2362200"/>
            <a:ext cx="1143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3000</a:t>
            </a:r>
          </a:p>
          <a:p>
            <a:r>
              <a:rPr lang="en-US"/>
              <a:t>4000</a:t>
            </a:r>
          </a:p>
          <a:p>
            <a:r>
              <a:rPr lang="en-US"/>
              <a:t>1700</a:t>
            </a: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704850" y="3581400"/>
            <a:ext cx="70294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dirty="0" smtClean="0"/>
              <a:t>Relation </a:t>
            </a:r>
            <a:r>
              <a:rPr kumimoji="1" lang="en-US" sz="2000" i="1" dirty="0" smtClean="0"/>
              <a:t>borrower</a:t>
            </a:r>
            <a:endParaRPr kumimoji="1" lang="en-US" sz="2000" dirty="0"/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2514600" y="4114800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customer-name</a:t>
            </a:r>
            <a:endParaRPr lang="en-US"/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4191000" y="4114800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loan-number</a:t>
            </a:r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2514600" y="4495800"/>
            <a:ext cx="1676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Jones</a:t>
            </a:r>
          </a:p>
          <a:p>
            <a:pPr algn="l"/>
            <a:r>
              <a:rPr lang="en-US"/>
              <a:t>Smith</a:t>
            </a:r>
          </a:p>
          <a:p>
            <a:pPr algn="l"/>
            <a:r>
              <a:rPr lang="en-US"/>
              <a:t>Hayes</a:t>
            </a: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191000" y="4495800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L-170</a:t>
            </a:r>
          </a:p>
          <a:p>
            <a:pPr algn="l"/>
            <a:r>
              <a:rPr lang="en-US"/>
              <a:t>L-230</a:t>
            </a:r>
          </a:p>
          <a:p>
            <a:pPr algn="l"/>
            <a:r>
              <a:rPr lang="en-US"/>
              <a:t>L-155</a:t>
            </a: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3662363" y="1976438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branch-name</a:t>
            </a:r>
            <a:endParaRPr lang="en-US"/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3662363" y="2357438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Downtown</a:t>
            </a:r>
          </a:p>
          <a:p>
            <a:pPr algn="l"/>
            <a:r>
              <a:rPr lang="en-US"/>
              <a:t>Redwood</a:t>
            </a:r>
          </a:p>
          <a:p>
            <a:pPr algn="l"/>
            <a:r>
              <a:rPr lang="en-US"/>
              <a:t>Perryridge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Join Examples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230313"/>
            <a:ext cx="7159625" cy="8016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Inner Join</a:t>
            </a:r>
            <a:br>
              <a:rPr lang="en-US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i="1" dirty="0"/>
              <a:t>loan     Borrower</a:t>
            </a:r>
          </a:p>
        </p:txBody>
      </p:sp>
      <p:sp>
        <p:nvSpPr>
          <p:cNvPr id="76823" name="AutoShape 23"/>
          <p:cNvSpPr>
            <a:spLocks noChangeArrowheads="1"/>
          </p:cNvSpPr>
          <p:nvPr/>
        </p:nvSpPr>
        <p:spPr bwMode="auto">
          <a:xfrm rot="16200000" flipV="1">
            <a:off x="1676400" y="1828800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1328738" y="3724275"/>
            <a:ext cx="3575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000" i="1">
                <a:latin typeface="Times New Roman" pitchFamily="18" charset="0"/>
              </a:rPr>
              <a:t>loan          borrower</a:t>
            </a: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1057275" y="3346450"/>
            <a:ext cx="2228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b="1"/>
              <a:t> Left Outer Join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524000" y="2209800"/>
            <a:ext cx="6019800" cy="990600"/>
            <a:chOff x="960" y="1392"/>
            <a:chExt cx="3792" cy="624"/>
          </a:xfrm>
        </p:grpSpPr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960" y="139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i="1"/>
                <a:t>loan-number</a:t>
              </a:r>
              <a:endParaRPr lang="en-US"/>
            </a:p>
          </p:txBody>
        </p:sp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2976" y="139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i="1"/>
                <a:t>amount</a:t>
              </a:r>
              <a:endParaRPr lang="en-US"/>
            </a:p>
          </p:txBody>
        </p:sp>
        <p:sp>
          <p:nvSpPr>
            <p:cNvPr id="76808" name="Rectangle 8"/>
            <p:cNvSpPr>
              <a:spLocks noChangeArrowheads="1"/>
            </p:cNvSpPr>
            <p:nvPr/>
          </p:nvSpPr>
          <p:spPr bwMode="auto">
            <a:xfrm>
              <a:off x="960" y="1632"/>
              <a:ext cx="100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/>
                <a:t>L-170</a:t>
              </a:r>
            </a:p>
            <a:p>
              <a:pPr algn="l"/>
              <a:r>
                <a:rPr lang="en-US"/>
                <a:t>L-230</a:t>
              </a:r>
            </a:p>
          </p:txBody>
        </p: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2976" y="1632"/>
              <a:ext cx="7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3000</a:t>
              </a:r>
            </a:p>
            <a:p>
              <a:r>
                <a:rPr lang="en-US"/>
                <a:t>4000</a:t>
              </a:r>
            </a:p>
          </p:txBody>
        </p:sp>
        <p:sp>
          <p:nvSpPr>
            <p:cNvPr id="76810" name="Rectangle 10"/>
            <p:cNvSpPr>
              <a:spLocks noChangeArrowheads="1"/>
            </p:cNvSpPr>
            <p:nvPr/>
          </p:nvSpPr>
          <p:spPr bwMode="auto">
            <a:xfrm>
              <a:off x="3696" y="1392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i="1"/>
                <a:t>customer-name</a:t>
              </a:r>
              <a:endParaRPr lang="en-US"/>
            </a:p>
          </p:txBody>
        </p:sp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>
              <a:off x="3696" y="1632"/>
              <a:ext cx="105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/>
                <a:t>Jones</a:t>
              </a:r>
            </a:p>
            <a:p>
              <a:pPr algn="l"/>
              <a:r>
                <a:rPr lang="en-US"/>
                <a:t>Smith</a:t>
              </a:r>
            </a:p>
          </p:txBody>
        </p:sp>
        <p:sp>
          <p:nvSpPr>
            <p:cNvPr id="76827" name="Rectangle 27"/>
            <p:cNvSpPr>
              <a:spLocks noChangeArrowheads="1"/>
            </p:cNvSpPr>
            <p:nvPr/>
          </p:nvSpPr>
          <p:spPr bwMode="auto">
            <a:xfrm>
              <a:off x="1968" y="139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i="1"/>
                <a:t>branch-name</a:t>
              </a:r>
              <a:endParaRPr lang="en-US"/>
            </a:p>
          </p:txBody>
        </p:sp>
        <p:sp>
          <p:nvSpPr>
            <p:cNvPr id="76828" name="Rectangle 28"/>
            <p:cNvSpPr>
              <a:spLocks noChangeArrowheads="1"/>
            </p:cNvSpPr>
            <p:nvPr/>
          </p:nvSpPr>
          <p:spPr bwMode="auto">
            <a:xfrm>
              <a:off x="1968" y="1632"/>
              <a:ext cx="100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/>
                <a:t>Downtown</a:t>
              </a:r>
            </a:p>
            <a:p>
              <a:pPr algn="l"/>
              <a:r>
                <a:rPr lang="en-US"/>
                <a:t>Redwood</a:t>
              </a:r>
            </a:p>
          </p:txBody>
        </p:sp>
      </p:grp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1603375" y="4254500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loan-number</a:t>
            </a:r>
            <a:endParaRPr lang="en-US"/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4803775" y="42545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amount</a:t>
            </a:r>
            <a:endParaRPr lang="en-US"/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1589088" y="4635500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L-170</a:t>
            </a:r>
          </a:p>
          <a:p>
            <a:pPr algn="l"/>
            <a:r>
              <a:rPr lang="en-US"/>
              <a:t>L-230</a:t>
            </a:r>
          </a:p>
          <a:p>
            <a:pPr algn="l"/>
            <a:r>
              <a:rPr lang="en-US"/>
              <a:t>L-260</a:t>
            </a:r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4775200" y="4635500"/>
            <a:ext cx="1143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3000</a:t>
            </a:r>
          </a:p>
          <a:p>
            <a:r>
              <a:rPr lang="en-US"/>
              <a:t>4000</a:t>
            </a:r>
          </a:p>
          <a:p>
            <a:r>
              <a:rPr lang="en-US"/>
              <a:t>1700</a:t>
            </a:r>
          </a:p>
        </p:txBody>
      </p:sp>
      <p:sp>
        <p:nvSpPr>
          <p:cNvPr id="76819" name="Rectangle 19"/>
          <p:cNvSpPr>
            <a:spLocks noChangeArrowheads="1"/>
          </p:cNvSpPr>
          <p:nvPr/>
        </p:nvSpPr>
        <p:spPr bwMode="auto">
          <a:xfrm>
            <a:off x="5945188" y="4254500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customer-name</a:t>
            </a:r>
            <a:endParaRPr lang="en-US"/>
          </a:p>
        </p:txBody>
      </p:sp>
      <p:sp>
        <p:nvSpPr>
          <p:cNvPr id="76821" name="Rectangle 21"/>
          <p:cNvSpPr>
            <a:spLocks noChangeArrowheads="1"/>
          </p:cNvSpPr>
          <p:nvPr/>
        </p:nvSpPr>
        <p:spPr bwMode="auto">
          <a:xfrm>
            <a:off x="5918200" y="4635500"/>
            <a:ext cx="1676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Jones</a:t>
            </a:r>
          </a:p>
          <a:p>
            <a:pPr algn="l"/>
            <a:r>
              <a:rPr lang="en-US"/>
              <a:t>Smith</a:t>
            </a:r>
          </a:p>
          <a:p>
            <a:pPr algn="l"/>
            <a:r>
              <a:rPr lang="en-US" i="1"/>
              <a:t>null</a:t>
            </a:r>
            <a:endParaRPr lang="en-US"/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3203575" y="4254500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branch-name</a:t>
            </a:r>
            <a:endParaRPr lang="en-US"/>
          </a:p>
        </p:txBody>
      </p:sp>
      <p:sp>
        <p:nvSpPr>
          <p:cNvPr id="76830" name="Rectangle 30"/>
          <p:cNvSpPr>
            <a:spLocks noChangeArrowheads="1"/>
          </p:cNvSpPr>
          <p:nvPr/>
        </p:nvSpPr>
        <p:spPr bwMode="auto">
          <a:xfrm>
            <a:off x="3175000" y="4635500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Downtown</a:t>
            </a:r>
          </a:p>
          <a:p>
            <a:pPr algn="l"/>
            <a:r>
              <a:rPr lang="en-US"/>
              <a:t>Redwood</a:t>
            </a:r>
          </a:p>
          <a:p>
            <a:pPr algn="l"/>
            <a:r>
              <a:rPr lang="en-US"/>
              <a:t>Perryridge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944688" y="3836988"/>
            <a:ext cx="414337" cy="209550"/>
            <a:chOff x="1225" y="2417"/>
            <a:chExt cx="261" cy="132"/>
          </a:xfrm>
        </p:grpSpPr>
        <p:sp>
          <p:nvSpPr>
            <p:cNvPr id="76824" name="AutoShape 24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1" name="Line 31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32" name="Line 32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 association between two or more data elements</a:t>
            </a:r>
          </a:p>
          <a:p>
            <a:r>
              <a:rPr lang="en-US" sz="2800" dirty="0" smtClean="0"/>
              <a:t>Resembles a “Table” of records.</a:t>
            </a:r>
          </a:p>
          <a:p>
            <a:r>
              <a:rPr lang="en-US" sz="2800" dirty="0" smtClean="0"/>
              <a:t>Consider the relation EMPLOYEE represented by the below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886200"/>
          <a:ext cx="762000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4"/>
                <a:gridCol w="787816"/>
                <a:gridCol w="1371600"/>
                <a:gridCol w="1296649"/>
                <a:gridCol w="913151"/>
                <a:gridCol w="1168817"/>
                <a:gridCol w="1040984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a3232x3444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 – Example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1114425"/>
            <a:ext cx="7029450" cy="33337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8000" b="1" dirty="0"/>
              <a:t>Right Outer Join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8000" i="1" dirty="0"/>
              <a:t>       loan</a:t>
            </a:r>
            <a:r>
              <a:rPr lang="en-US" sz="8000" dirty="0"/>
              <a:t> </a:t>
            </a:r>
            <a:r>
              <a:rPr lang="en-US" sz="8000" dirty="0">
                <a:sym typeface="Symbol" pitchFamily="18" charset="2"/>
              </a:rPr>
              <a:t>         </a:t>
            </a:r>
            <a:r>
              <a:rPr lang="en-US" sz="8000" i="1" dirty="0">
                <a:sym typeface="Symbol" pitchFamily="18" charset="2"/>
              </a:rPr>
              <a:t>borrower</a:t>
            </a:r>
            <a:endParaRPr lang="en-US" sz="8000" i="1" dirty="0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1295400" y="206216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loan-number</a:t>
            </a:r>
            <a:endParaRPr 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495800" y="2062163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amount</a:t>
            </a:r>
            <a:endParaRPr lang="en-US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1295400" y="2443163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L-170</a:t>
            </a:r>
          </a:p>
          <a:p>
            <a:pPr algn="l"/>
            <a:r>
              <a:rPr lang="en-US"/>
              <a:t>L-230</a:t>
            </a:r>
          </a:p>
          <a:p>
            <a:pPr algn="l"/>
            <a:r>
              <a:rPr lang="en-US"/>
              <a:t>L-155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4495800" y="2443163"/>
            <a:ext cx="1143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3000</a:t>
            </a:r>
          </a:p>
          <a:p>
            <a:r>
              <a:rPr lang="en-US"/>
              <a:t>4000</a:t>
            </a:r>
          </a:p>
          <a:p>
            <a:r>
              <a:rPr lang="en-US" i="1"/>
              <a:t>null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638800" y="20621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customer-name</a:t>
            </a:r>
            <a:endParaRPr lang="en-US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638800" y="2443163"/>
            <a:ext cx="1676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Jones</a:t>
            </a:r>
          </a:p>
          <a:p>
            <a:pPr algn="l"/>
            <a:r>
              <a:rPr lang="en-US"/>
              <a:t>Smith</a:t>
            </a:r>
          </a:p>
          <a:p>
            <a:pPr algn="l"/>
            <a:r>
              <a:rPr lang="en-US"/>
              <a:t>Hayes</a:t>
            </a:r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1219200" y="4267200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loan-number</a:t>
            </a:r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4419600" y="42672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amount</a:t>
            </a:r>
            <a:endParaRPr lang="en-US"/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1219200" y="4648200"/>
            <a:ext cx="1600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L-170</a:t>
            </a:r>
          </a:p>
          <a:p>
            <a:pPr algn="l"/>
            <a:r>
              <a:rPr lang="en-US"/>
              <a:t>L-230</a:t>
            </a:r>
          </a:p>
          <a:p>
            <a:pPr algn="l"/>
            <a:r>
              <a:rPr lang="en-US"/>
              <a:t>L-260</a:t>
            </a:r>
          </a:p>
          <a:p>
            <a:pPr algn="l"/>
            <a:r>
              <a:rPr lang="en-US"/>
              <a:t>L-155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4419600" y="4648200"/>
            <a:ext cx="11430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3000</a:t>
            </a:r>
          </a:p>
          <a:p>
            <a:r>
              <a:rPr lang="en-US"/>
              <a:t>4000</a:t>
            </a:r>
          </a:p>
          <a:p>
            <a:r>
              <a:rPr lang="en-US"/>
              <a:t>1700</a:t>
            </a:r>
          </a:p>
          <a:p>
            <a:r>
              <a:rPr lang="en-US" i="1"/>
              <a:t>null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5562600" y="4267200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customer-name</a:t>
            </a:r>
            <a:endParaRPr lang="en-US"/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5562600" y="4648200"/>
            <a:ext cx="16764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Jones</a:t>
            </a:r>
          </a:p>
          <a:p>
            <a:pPr algn="l"/>
            <a:r>
              <a:rPr lang="en-US"/>
              <a:t>Smith</a:t>
            </a:r>
          </a:p>
          <a:p>
            <a:pPr algn="l"/>
            <a:r>
              <a:rPr lang="en-US" i="1"/>
              <a:t>null</a:t>
            </a:r>
            <a:endParaRPr lang="en-US"/>
          </a:p>
          <a:p>
            <a:pPr algn="l"/>
            <a:r>
              <a:rPr lang="en-US"/>
              <a:t>Hayes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1181100" y="3748088"/>
            <a:ext cx="31686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000" i="1" dirty="0"/>
              <a:t>loan </a:t>
            </a:r>
            <a:r>
              <a:rPr kumimoji="1" lang="en-US" sz="2000" dirty="0">
                <a:sym typeface="Symbol" pitchFamily="18" charset="2"/>
              </a:rPr>
              <a:t> </a:t>
            </a:r>
            <a:r>
              <a:rPr kumimoji="1" lang="en-US" sz="2000" i="1" dirty="0">
                <a:sym typeface="Symbol" pitchFamily="18" charset="2"/>
              </a:rPr>
              <a:t>      </a:t>
            </a:r>
            <a:r>
              <a:rPr kumimoji="1" lang="en-US" sz="2000" i="1" dirty="0" smtClean="0">
                <a:sym typeface="Symbol" pitchFamily="18" charset="2"/>
              </a:rPr>
              <a:t> borrower</a:t>
            </a:r>
            <a:endParaRPr kumimoji="1" lang="en-US" sz="2000" i="1" dirty="0"/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719138" y="3405188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b="1" dirty="0"/>
              <a:t> Full Outer Join</a:t>
            </a:r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2895600" y="206216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branch-name</a:t>
            </a:r>
            <a:endParaRPr lang="en-US"/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2895600" y="2443163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Downtown</a:t>
            </a:r>
          </a:p>
          <a:p>
            <a:pPr algn="l"/>
            <a:r>
              <a:rPr lang="en-US"/>
              <a:t>Redwood</a:t>
            </a:r>
          </a:p>
          <a:p>
            <a:pPr algn="l"/>
            <a:r>
              <a:rPr lang="en-US" i="1"/>
              <a:t>null</a:t>
            </a:r>
            <a:endParaRPr lang="en-US"/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2819400" y="4267200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branch-name</a:t>
            </a:r>
            <a:endParaRPr lang="en-US"/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2819400" y="4648200"/>
            <a:ext cx="1600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/>
              <a:t>Downtown</a:t>
            </a:r>
          </a:p>
          <a:p>
            <a:pPr algn="l"/>
            <a:r>
              <a:rPr lang="en-US"/>
              <a:t>Redwood</a:t>
            </a:r>
          </a:p>
          <a:p>
            <a:pPr algn="l"/>
            <a:r>
              <a:rPr lang="en-US"/>
              <a:t>Perryridge</a:t>
            </a:r>
          </a:p>
          <a:p>
            <a:pPr algn="l"/>
            <a:r>
              <a:rPr lang="en-US" i="1"/>
              <a:t>null</a:t>
            </a:r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828800" y="1447800"/>
            <a:ext cx="265113" cy="157162"/>
            <a:chOff x="1146" y="1007"/>
            <a:chExt cx="167" cy="99"/>
          </a:xfrm>
        </p:grpSpPr>
        <p:sp>
          <p:nvSpPr>
            <p:cNvPr id="77845" name="AutoShape 21"/>
            <p:cNvSpPr>
              <a:spLocks noChangeArrowheads="1"/>
            </p:cNvSpPr>
            <p:nvPr/>
          </p:nvSpPr>
          <p:spPr bwMode="auto">
            <a:xfrm rot="16200000" flipV="1">
              <a:off x="1146" y="1008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 flipH="1">
              <a:off x="1249" y="100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 flipH="1">
              <a:off x="1249" y="1106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52600" y="3886200"/>
            <a:ext cx="387350" cy="152400"/>
            <a:chOff x="1141" y="2444"/>
            <a:chExt cx="244" cy="96"/>
          </a:xfrm>
        </p:grpSpPr>
        <p:sp>
          <p:nvSpPr>
            <p:cNvPr id="77846" name="AutoShape 22"/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61" name="Line 37"/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66" name="Line 42"/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67" name="Line 43"/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 of a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row here is a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/>
              <a:t>Relation is a set of tuples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57200" y="3733800"/>
            <a:ext cx="304800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57200" y="4114800"/>
            <a:ext cx="304800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57200" y="4495800"/>
            <a:ext cx="3048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57200" y="4876800"/>
            <a:ext cx="3048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8200" y="3200400"/>
          <a:ext cx="7620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4"/>
                <a:gridCol w="787816"/>
                <a:gridCol w="1371600"/>
                <a:gridCol w="1296649"/>
                <a:gridCol w="913151"/>
                <a:gridCol w="1168817"/>
                <a:gridCol w="1040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a3232x3444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of a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number of tuples in a relation at a point in 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464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5800" y="5257800"/>
            <a:ext cx="3160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Cardinality = 4</a:t>
            </a:r>
            <a:endParaRPr lang="en-US" sz="40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38200" y="3200400"/>
          <a:ext cx="7620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4"/>
                <a:gridCol w="787816"/>
                <a:gridCol w="1371600"/>
                <a:gridCol w="1296649"/>
                <a:gridCol w="913151"/>
                <a:gridCol w="1168817"/>
                <a:gridCol w="1040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a3232x3444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consists of attribute values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219200" y="27432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438400" y="27432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657600" y="27432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181600" y="27432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400800" y="27432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620000" y="27432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38200" y="3200400"/>
          <a:ext cx="7620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4"/>
                <a:gridCol w="787816"/>
                <a:gridCol w="1371600"/>
                <a:gridCol w="1296649"/>
                <a:gridCol w="913151"/>
                <a:gridCol w="1168817"/>
                <a:gridCol w="1040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a3232x3444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Arity</a:t>
            </a:r>
            <a:r>
              <a:rPr lang="en-US" dirty="0" smtClean="0"/>
              <a:t> / 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number of attributes in a relation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219200" y="27432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438400" y="27432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657600" y="27432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181600" y="27432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400800" y="27432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620000" y="27432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62400" y="5486400"/>
            <a:ext cx="4589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Arity</a:t>
            </a:r>
            <a:r>
              <a:rPr lang="en-US" sz="4800" dirty="0" smtClean="0"/>
              <a:t> / Degree = 7</a:t>
            </a:r>
            <a:endParaRPr lang="en-US" sz="4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8200" y="3200400"/>
          <a:ext cx="7620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4"/>
                <a:gridCol w="787816"/>
                <a:gridCol w="1371600"/>
                <a:gridCol w="1296649"/>
                <a:gridCol w="913151"/>
                <a:gridCol w="1168817"/>
                <a:gridCol w="1040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a3232x3444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Defines the space of possible values for an attribute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9600" y="2514600"/>
          <a:ext cx="762000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4"/>
                <a:gridCol w="787816"/>
                <a:gridCol w="1371600"/>
                <a:gridCol w="1296649"/>
                <a:gridCol w="913151"/>
                <a:gridCol w="1168817"/>
                <a:gridCol w="1040984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a3232x3444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1831</Words>
  <Application>Microsoft Office PowerPoint</Application>
  <PresentationFormat>On-screen Show (4:3)</PresentationFormat>
  <Paragraphs>932</Paragraphs>
  <Slides>40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RDBMS</vt:lpstr>
      <vt:lpstr>Databases vs Flat Files</vt:lpstr>
      <vt:lpstr>Relational Model</vt:lpstr>
      <vt:lpstr>Relation</vt:lpstr>
      <vt:lpstr>Tuples of a Relation</vt:lpstr>
      <vt:lpstr>Cardinality of a RELATION</vt:lpstr>
      <vt:lpstr>Attributes</vt:lpstr>
      <vt:lpstr>Arity / Degree</vt:lpstr>
      <vt:lpstr>Domain</vt:lpstr>
      <vt:lpstr>Domain - Example</vt:lpstr>
      <vt:lpstr>Relation Schema</vt:lpstr>
      <vt:lpstr>DEFINITION SUMMARY</vt:lpstr>
      <vt:lpstr>Super Key</vt:lpstr>
      <vt:lpstr>Candidate Key</vt:lpstr>
      <vt:lpstr>Primary Key</vt:lpstr>
      <vt:lpstr>Alternate Key</vt:lpstr>
      <vt:lpstr>Foreign Key</vt:lpstr>
      <vt:lpstr>Entity Integrity</vt:lpstr>
      <vt:lpstr>Relational database schema</vt:lpstr>
      <vt:lpstr>Schema Diagram for the COMPANY</vt:lpstr>
      <vt:lpstr>Referential Integrity</vt:lpstr>
      <vt:lpstr>Relational Algebra</vt:lpstr>
      <vt:lpstr>Selection</vt:lpstr>
      <vt:lpstr>Select Operation – Example</vt:lpstr>
      <vt:lpstr>Projection</vt:lpstr>
      <vt:lpstr>Project Operation – Example</vt:lpstr>
      <vt:lpstr>Union</vt:lpstr>
      <vt:lpstr>Union Operation – Example</vt:lpstr>
      <vt:lpstr>INTERSECTION</vt:lpstr>
      <vt:lpstr>Difference (or MINUS) Operation</vt:lpstr>
      <vt:lpstr>CARTESIAN (or cross product) Operation</vt:lpstr>
      <vt:lpstr>Composition of Operations</vt:lpstr>
      <vt:lpstr>Natural-Join Operation</vt:lpstr>
      <vt:lpstr>Natural Join Operation – Example</vt:lpstr>
      <vt:lpstr>Theta Join Operator</vt:lpstr>
      <vt:lpstr>Theta Join Operator – Example</vt:lpstr>
      <vt:lpstr>Outer Join</vt:lpstr>
      <vt:lpstr>Outer Join – Example</vt:lpstr>
      <vt:lpstr>Join Examples</vt:lpstr>
      <vt:lpstr>Outer Join –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dc:creator>amit.b</dc:creator>
  <cp:lastModifiedBy>rajasi.p</cp:lastModifiedBy>
  <cp:revision>147</cp:revision>
  <dcterms:created xsi:type="dcterms:W3CDTF">2011-06-11T07:37:15Z</dcterms:created>
  <dcterms:modified xsi:type="dcterms:W3CDTF">2017-07-16T16:25:11Z</dcterms:modified>
</cp:coreProperties>
</file>