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58" y="14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BD4DF-8355-4392-8903-B321DB23016C}" type="datetimeFigureOut">
              <a:rPr lang="en-IN" smtClean="0"/>
              <a:pPr/>
              <a:t>17-07-2017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E221C-2D1C-41C6-B5DE-A095C38BD656}" type="slidenum">
              <a:rPr lang="en-IN" smtClean="0"/>
              <a:pPr/>
              <a:t>‹#›</a:t>
            </a:fld>
            <a:endParaRPr lang="en-IN"/>
          </a:p>
        </p:txBody>
      </p:sp>
    </p:spTree>
    <p:extLst>
      <p:ext uri="{BB962C8B-B14F-4D97-AF65-F5344CB8AC3E}">
        <p14:creationId xmlns="" xmlns:p14="http://schemas.microsoft.com/office/powerpoint/2010/main" val="100465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Performance gains are achieved because the query optimizer can locate all the column values within the index; table or clustered index data is not accessed resulting in fewer disk I/O operations.</a:t>
            </a:r>
          </a:p>
        </p:txBody>
      </p:sp>
      <p:sp>
        <p:nvSpPr>
          <p:cNvPr id="4" name="Slide Number Placeholder 3"/>
          <p:cNvSpPr>
            <a:spLocks noGrp="1"/>
          </p:cNvSpPr>
          <p:nvPr>
            <p:ph type="sldNum" sz="quarter" idx="10"/>
          </p:nvPr>
        </p:nvSpPr>
        <p:spPr/>
        <p:txBody>
          <a:bodyPr/>
          <a:lstStyle/>
          <a:p>
            <a:fld id="{B05B157C-82C3-4938-9E55-4E02DAF6E709}" type="slidenum">
              <a:rPr lang="en-US" smtClean="0"/>
              <a:pPr/>
              <a:t>24</a:t>
            </a:fld>
            <a:endParaRPr lang="en-US"/>
          </a:p>
        </p:txBody>
      </p:sp>
    </p:spTree>
    <p:extLst>
      <p:ext uri="{BB962C8B-B14F-4D97-AF65-F5344CB8AC3E}">
        <p14:creationId xmlns="" xmlns:p14="http://schemas.microsoft.com/office/powerpoint/2010/main" val="4097578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3E98D0-4DA4-45B6-ABBA-241AB07B5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3741F34-ED69-4AD2-BDF3-6B0BD66D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98DBA55F-E59F-45BB-BAB5-29650E24220D}"/>
              </a:ext>
            </a:extLst>
          </p:cNvPr>
          <p:cNvSpPr>
            <a:spLocks noGrp="1"/>
          </p:cNvSpPr>
          <p:nvPr>
            <p:ph type="dt" sz="half" idx="10"/>
          </p:nvPr>
        </p:nvSpPr>
        <p:spPr/>
        <p:txBody>
          <a:bodyPr/>
          <a:lstStyle/>
          <a:p>
            <a:fld id="{D909E76A-4E87-4A8E-B149-AC969E63D475}" type="datetimeFigureOut">
              <a:rPr lang="en-IN" smtClean="0"/>
              <a:pPr/>
              <a:t>17-07-2017</a:t>
            </a:fld>
            <a:endParaRPr lang="en-IN"/>
          </a:p>
        </p:txBody>
      </p:sp>
      <p:sp>
        <p:nvSpPr>
          <p:cNvPr id="5" name="Footer Placeholder 4">
            <a:extLst>
              <a:ext uri="{FF2B5EF4-FFF2-40B4-BE49-F238E27FC236}">
                <a16:creationId xmlns="" xmlns:a16="http://schemas.microsoft.com/office/drawing/2014/main" id="{FEEFCC86-0875-4A7B-B363-CF21F8756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B39356F-2253-4920-8B0A-77CE85462D31}"/>
              </a:ext>
            </a:extLst>
          </p:cNvPr>
          <p:cNvSpPr>
            <a:spLocks noGrp="1"/>
          </p:cNvSpPr>
          <p:nvPr>
            <p:ph type="sldNum" sz="quarter" idx="12"/>
          </p:nvPr>
        </p:nvSpPr>
        <p:spPr/>
        <p:txBody>
          <a:bodyPr/>
          <a:lstStyle/>
          <a:p>
            <a:fld id="{9CEE972B-3250-48F2-B7A1-A94B219875D3}" type="slidenum">
              <a:rPr lang="en-IN" smtClean="0"/>
              <a:pPr/>
              <a:t>‹#›</a:t>
            </a:fld>
            <a:endParaRPr lang="en-IN"/>
          </a:p>
        </p:txBody>
      </p:sp>
    </p:spTree>
    <p:extLst>
      <p:ext uri="{BB962C8B-B14F-4D97-AF65-F5344CB8AC3E}">
        <p14:creationId xmlns="" xmlns:p14="http://schemas.microsoft.com/office/powerpoint/2010/main" val="34322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428E3D-79BE-4EDA-97B5-66E53C994A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0C31C0E-C3FA-4787-8710-29653AE56E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FE103C5-F84C-4C55-8113-B0D0630FDAA7}"/>
              </a:ext>
            </a:extLst>
          </p:cNvPr>
          <p:cNvSpPr>
            <a:spLocks noGrp="1"/>
          </p:cNvSpPr>
          <p:nvPr>
            <p:ph type="dt" sz="half" idx="10"/>
          </p:nvPr>
        </p:nvSpPr>
        <p:spPr/>
        <p:txBody>
          <a:bodyPr/>
          <a:lstStyle/>
          <a:p>
            <a:fld id="{D909E76A-4E87-4A8E-B149-AC969E63D475}" type="datetimeFigureOut">
              <a:rPr lang="en-IN" smtClean="0"/>
              <a:pPr/>
              <a:t>17-07-2017</a:t>
            </a:fld>
            <a:endParaRPr lang="en-IN"/>
          </a:p>
        </p:txBody>
      </p:sp>
      <p:sp>
        <p:nvSpPr>
          <p:cNvPr id="5" name="Footer Placeholder 4">
            <a:extLst>
              <a:ext uri="{FF2B5EF4-FFF2-40B4-BE49-F238E27FC236}">
                <a16:creationId xmlns="" xmlns:a16="http://schemas.microsoft.com/office/drawing/2014/main" id="{113FE74B-E382-4924-991F-357DFCA57E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3213C5-F9DD-48E0-A65F-AC86CE82C785}"/>
              </a:ext>
            </a:extLst>
          </p:cNvPr>
          <p:cNvSpPr>
            <a:spLocks noGrp="1"/>
          </p:cNvSpPr>
          <p:nvPr>
            <p:ph type="sldNum" sz="quarter" idx="12"/>
          </p:nvPr>
        </p:nvSpPr>
        <p:spPr/>
        <p:txBody>
          <a:bodyPr/>
          <a:lstStyle/>
          <a:p>
            <a:fld id="{9CEE972B-3250-48F2-B7A1-A94B219875D3}" type="slidenum">
              <a:rPr lang="en-IN" smtClean="0"/>
              <a:pPr/>
              <a:t>‹#›</a:t>
            </a:fld>
            <a:endParaRPr lang="en-IN"/>
          </a:p>
        </p:txBody>
      </p:sp>
    </p:spTree>
    <p:extLst>
      <p:ext uri="{BB962C8B-B14F-4D97-AF65-F5344CB8AC3E}">
        <p14:creationId xmlns="" xmlns:p14="http://schemas.microsoft.com/office/powerpoint/2010/main" val="408448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45753C-D066-4296-9834-B00CC83BEB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3444B67-2016-45E0-9CF4-6AF7A65C9D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2921CE6-1B48-4926-B96A-08A90592FF66}"/>
              </a:ext>
            </a:extLst>
          </p:cNvPr>
          <p:cNvSpPr>
            <a:spLocks noGrp="1"/>
          </p:cNvSpPr>
          <p:nvPr>
            <p:ph type="dt" sz="half" idx="10"/>
          </p:nvPr>
        </p:nvSpPr>
        <p:spPr/>
        <p:txBody>
          <a:bodyPr/>
          <a:lstStyle/>
          <a:p>
            <a:fld id="{D909E76A-4E87-4A8E-B149-AC969E63D475}" type="datetimeFigureOut">
              <a:rPr lang="en-IN" smtClean="0"/>
              <a:pPr/>
              <a:t>17-07-2017</a:t>
            </a:fld>
            <a:endParaRPr lang="en-IN"/>
          </a:p>
        </p:txBody>
      </p:sp>
      <p:sp>
        <p:nvSpPr>
          <p:cNvPr id="5" name="Footer Placeholder 4">
            <a:extLst>
              <a:ext uri="{FF2B5EF4-FFF2-40B4-BE49-F238E27FC236}">
                <a16:creationId xmlns="" xmlns:a16="http://schemas.microsoft.com/office/drawing/2014/main" id="{8B77A9F5-E080-4625-80B1-DED3827E9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899954E-3E9E-475A-8994-5926EB4AF521}"/>
              </a:ext>
            </a:extLst>
          </p:cNvPr>
          <p:cNvSpPr>
            <a:spLocks noGrp="1"/>
          </p:cNvSpPr>
          <p:nvPr>
            <p:ph type="sldNum" sz="quarter" idx="12"/>
          </p:nvPr>
        </p:nvSpPr>
        <p:spPr/>
        <p:txBody>
          <a:bodyPr/>
          <a:lstStyle/>
          <a:p>
            <a:fld id="{9CEE972B-3250-48F2-B7A1-A94B219875D3}" type="slidenum">
              <a:rPr lang="en-IN" smtClean="0"/>
              <a:pPr/>
              <a:t>‹#›</a:t>
            </a:fld>
            <a:endParaRPr lang="en-IN"/>
          </a:p>
        </p:txBody>
      </p:sp>
    </p:spTree>
    <p:extLst>
      <p:ext uri="{BB962C8B-B14F-4D97-AF65-F5344CB8AC3E}">
        <p14:creationId xmlns="" xmlns:p14="http://schemas.microsoft.com/office/powerpoint/2010/main" val="3674096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586856-38F9-438B-8A49-48DD0E95A4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AFB83FA-6CF4-4CAA-9B6A-E8B229035F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B9ED7D6-0594-489C-9754-CFB2E6E47B81}"/>
              </a:ext>
            </a:extLst>
          </p:cNvPr>
          <p:cNvSpPr>
            <a:spLocks noGrp="1"/>
          </p:cNvSpPr>
          <p:nvPr>
            <p:ph type="dt" sz="half" idx="10"/>
          </p:nvPr>
        </p:nvSpPr>
        <p:spPr/>
        <p:txBody>
          <a:bodyPr/>
          <a:lstStyle/>
          <a:p>
            <a:fld id="{D909E76A-4E87-4A8E-B149-AC969E63D475}" type="datetimeFigureOut">
              <a:rPr lang="en-IN" smtClean="0"/>
              <a:pPr/>
              <a:t>17-07-2017</a:t>
            </a:fld>
            <a:endParaRPr lang="en-IN"/>
          </a:p>
        </p:txBody>
      </p:sp>
      <p:sp>
        <p:nvSpPr>
          <p:cNvPr id="5" name="Footer Placeholder 4">
            <a:extLst>
              <a:ext uri="{FF2B5EF4-FFF2-40B4-BE49-F238E27FC236}">
                <a16:creationId xmlns="" xmlns:a16="http://schemas.microsoft.com/office/drawing/2014/main" id="{ABA4EB29-C622-415E-9432-DF9CED29E5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F5F3EE5-5765-49F0-8008-E2F6C367CBB7}"/>
              </a:ext>
            </a:extLst>
          </p:cNvPr>
          <p:cNvSpPr>
            <a:spLocks noGrp="1"/>
          </p:cNvSpPr>
          <p:nvPr>
            <p:ph type="sldNum" sz="quarter" idx="12"/>
          </p:nvPr>
        </p:nvSpPr>
        <p:spPr/>
        <p:txBody>
          <a:bodyPr/>
          <a:lstStyle/>
          <a:p>
            <a:fld id="{9CEE972B-3250-48F2-B7A1-A94B219875D3}" type="slidenum">
              <a:rPr lang="en-IN" smtClean="0"/>
              <a:pPr/>
              <a:t>‹#›</a:t>
            </a:fld>
            <a:endParaRPr lang="en-IN"/>
          </a:p>
        </p:txBody>
      </p:sp>
    </p:spTree>
    <p:extLst>
      <p:ext uri="{BB962C8B-B14F-4D97-AF65-F5344CB8AC3E}">
        <p14:creationId xmlns="" xmlns:p14="http://schemas.microsoft.com/office/powerpoint/2010/main" val="103058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598F71-9AB7-44EC-93F3-C00D3F9559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C55FC39-F3BF-42D8-95DE-BCDAF6437B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1F1D1612-6A78-44F8-8378-A7D749852A22}"/>
              </a:ext>
            </a:extLst>
          </p:cNvPr>
          <p:cNvSpPr>
            <a:spLocks noGrp="1"/>
          </p:cNvSpPr>
          <p:nvPr>
            <p:ph type="dt" sz="half" idx="10"/>
          </p:nvPr>
        </p:nvSpPr>
        <p:spPr/>
        <p:txBody>
          <a:bodyPr/>
          <a:lstStyle/>
          <a:p>
            <a:fld id="{D909E76A-4E87-4A8E-B149-AC969E63D475}" type="datetimeFigureOut">
              <a:rPr lang="en-IN" smtClean="0"/>
              <a:pPr/>
              <a:t>17-07-2017</a:t>
            </a:fld>
            <a:endParaRPr lang="en-IN"/>
          </a:p>
        </p:txBody>
      </p:sp>
      <p:sp>
        <p:nvSpPr>
          <p:cNvPr id="5" name="Footer Placeholder 4">
            <a:extLst>
              <a:ext uri="{FF2B5EF4-FFF2-40B4-BE49-F238E27FC236}">
                <a16:creationId xmlns="" xmlns:a16="http://schemas.microsoft.com/office/drawing/2014/main" id="{6B628E62-FE69-45D7-9C36-EB798F7790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30FE6A3-31BE-4698-8C8B-7FA52A4CAAE0}"/>
              </a:ext>
            </a:extLst>
          </p:cNvPr>
          <p:cNvSpPr>
            <a:spLocks noGrp="1"/>
          </p:cNvSpPr>
          <p:nvPr>
            <p:ph type="sldNum" sz="quarter" idx="12"/>
          </p:nvPr>
        </p:nvSpPr>
        <p:spPr/>
        <p:txBody>
          <a:bodyPr/>
          <a:lstStyle/>
          <a:p>
            <a:fld id="{9CEE972B-3250-48F2-B7A1-A94B219875D3}" type="slidenum">
              <a:rPr lang="en-IN" smtClean="0"/>
              <a:pPr/>
              <a:t>‹#›</a:t>
            </a:fld>
            <a:endParaRPr lang="en-IN"/>
          </a:p>
        </p:txBody>
      </p:sp>
    </p:spTree>
    <p:extLst>
      <p:ext uri="{BB962C8B-B14F-4D97-AF65-F5344CB8AC3E}">
        <p14:creationId xmlns="" xmlns:p14="http://schemas.microsoft.com/office/powerpoint/2010/main" val="413095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2D9817-8FEE-422C-9FA9-CDDB984024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DB4DBED-1CBA-4959-99DF-4545070851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AD3E70B-4A33-4BDB-854C-D2ACD5387BE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3925D27-DEF6-401B-8CF7-2E1ACD09DD90}"/>
              </a:ext>
            </a:extLst>
          </p:cNvPr>
          <p:cNvSpPr>
            <a:spLocks noGrp="1"/>
          </p:cNvSpPr>
          <p:nvPr>
            <p:ph type="dt" sz="half" idx="10"/>
          </p:nvPr>
        </p:nvSpPr>
        <p:spPr/>
        <p:txBody>
          <a:bodyPr/>
          <a:lstStyle/>
          <a:p>
            <a:fld id="{D909E76A-4E87-4A8E-B149-AC969E63D475}" type="datetimeFigureOut">
              <a:rPr lang="en-IN" smtClean="0"/>
              <a:pPr/>
              <a:t>17-07-2017</a:t>
            </a:fld>
            <a:endParaRPr lang="en-IN"/>
          </a:p>
        </p:txBody>
      </p:sp>
      <p:sp>
        <p:nvSpPr>
          <p:cNvPr id="6" name="Footer Placeholder 5">
            <a:extLst>
              <a:ext uri="{FF2B5EF4-FFF2-40B4-BE49-F238E27FC236}">
                <a16:creationId xmlns="" xmlns:a16="http://schemas.microsoft.com/office/drawing/2014/main" id="{B4A27BEE-3CBE-4DD2-AB27-61DF3A05E4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6203DD7-63F9-431D-A001-CC3C0F97DB1D}"/>
              </a:ext>
            </a:extLst>
          </p:cNvPr>
          <p:cNvSpPr>
            <a:spLocks noGrp="1"/>
          </p:cNvSpPr>
          <p:nvPr>
            <p:ph type="sldNum" sz="quarter" idx="12"/>
          </p:nvPr>
        </p:nvSpPr>
        <p:spPr/>
        <p:txBody>
          <a:bodyPr/>
          <a:lstStyle/>
          <a:p>
            <a:fld id="{9CEE972B-3250-48F2-B7A1-A94B219875D3}" type="slidenum">
              <a:rPr lang="en-IN" smtClean="0"/>
              <a:pPr/>
              <a:t>‹#›</a:t>
            </a:fld>
            <a:endParaRPr lang="en-IN"/>
          </a:p>
        </p:txBody>
      </p:sp>
    </p:spTree>
    <p:extLst>
      <p:ext uri="{BB962C8B-B14F-4D97-AF65-F5344CB8AC3E}">
        <p14:creationId xmlns="" xmlns:p14="http://schemas.microsoft.com/office/powerpoint/2010/main" val="1019848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6D55C7-76A4-4F82-8C2A-DD3BC2A083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4CEF4AE-6082-4D2A-A1CF-964A3F2C2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11F71BC7-1A57-4DB6-8D64-98298108B0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07EA2A48-8FB4-43C9-ABEF-CFBDF1D78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46873707-F83D-4EB5-B986-91E6CE1C0A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8C73E59A-C453-4662-9921-3B9B7B5D0F69}"/>
              </a:ext>
            </a:extLst>
          </p:cNvPr>
          <p:cNvSpPr>
            <a:spLocks noGrp="1"/>
          </p:cNvSpPr>
          <p:nvPr>
            <p:ph type="dt" sz="half" idx="10"/>
          </p:nvPr>
        </p:nvSpPr>
        <p:spPr/>
        <p:txBody>
          <a:bodyPr/>
          <a:lstStyle/>
          <a:p>
            <a:fld id="{D909E76A-4E87-4A8E-B149-AC969E63D475}" type="datetimeFigureOut">
              <a:rPr lang="en-IN" smtClean="0"/>
              <a:pPr/>
              <a:t>17-07-2017</a:t>
            </a:fld>
            <a:endParaRPr lang="en-IN"/>
          </a:p>
        </p:txBody>
      </p:sp>
      <p:sp>
        <p:nvSpPr>
          <p:cNvPr id="8" name="Footer Placeholder 7">
            <a:extLst>
              <a:ext uri="{FF2B5EF4-FFF2-40B4-BE49-F238E27FC236}">
                <a16:creationId xmlns="" xmlns:a16="http://schemas.microsoft.com/office/drawing/2014/main" id="{87E8B076-2947-44F6-8E3F-2BAA6F7106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7D82D077-C805-4B6A-A455-AD59437E3145}"/>
              </a:ext>
            </a:extLst>
          </p:cNvPr>
          <p:cNvSpPr>
            <a:spLocks noGrp="1"/>
          </p:cNvSpPr>
          <p:nvPr>
            <p:ph type="sldNum" sz="quarter" idx="12"/>
          </p:nvPr>
        </p:nvSpPr>
        <p:spPr/>
        <p:txBody>
          <a:bodyPr/>
          <a:lstStyle/>
          <a:p>
            <a:fld id="{9CEE972B-3250-48F2-B7A1-A94B219875D3}" type="slidenum">
              <a:rPr lang="en-IN" smtClean="0"/>
              <a:pPr/>
              <a:t>‹#›</a:t>
            </a:fld>
            <a:endParaRPr lang="en-IN"/>
          </a:p>
        </p:txBody>
      </p:sp>
    </p:spTree>
    <p:extLst>
      <p:ext uri="{BB962C8B-B14F-4D97-AF65-F5344CB8AC3E}">
        <p14:creationId xmlns="" xmlns:p14="http://schemas.microsoft.com/office/powerpoint/2010/main" val="214024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BC2151-A773-412A-8C74-5AAFA1102A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4A509B9-86AE-4652-BB7C-0CB1C3E3AD1E}"/>
              </a:ext>
            </a:extLst>
          </p:cNvPr>
          <p:cNvSpPr>
            <a:spLocks noGrp="1"/>
          </p:cNvSpPr>
          <p:nvPr>
            <p:ph type="dt" sz="half" idx="10"/>
          </p:nvPr>
        </p:nvSpPr>
        <p:spPr/>
        <p:txBody>
          <a:bodyPr/>
          <a:lstStyle/>
          <a:p>
            <a:fld id="{D909E76A-4E87-4A8E-B149-AC969E63D475}" type="datetimeFigureOut">
              <a:rPr lang="en-IN" smtClean="0"/>
              <a:pPr/>
              <a:t>17-07-2017</a:t>
            </a:fld>
            <a:endParaRPr lang="en-IN"/>
          </a:p>
        </p:txBody>
      </p:sp>
      <p:sp>
        <p:nvSpPr>
          <p:cNvPr id="4" name="Footer Placeholder 3">
            <a:extLst>
              <a:ext uri="{FF2B5EF4-FFF2-40B4-BE49-F238E27FC236}">
                <a16:creationId xmlns="" xmlns:a16="http://schemas.microsoft.com/office/drawing/2014/main" id="{20075D64-148C-4EF5-AED7-629AEC74CE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86B17C7C-ED4F-46FA-8A40-B82D4098D0D6}"/>
              </a:ext>
            </a:extLst>
          </p:cNvPr>
          <p:cNvSpPr>
            <a:spLocks noGrp="1"/>
          </p:cNvSpPr>
          <p:nvPr>
            <p:ph type="sldNum" sz="quarter" idx="12"/>
          </p:nvPr>
        </p:nvSpPr>
        <p:spPr/>
        <p:txBody>
          <a:bodyPr/>
          <a:lstStyle/>
          <a:p>
            <a:fld id="{9CEE972B-3250-48F2-B7A1-A94B219875D3}" type="slidenum">
              <a:rPr lang="en-IN" smtClean="0"/>
              <a:pPr/>
              <a:t>‹#›</a:t>
            </a:fld>
            <a:endParaRPr lang="en-IN"/>
          </a:p>
        </p:txBody>
      </p:sp>
    </p:spTree>
    <p:extLst>
      <p:ext uri="{BB962C8B-B14F-4D97-AF65-F5344CB8AC3E}">
        <p14:creationId xmlns="" xmlns:p14="http://schemas.microsoft.com/office/powerpoint/2010/main" val="271175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186BF1E-B4BC-4BAE-9538-C36A4B1B05C9}"/>
              </a:ext>
            </a:extLst>
          </p:cNvPr>
          <p:cNvSpPr>
            <a:spLocks noGrp="1"/>
          </p:cNvSpPr>
          <p:nvPr>
            <p:ph type="dt" sz="half" idx="10"/>
          </p:nvPr>
        </p:nvSpPr>
        <p:spPr/>
        <p:txBody>
          <a:bodyPr/>
          <a:lstStyle/>
          <a:p>
            <a:fld id="{D909E76A-4E87-4A8E-B149-AC969E63D475}" type="datetimeFigureOut">
              <a:rPr lang="en-IN" smtClean="0"/>
              <a:pPr/>
              <a:t>17-07-2017</a:t>
            </a:fld>
            <a:endParaRPr lang="en-IN"/>
          </a:p>
        </p:txBody>
      </p:sp>
      <p:sp>
        <p:nvSpPr>
          <p:cNvPr id="3" name="Footer Placeholder 2">
            <a:extLst>
              <a:ext uri="{FF2B5EF4-FFF2-40B4-BE49-F238E27FC236}">
                <a16:creationId xmlns="" xmlns:a16="http://schemas.microsoft.com/office/drawing/2014/main" id="{BAAB2732-F199-49D1-9733-76C1328E26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36B124CD-852B-4105-86ED-416250299EC6}"/>
              </a:ext>
            </a:extLst>
          </p:cNvPr>
          <p:cNvSpPr>
            <a:spLocks noGrp="1"/>
          </p:cNvSpPr>
          <p:nvPr>
            <p:ph type="sldNum" sz="quarter" idx="12"/>
          </p:nvPr>
        </p:nvSpPr>
        <p:spPr/>
        <p:txBody>
          <a:bodyPr/>
          <a:lstStyle/>
          <a:p>
            <a:fld id="{9CEE972B-3250-48F2-B7A1-A94B219875D3}" type="slidenum">
              <a:rPr lang="en-IN" smtClean="0"/>
              <a:pPr/>
              <a:t>‹#›</a:t>
            </a:fld>
            <a:endParaRPr lang="en-IN"/>
          </a:p>
        </p:txBody>
      </p:sp>
    </p:spTree>
    <p:extLst>
      <p:ext uri="{BB962C8B-B14F-4D97-AF65-F5344CB8AC3E}">
        <p14:creationId xmlns="" xmlns:p14="http://schemas.microsoft.com/office/powerpoint/2010/main" val="160685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E83426-8B74-4317-A789-11007232C6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69ACE3B-049E-464C-BB5E-B6D2A8D80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F3FF4B78-CCB5-4344-A43E-87BDDCE6B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09C1590-324A-4BEA-A274-B04F3F9DE584}"/>
              </a:ext>
            </a:extLst>
          </p:cNvPr>
          <p:cNvSpPr>
            <a:spLocks noGrp="1"/>
          </p:cNvSpPr>
          <p:nvPr>
            <p:ph type="dt" sz="half" idx="10"/>
          </p:nvPr>
        </p:nvSpPr>
        <p:spPr/>
        <p:txBody>
          <a:bodyPr/>
          <a:lstStyle/>
          <a:p>
            <a:fld id="{D909E76A-4E87-4A8E-B149-AC969E63D475}" type="datetimeFigureOut">
              <a:rPr lang="en-IN" smtClean="0"/>
              <a:pPr/>
              <a:t>17-07-2017</a:t>
            </a:fld>
            <a:endParaRPr lang="en-IN"/>
          </a:p>
        </p:txBody>
      </p:sp>
      <p:sp>
        <p:nvSpPr>
          <p:cNvPr id="6" name="Footer Placeholder 5">
            <a:extLst>
              <a:ext uri="{FF2B5EF4-FFF2-40B4-BE49-F238E27FC236}">
                <a16:creationId xmlns="" xmlns:a16="http://schemas.microsoft.com/office/drawing/2014/main" id="{0DFE39DA-1CAB-4EED-9411-2D8EA3D8D1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B963C1F-2ACC-42D5-96B9-48810D125B05}"/>
              </a:ext>
            </a:extLst>
          </p:cNvPr>
          <p:cNvSpPr>
            <a:spLocks noGrp="1"/>
          </p:cNvSpPr>
          <p:nvPr>
            <p:ph type="sldNum" sz="quarter" idx="12"/>
          </p:nvPr>
        </p:nvSpPr>
        <p:spPr/>
        <p:txBody>
          <a:bodyPr/>
          <a:lstStyle/>
          <a:p>
            <a:fld id="{9CEE972B-3250-48F2-B7A1-A94B219875D3}" type="slidenum">
              <a:rPr lang="en-IN" smtClean="0"/>
              <a:pPr/>
              <a:t>‹#›</a:t>
            </a:fld>
            <a:endParaRPr lang="en-IN"/>
          </a:p>
        </p:txBody>
      </p:sp>
    </p:spTree>
    <p:extLst>
      <p:ext uri="{BB962C8B-B14F-4D97-AF65-F5344CB8AC3E}">
        <p14:creationId xmlns="" xmlns:p14="http://schemas.microsoft.com/office/powerpoint/2010/main" val="109310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996306-B174-474E-A610-76D4AD81B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78087198-6515-43EF-95DB-CF39DFF63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6B2631A-69CD-4D20-B430-633D8E9D3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67FECF1F-FF01-4D0D-BFB3-F751E802CA97}"/>
              </a:ext>
            </a:extLst>
          </p:cNvPr>
          <p:cNvSpPr>
            <a:spLocks noGrp="1"/>
          </p:cNvSpPr>
          <p:nvPr>
            <p:ph type="dt" sz="half" idx="10"/>
          </p:nvPr>
        </p:nvSpPr>
        <p:spPr/>
        <p:txBody>
          <a:bodyPr/>
          <a:lstStyle/>
          <a:p>
            <a:fld id="{D909E76A-4E87-4A8E-B149-AC969E63D475}" type="datetimeFigureOut">
              <a:rPr lang="en-IN" smtClean="0"/>
              <a:pPr/>
              <a:t>17-07-2017</a:t>
            </a:fld>
            <a:endParaRPr lang="en-IN"/>
          </a:p>
        </p:txBody>
      </p:sp>
      <p:sp>
        <p:nvSpPr>
          <p:cNvPr id="6" name="Footer Placeholder 5">
            <a:extLst>
              <a:ext uri="{FF2B5EF4-FFF2-40B4-BE49-F238E27FC236}">
                <a16:creationId xmlns="" xmlns:a16="http://schemas.microsoft.com/office/drawing/2014/main" id="{F0271E99-B0AA-4E1E-BF5F-1ED306907A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AFE2783-BB12-477D-8003-D63EB173D984}"/>
              </a:ext>
            </a:extLst>
          </p:cNvPr>
          <p:cNvSpPr>
            <a:spLocks noGrp="1"/>
          </p:cNvSpPr>
          <p:nvPr>
            <p:ph type="sldNum" sz="quarter" idx="12"/>
          </p:nvPr>
        </p:nvSpPr>
        <p:spPr/>
        <p:txBody>
          <a:bodyPr/>
          <a:lstStyle/>
          <a:p>
            <a:fld id="{9CEE972B-3250-48F2-B7A1-A94B219875D3}" type="slidenum">
              <a:rPr lang="en-IN" smtClean="0"/>
              <a:pPr/>
              <a:t>‹#›</a:t>
            </a:fld>
            <a:endParaRPr lang="en-IN"/>
          </a:p>
        </p:txBody>
      </p:sp>
    </p:spTree>
    <p:extLst>
      <p:ext uri="{BB962C8B-B14F-4D97-AF65-F5344CB8AC3E}">
        <p14:creationId xmlns="" xmlns:p14="http://schemas.microsoft.com/office/powerpoint/2010/main" val="87699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F095D90-5C3D-4C02-B6FC-D7B4F0075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7F35C51-799B-4BF8-96FA-988DD4CA0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F0B55D5-FDF2-4234-B722-4C5C053C1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9E76A-4E87-4A8E-B149-AC969E63D475}" type="datetimeFigureOut">
              <a:rPr lang="en-IN" smtClean="0"/>
              <a:pPr/>
              <a:t>17-07-2017</a:t>
            </a:fld>
            <a:endParaRPr lang="en-IN"/>
          </a:p>
        </p:txBody>
      </p:sp>
      <p:sp>
        <p:nvSpPr>
          <p:cNvPr id="5" name="Footer Placeholder 4">
            <a:extLst>
              <a:ext uri="{FF2B5EF4-FFF2-40B4-BE49-F238E27FC236}">
                <a16:creationId xmlns="" xmlns:a16="http://schemas.microsoft.com/office/drawing/2014/main" id="{2A369D75-9811-4870-AA7A-0F5276FB4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A79F2298-A78F-4B1D-9E41-02FFA3524E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E972B-3250-48F2-B7A1-A94B219875D3}" type="slidenum">
              <a:rPr lang="en-IN" smtClean="0"/>
              <a:pPr/>
              <a:t>‹#›</a:t>
            </a:fld>
            <a:endParaRPr lang="en-IN"/>
          </a:p>
        </p:txBody>
      </p:sp>
    </p:spTree>
    <p:extLst>
      <p:ext uri="{BB962C8B-B14F-4D97-AF65-F5344CB8AC3E}">
        <p14:creationId xmlns="" xmlns:p14="http://schemas.microsoft.com/office/powerpoint/2010/main" val="110985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981200"/>
            <a:ext cx="6477000" cy="1828800"/>
          </a:xfrm>
        </p:spPr>
        <p:txBody>
          <a:bodyPr anchor="ctr"/>
          <a:lstStyle/>
          <a:p>
            <a:pPr algn="ctr"/>
            <a:r>
              <a:rPr lang="en-US" dirty="0"/>
              <a:t>Advanced Concepts</a:t>
            </a:r>
          </a:p>
        </p:txBody>
      </p:sp>
    </p:spTree>
    <p:extLst>
      <p:ext uri="{BB962C8B-B14F-4D97-AF65-F5344CB8AC3E}">
        <p14:creationId xmlns="" xmlns:p14="http://schemas.microsoft.com/office/powerpoint/2010/main" val="4081435830"/>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Scalar Functions</a:t>
            </a:r>
          </a:p>
        </p:txBody>
      </p:sp>
      <p:sp>
        <p:nvSpPr>
          <p:cNvPr id="3" name="Content Placeholder 2"/>
          <p:cNvSpPr>
            <a:spLocks noGrp="1"/>
          </p:cNvSpPr>
          <p:nvPr>
            <p:ph sz="quarter" idx="1"/>
          </p:nvPr>
        </p:nvSpPr>
        <p:spPr>
          <a:xfrm>
            <a:off x="2209800" y="1676400"/>
            <a:ext cx="7848600" cy="990600"/>
          </a:xfrm>
        </p:spPr>
        <p:txBody>
          <a:bodyPr>
            <a:normAutofit/>
          </a:bodyPr>
          <a:lstStyle/>
          <a:p>
            <a:r>
              <a:rPr lang="en-US" sz="2000" dirty="0"/>
              <a:t>A scalar function is like the standard built-in functions provided with SQL Server. It returns a single scalar value that can be used anywhere a constant expression can be used in a query</a:t>
            </a:r>
          </a:p>
          <a:p>
            <a:endParaRPr lang="en-US" dirty="0"/>
          </a:p>
        </p:txBody>
      </p:sp>
      <p:sp>
        <p:nvSpPr>
          <p:cNvPr id="5" name="TextBox 4"/>
          <p:cNvSpPr txBox="1"/>
          <p:nvPr/>
        </p:nvSpPr>
        <p:spPr>
          <a:xfrm>
            <a:off x="2514600" y="2590801"/>
            <a:ext cx="6858000"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Def:</a:t>
            </a:r>
          </a:p>
          <a:p>
            <a:r>
              <a:rPr lang="en-US" sz="1600" dirty="0"/>
              <a:t>CREATE FUNCTION </a:t>
            </a:r>
            <a:r>
              <a:rPr lang="en-US" sz="1600" dirty="0" err="1"/>
              <a:t>AverageBookPrice</a:t>
            </a:r>
            <a:r>
              <a:rPr lang="en-US" sz="1600" dirty="0"/>
              <a:t>(@</a:t>
            </a:r>
            <a:r>
              <a:rPr lang="en-US" sz="1600" dirty="0" err="1"/>
              <a:t>booktype</a:t>
            </a:r>
            <a:r>
              <a:rPr lang="en-US" sz="1600" dirty="0"/>
              <a:t> </a:t>
            </a:r>
            <a:r>
              <a:rPr lang="en-US" sz="1600" dirty="0" err="1"/>
              <a:t>varchar</a:t>
            </a:r>
            <a:r>
              <a:rPr lang="en-US" sz="1600" dirty="0"/>
              <a:t>(12) = ‘%’)</a:t>
            </a:r>
          </a:p>
          <a:p>
            <a:r>
              <a:rPr lang="en-US" sz="1600" dirty="0"/>
              <a:t>RETURNS money</a:t>
            </a:r>
          </a:p>
          <a:p>
            <a:r>
              <a:rPr lang="en-US" sz="1600" dirty="0"/>
              <a:t>AS</a:t>
            </a:r>
          </a:p>
          <a:p>
            <a:r>
              <a:rPr lang="en-US" sz="1600" dirty="0"/>
              <a:t>BEGIN</a:t>
            </a:r>
          </a:p>
          <a:p>
            <a:r>
              <a:rPr lang="en-US" sz="1600" dirty="0"/>
              <a:t>	DECLARE @</a:t>
            </a:r>
            <a:r>
              <a:rPr lang="en-US" sz="1600" dirty="0" err="1"/>
              <a:t>avg</a:t>
            </a:r>
            <a:r>
              <a:rPr lang="en-US" sz="1600" dirty="0"/>
              <a:t> money</a:t>
            </a:r>
          </a:p>
          <a:p>
            <a:r>
              <a:rPr lang="en-US" sz="1600" dirty="0"/>
              <a:t>	SELECT @</a:t>
            </a:r>
            <a:r>
              <a:rPr lang="en-US" sz="1600" dirty="0" err="1"/>
              <a:t>avg</a:t>
            </a:r>
            <a:r>
              <a:rPr lang="en-US" sz="1600" dirty="0"/>
              <a:t> = </a:t>
            </a:r>
            <a:r>
              <a:rPr lang="en-US" sz="1600" dirty="0" err="1"/>
              <a:t>avg</a:t>
            </a:r>
            <a:r>
              <a:rPr lang="en-US" sz="1600" dirty="0"/>
              <a:t>(price)</a:t>
            </a:r>
          </a:p>
          <a:p>
            <a:r>
              <a:rPr lang="en-US" sz="1600" dirty="0"/>
              <a:t>	FROM titles</a:t>
            </a:r>
          </a:p>
          <a:p>
            <a:r>
              <a:rPr lang="en-US" sz="1600" dirty="0"/>
              <a:t>	WHERE type like @</a:t>
            </a:r>
            <a:r>
              <a:rPr lang="en-US" sz="1600" dirty="0" err="1"/>
              <a:t>booktype</a:t>
            </a:r>
            <a:endParaRPr lang="en-US" sz="1600" dirty="0"/>
          </a:p>
          <a:p>
            <a:r>
              <a:rPr lang="en-US" sz="1600" dirty="0"/>
              <a:t>	</a:t>
            </a:r>
          </a:p>
          <a:p>
            <a:r>
              <a:rPr lang="en-US" sz="1600" dirty="0"/>
              <a:t>	RETURN @</a:t>
            </a:r>
            <a:r>
              <a:rPr lang="en-US" sz="1600" dirty="0" err="1"/>
              <a:t>avg</a:t>
            </a:r>
            <a:endParaRPr lang="en-US" sz="1600" dirty="0"/>
          </a:p>
          <a:p>
            <a:r>
              <a:rPr lang="en-US" sz="1600" dirty="0"/>
              <a:t>END</a:t>
            </a:r>
          </a:p>
          <a:p>
            <a:endParaRPr lang="en-US" sz="1600" dirty="0"/>
          </a:p>
          <a:p>
            <a:r>
              <a:rPr lang="en-US" sz="1600" dirty="0"/>
              <a:t>Call: </a:t>
            </a:r>
          </a:p>
          <a:p>
            <a:r>
              <a:rPr lang="en-US" sz="1600" dirty="0"/>
              <a:t>select </a:t>
            </a:r>
            <a:r>
              <a:rPr lang="en-US" sz="1600" dirty="0" err="1"/>
              <a:t>title_id</a:t>
            </a:r>
            <a:r>
              <a:rPr lang="en-US" sz="1600" dirty="0"/>
              <a:t>, type, price from titles</a:t>
            </a:r>
          </a:p>
          <a:p>
            <a:r>
              <a:rPr lang="en-US" sz="1600" dirty="0"/>
              <a:t>where price &gt; </a:t>
            </a:r>
            <a:r>
              <a:rPr lang="en-US" sz="1600" dirty="0" err="1"/>
              <a:t>dbo.AverageBookPrice</a:t>
            </a:r>
            <a:r>
              <a:rPr lang="en-US" sz="1600" dirty="0"/>
              <a:t>(‘</a:t>
            </a:r>
            <a:r>
              <a:rPr lang="en-US" sz="1600" dirty="0" err="1"/>
              <a:t>popular_comp</a:t>
            </a:r>
            <a:r>
              <a:rPr lang="en-US" sz="1600" dirty="0"/>
              <a:t>’)</a:t>
            </a:r>
          </a:p>
        </p:txBody>
      </p:sp>
    </p:spTree>
    <p:extLst>
      <p:ext uri="{BB962C8B-B14F-4D97-AF65-F5344CB8AC3E}">
        <p14:creationId xmlns="" xmlns:p14="http://schemas.microsoft.com/office/powerpoint/2010/main" val="255597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sz="4000" kern="1200" dirty="0">
                <a:solidFill>
                  <a:schemeClr val="tx2"/>
                </a:solidFill>
                <a:latin typeface="+mj-lt"/>
                <a:ea typeface="+mj-ea"/>
                <a:cs typeface="+mj-cs"/>
              </a:rPr>
              <a:t>Functions – Table-valued functions</a:t>
            </a:r>
          </a:p>
        </p:txBody>
      </p:sp>
      <p:sp>
        <p:nvSpPr>
          <p:cNvPr id="3" name="Content Placeholder 2"/>
          <p:cNvSpPr>
            <a:spLocks noGrp="1"/>
          </p:cNvSpPr>
          <p:nvPr>
            <p:ph sz="quarter" idx="1"/>
          </p:nvPr>
        </p:nvSpPr>
        <p:spPr/>
        <p:txBody>
          <a:bodyPr>
            <a:normAutofit fontScale="92500"/>
          </a:bodyPr>
          <a:lstStyle/>
          <a:p>
            <a:r>
              <a:rPr lang="en-US" dirty="0"/>
              <a:t>A table-valued user-defined function returns a </a:t>
            </a:r>
            <a:r>
              <a:rPr lang="en-US" dirty="0" err="1"/>
              <a:t>rowset</a:t>
            </a:r>
            <a:r>
              <a:rPr lang="en-US" dirty="0"/>
              <a:t> instead of a single scalar value. </a:t>
            </a:r>
          </a:p>
          <a:p>
            <a:r>
              <a:rPr lang="en-US" dirty="0"/>
              <a:t>You can invoke a table-valued function in the FROM clause of a SELECT statement, just as you would a table or view. </a:t>
            </a:r>
          </a:p>
          <a:p>
            <a:r>
              <a:rPr lang="en-US" dirty="0"/>
              <a:t>In some situations, a table-valued function can almost be thought of as a view that accepts parameters, so the result set is determined dynamically. </a:t>
            </a:r>
          </a:p>
          <a:p>
            <a:r>
              <a:rPr lang="en-US" dirty="0"/>
              <a:t>A </a:t>
            </a:r>
            <a:r>
              <a:rPr lang="en-US" dirty="0" err="1"/>
              <a:t>tablevalued</a:t>
            </a:r>
            <a:r>
              <a:rPr lang="en-US" dirty="0"/>
              <a:t> function specifies the keyword TABLE in its RETURNS </a:t>
            </a:r>
            <a:r>
              <a:rPr lang="en-US" dirty="0" smtClean="0"/>
              <a:t>clause</a:t>
            </a:r>
          </a:p>
          <a:p>
            <a:r>
              <a:rPr lang="en-US" dirty="0" smtClean="0"/>
              <a:t>Example :https://www.codeproject.com/Articles/167399/Using-Table-Valued-Functions-in-SQL-Server</a:t>
            </a:r>
            <a:endParaRPr lang="en-US" dirty="0"/>
          </a:p>
        </p:txBody>
      </p:sp>
    </p:spTree>
    <p:extLst>
      <p:ext uri="{BB962C8B-B14F-4D97-AF65-F5344CB8AC3E}">
        <p14:creationId xmlns="" xmlns:p14="http://schemas.microsoft.com/office/powerpoint/2010/main" val="3479774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Functions -Inline Table-Valued Functions</a:t>
            </a:r>
          </a:p>
        </p:txBody>
      </p:sp>
      <p:sp>
        <p:nvSpPr>
          <p:cNvPr id="3" name="Content Placeholder 2"/>
          <p:cNvSpPr>
            <a:spLocks noGrp="1"/>
          </p:cNvSpPr>
          <p:nvPr>
            <p:ph sz="quarter" idx="1"/>
          </p:nvPr>
        </p:nvSpPr>
        <p:spPr>
          <a:xfrm>
            <a:off x="2136648" y="1600200"/>
            <a:ext cx="8074152" cy="1295400"/>
          </a:xfrm>
        </p:spPr>
        <p:txBody>
          <a:bodyPr>
            <a:normAutofit/>
          </a:bodyPr>
          <a:lstStyle/>
          <a:p>
            <a:r>
              <a:rPr lang="en-US" sz="1800" dirty="0"/>
              <a:t>An inline table-valued function specifies only the TABLE keyword in the RETURNS clause, without table definition information. </a:t>
            </a:r>
          </a:p>
          <a:p>
            <a:r>
              <a:rPr lang="en-US" sz="1800" dirty="0"/>
              <a:t>The code inside the function is a single RETURN statement that invokes a SELECT statement.</a:t>
            </a:r>
          </a:p>
        </p:txBody>
      </p:sp>
      <p:sp>
        <p:nvSpPr>
          <p:cNvPr id="4" name="TextBox 3"/>
          <p:cNvSpPr txBox="1"/>
          <p:nvPr/>
        </p:nvSpPr>
        <p:spPr>
          <a:xfrm>
            <a:off x="2514600" y="2971800"/>
            <a:ext cx="7315200"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Def:</a:t>
            </a:r>
          </a:p>
          <a:p>
            <a:r>
              <a:rPr lang="en-US" dirty="0"/>
              <a:t>CREATE FUNCTION </a:t>
            </a:r>
            <a:r>
              <a:rPr lang="en-US" dirty="0" err="1"/>
              <a:t>AveragePricebyType</a:t>
            </a:r>
            <a:r>
              <a:rPr lang="en-US" dirty="0"/>
              <a:t> (@price money = 0.0)</a:t>
            </a:r>
          </a:p>
          <a:p>
            <a:r>
              <a:rPr lang="en-US" dirty="0"/>
              <a:t>RETURNS table</a:t>
            </a:r>
          </a:p>
          <a:p>
            <a:r>
              <a:rPr lang="en-US" dirty="0"/>
              <a:t>AS</a:t>
            </a:r>
          </a:p>
          <a:p>
            <a:r>
              <a:rPr lang="en-US" dirty="0"/>
              <a:t>RETURN ( SELECT type, </a:t>
            </a:r>
            <a:r>
              <a:rPr lang="en-US" dirty="0" err="1"/>
              <a:t>avg</a:t>
            </a:r>
            <a:r>
              <a:rPr lang="en-US" dirty="0"/>
              <a:t>(</a:t>
            </a:r>
            <a:r>
              <a:rPr lang="en-US" dirty="0" err="1"/>
              <a:t>isnull</a:t>
            </a:r>
            <a:r>
              <a:rPr lang="en-US" dirty="0"/>
              <a:t>(price, 0)) as </a:t>
            </a:r>
            <a:r>
              <a:rPr lang="en-US" dirty="0" err="1"/>
              <a:t>avg_price</a:t>
            </a:r>
            <a:endParaRPr lang="en-US" dirty="0"/>
          </a:p>
          <a:p>
            <a:r>
              <a:rPr lang="en-US" dirty="0"/>
              <a:t>	FROM titles</a:t>
            </a:r>
          </a:p>
          <a:p>
            <a:r>
              <a:rPr lang="en-US" dirty="0"/>
              <a:t>	group by type</a:t>
            </a:r>
          </a:p>
          <a:p>
            <a:r>
              <a:rPr lang="en-US" dirty="0"/>
              <a:t>	having </a:t>
            </a:r>
            <a:r>
              <a:rPr lang="en-US" dirty="0" err="1"/>
              <a:t>avg</a:t>
            </a:r>
            <a:r>
              <a:rPr lang="en-US" dirty="0"/>
              <a:t>(</a:t>
            </a:r>
            <a:r>
              <a:rPr lang="en-US" dirty="0" err="1"/>
              <a:t>isnull</a:t>
            </a:r>
            <a:r>
              <a:rPr lang="en-US" dirty="0"/>
              <a:t>(price, 0)) &gt; @price</a:t>
            </a:r>
          </a:p>
          <a:p>
            <a:r>
              <a:rPr lang="en-US" dirty="0"/>
              <a:t>)</a:t>
            </a:r>
          </a:p>
          <a:p>
            <a:endParaRPr lang="en-US" dirty="0"/>
          </a:p>
          <a:p>
            <a:r>
              <a:rPr lang="en-US" dirty="0"/>
              <a:t>Call :</a:t>
            </a:r>
          </a:p>
          <a:p>
            <a:r>
              <a:rPr lang="en-US" dirty="0"/>
              <a:t>select * from </a:t>
            </a:r>
            <a:r>
              <a:rPr lang="en-US" dirty="0" err="1"/>
              <a:t>AveragePricebyType</a:t>
            </a:r>
            <a:r>
              <a:rPr lang="en-US" dirty="0"/>
              <a:t> (15.00)</a:t>
            </a:r>
          </a:p>
        </p:txBody>
      </p:sp>
    </p:spTree>
    <p:extLst>
      <p:ext uri="{BB962C8B-B14F-4D97-AF65-F5344CB8AC3E}">
        <p14:creationId xmlns="" xmlns:p14="http://schemas.microsoft.com/office/powerpoint/2010/main" val="442463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Functions - </a:t>
            </a:r>
            <a:r>
              <a:rPr lang="en-US" sz="3200" dirty="0" err="1"/>
              <a:t>Multistatement</a:t>
            </a:r>
            <a:r>
              <a:rPr lang="en-US" sz="3200" dirty="0"/>
              <a:t> Table-Valued Functions</a:t>
            </a:r>
          </a:p>
        </p:txBody>
      </p:sp>
      <p:sp>
        <p:nvSpPr>
          <p:cNvPr id="3" name="Content Placeholder 2"/>
          <p:cNvSpPr>
            <a:spLocks noGrp="1"/>
          </p:cNvSpPr>
          <p:nvPr>
            <p:ph sz="quarter" idx="1"/>
          </p:nvPr>
        </p:nvSpPr>
        <p:spPr>
          <a:xfrm>
            <a:off x="2136648" y="1600200"/>
            <a:ext cx="8150352" cy="1371600"/>
          </a:xfrm>
        </p:spPr>
        <p:txBody>
          <a:bodyPr>
            <a:normAutofit lnSpcReduction="10000"/>
          </a:bodyPr>
          <a:lstStyle/>
          <a:p>
            <a:r>
              <a:rPr lang="en-US" sz="1800" dirty="0" err="1"/>
              <a:t>Multistatement</a:t>
            </a:r>
            <a:r>
              <a:rPr lang="en-US" sz="1800" dirty="0"/>
              <a:t> table-valued functions differ from inline functions in two major ways:</a:t>
            </a:r>
          </a:p>
          <a:p>
            <a:pPr lvl="1"/>
            <a:r>
              <a:rPr lang="en-US" sz="1800" dirty="0"/>
              <a:t>The RETURNS clause specifies a table variable and its definition.</a:t>
            </a:r>
          </a:p>
          <a:p>
            <a:pPr lvl="1"/>
            <a:r>
              <a:rPr lang="en-US" sz="1800" dirty="0"/>
              <a:t>The body of the function contains multiple statements, at least one of which populates the table variable with data values.</a:t>
            </a:r>
          </a:p>
        </p:txBody>
      </p:sp>
      <p:sp>
        <p:nvSpPr>
          <p:cNvPr id="5" name="TextBox 4"/>
          <p:cNvSpPr txBox="1"/>
          <p:nvPr/>
        </p:nvSpPr>
        <p:spPr>
          <a:xfrm>
            <a:off x="2667000" y="2971800"/>
            <a:ext cx="7162800"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Def:</a:t>
            </a:r>
          </a:p>
          <a:p>
            <a:r>
              <a:rPr lang="en-US" sz="1600" dirty="0"/>
              <a:t>CREATE FUNCTION AveragePricebyType2 (@price money = 0.0)</a:t>
            </a:r>
          </a:p>
          <a:p>
            <a:r>
              <a:rPr lang="en-US" sz="1600" dirty="0"/>
              <a:t>RETURNS @table </a:t>
            </a:r>
            <a:r>
              <a:rPr lang="en-US" sz="1600" dirty="0" err="1"/>
              <a:t>table</a:t>
            </a:r>
            <a:r>
              <a:rPr lang="en-US" sz="1600" dirty="0"/>
              <a:t> (type </a:t>
            </a:r>
            <a:r>
              <a:rPr lang="en-US" sz="1600" dirty="0" err="1"/>
              <a:t>varchar</a:t>
            </a:r>
            <a:r>
              <a:rPr lang="en-US" sz="1600" dirty="0"/>
              <a:t>(12) null, </a:t>
            </a:r>
            <a:r>
              <a:rPr lang="en-US" sz="1600" dirty="0" err="1"/>
              <a:t>avg_price</a:t>
            </a:r>
            <a:r>
              <a:rPr lang="en-US" sz="1600" dirty="0"/>
              <a:t> money null)</a:t>
            </a:r>
          </a:p>
          <a:p>
            <a:r>
              <a:rPr lang="en-US" sz="1600" dirty="0"/>
              <a:t>AS</a:t>
            </a:r>
          </a:p>
          <a:p>
            <a:r>
              <a:rPr lang="en-US" sz="1600" dirty="0"/>
              <a:t>begin</a:t>
            </a:r>
          </a:p>
          <a:p>
            <a:r>
              <a:rPr lang="en-US" sz="1600" dirty="0"/>
              <a:t>	insert @table</a:t>
            </a:r>
          </a:p>
          <a:p>
            <a:r>
              <a:rPr lang="en-US" sz="1600" dirty="0"/>
              <a:t>	SELECT type, </a:t>
            </a:r>
            <a:r>
              <a:rPr lang="en-US" sz="1600" dirty="0" err="1"/>
              <a:t>avg</a:t>
            </a:r>
            <a:r>
              <a:rPr lang="en-US" sz="1600" dirty="0"/>
              <a:t>(</a:t>
            </a:r>
            <a:r>
              <a:rPr lang="en-US" sz="1600" dirty="0" err="1"/>
              <a:t>isnull</a:t>
            </a:r>
            <a:r>
              <a:rPr lang="en-US" sz="1600" dirty="0"/>
              <a:t>(price,0)) as </a:t>
            </a:r>
            <a:r>
              <a:rPr lang="en-US" sz="1600" dirty="0" err="1"/>
              <a:t>avg_price</a:t>
            </a:r>
            <a:endParaRPr lang="en-US" sz="1600" dirty="0"/>
          </a:p>
          <a:p>
            <a:r>
              <a:rPr lang="en-US" sz="1600" dirty="0"/>
              <a:t>	FROM titles</a:t>
            </a:r>
          </a:p>
          <a:p>
            <a:r>
              <a:rPr lang="en-US" sz="1600" dirty="0"/>
              <a:t>	group by type</a:t>
            </a:r>
          </a:p>
          <a:p>
            <a:r>
              <a:rPr lang="en-US" sz="1600" dirty="0"/>
              <a:t>	having </a:t>
            </a:r>
            <a:r>
              <a:rPr lang="en-US" sz="1600" dirty="0" err="1"/>
              <a:t>avg</a:t>
            </a:r>
            <a:r>
              <a:rPr lang="en-US" sz="1600" dirty="0"/>
              <a:t>(</a:t>
            </a:r>
            <a:r>
              <a:rPr lang="en-US" sz="1600" dirty="0" err="1"/>
              <a:t>isnull</a:t>
            </a:r>
            <a:r>
              <a:rPr lang="en-US" sz="1600" dirty="0"/>
              <a:t>(price, 0)) &gt; @price</a:t>
            </a:r>
          </a:p>
          <a:p>
            <a:r>
              <a:rPr lang="en-US" sz="1600" dirty="0"/>
              <a:t>return</a:t>
            </a:r>
          </a:p>
          <a:p>
            <a:r>
              <a:rPr lang="en-US" sz="1600" dirty="0"/>
              <a:t>end</a:t>
            </a:r>
          </a:p>
          <a:p>
            <a:endParaRPr lang="en-US" sz="1600" dirty="0"/>
          </a:p>
          <a:p>
            <a:r>
              <a:rPr lang="en-US" sz="1600" dirty="0"/>
              <a:t>Call:</a:t>
            </a:r>
          </a:p>
          <a:p>
            <a:r>
              <a:rPr lang="en-US" sz="1600" dirty="0"/>
              <a:t>select * from AveragePricebyType2 (15.00)</a:t>
            </a:r>
          </a:p>
        </p:txBody>
      </p:sp>
    </p:spTree>
    <p:extLst>
      <p:ext uri="{BB962C8B-B14F-4D97-AF65-F5344CB8AC3E}">
        <p14:creationId xmlns="" xmlns:p14="http://schemas.microsoft.com/office/powerpoint/2010/main" val="2559733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a:t>
            </a:r>
            <a:r>
              <a:rPr lang="en-US" dirty="0" err="1"/>
              <a:t>Advanages</a:t>
            </a:r>
            <a:endParaRPr lang="en-US" dirty="0"/>
          </a:p>
        </p:txBody>
      </p:sp>
      <p:sp>
        <p:nvSpPr>
          <p:cNvPr id="3" name="Content Placeholder 2"/>
          <p:cNvSpPr>
            <a:spLocks noGrp="1"/>
          </p:cNvSpPr>
          <p:nvPr>
            <p:ph sz="quarter" idx="1"/>
          </p:nvPr>
        </p:nvSpPr>
        <p:spPr/>
        <p:txBody>
          <a:bodyPr>
            <a:normAutofit fontScale="55000" lnSpcReduction="20000"/>
          </a:bodyPr>
          <a:lstStyle/>
          <a:p>
            <a:r>
              <a:rPr lang="en-US" sz="4000" b="1" dirty="0"/>
              <a:t>Modular programming -</a:t>
            </a:r>
            <a:r>
              <a:rPr lang="en-US" sz="4000" dirty="0"/>
              <a:t> You can create the function once, store it in the database, and call it any number of times in your program. User-defined functions can be modified independently of the program source code. </a:t>
            </a:r>
            <a:br>
              <a:rPr lang="en-US" sz="4000" dirty="0"/>
            </a:br>
            <a:r>
              <a:rPr lang="en-US" sz="4000" dirty="0"/>
              <a:t/>
            </a:r>
            <a:br>
              <a:rPr lang="en-US" sz="4000" dirty="0"/>
            </a:br>
            <a:endParaRPr lang="en-US" sz="4000" dirty="0"/>
          </a:p>
          <a:p>
            <a:r>
              <a:rPr lang="en-US" sz="4000" b="1" dirty="0"/>
              <a:t>Faster execution</a:t>
            </a:r>
            <a:r>
              <a:rPr lang="en-US" sz="4000" dirty="0"/>
              <a:t> - Similar to stored procedures, user-defined functions reduce the compilation cost SQL code by caching the plans and reusing them for repeated executions. This means the user-defined function does not need to be reparsed and </a:t>
            </a:r>
            <a:r>
              <a:rPr lang="en-US" sz="4000" dirty="0" err="1"/>
              <a:t>reoptimized</a:t>
            </a:r>
            <a:r>
              <a:rPr lang="en-US" sz="4000" dirty="0"/>
              <a:t> with each use resulting in much faster execution times. </a:t>
            </a:r>
            <a:br>
              <a:rPr lang="en-US" sz="4000" dirty="0"/>
            </a:br>
            <a:r>
              <a:rPr lang="en-US" sz="4000" dirty="0"/>
              <a:t/>
            </a:r>
            <a:br>
              <a:rPr lang="en-US" sz="4000" dirty="0"/>
            </a:br>
            <a:endParaRPr lang="en-US" sz="4000" dirty="0"/>
          </a:p>
          <a:p>
            <a:r>
              <a:rPr lang="en-US" sz="4000" b="1" dirty="0"/>
              <a:t>Reduce network traffic </a:t>
            </a:r>
            <a:r>
              <a:rPr lang="en-US" sz="4000" dirty="0"/>
              <a:t>- An operation that filters data based on some complex constraint that cannot be expressed in a single scalar expression can be expressed as a function. The function can then invoked in the WHERE clause to reduce the number or rows sent to the client. </a:t>
            </a:r>
            <a:br>
              <a:rPr lang="en-US" sz="4000" dirty="0"/>
            </a:br>
            <a:r>
              <a:rPr lang="en-US" dirty="0"/>
              <a:t/>
            </a:r>
            <a:br>
              <a:rPr lang="en-US" dirty="0"/>
            </a:br>
            <a:endParaRPr lang="en-US" dirty="0"/>
          </a:p>
          <a:p>
            <a:endParaRPr lang="en-US" dirty="0"/>
          </a:p>
        </p:txBody>
      </p:sp>
    </p:spTree>
    <p:extLst>
      <p:ext uri="{BB962C8B-B14F-4D97-AF65-F5344CB8AC3E}">
        <p14:creationId xmlns="" xmlns:p14="http://schemas.microsoft.com/office/powerpoint/2010/main" val="3976519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Indexes in Microsoft SQL Server	</a:t>
            </a:r>
          </a:p>
        </p:txBody>
      </p:sp>
      <p:sp>
        <p:nvSpPr>
          <p:cNvPr id="3" name="Content Placeholder 2"/>
          <p:cNvSpPr>
            <a:spLocks noGrp="1"/>
          </p:cNvSpPr>
          <p:nvPr>
            <p:ph sz="quarter" idx="1"/>
          </p:nvPr>
        </p:nvSpPr>
        <p:spPr/>
        <p:txBody>
          <a:bodyPr>
            <a:normAutofit/>
          </a:bodyPr>
          <a:lstStyle/>
          <a:p>
            <a:r>
              <a:rPr lang="en-US" dirty="0"/>
              <a:t>Indexes are organized as B-trees. </a:t>
            </a:r>
          </a:p>
          <a:p>
            <a:pPr lvl="1"/>
            <a:r>
              <a:rPr lang="en-US" dirty="0"/>
              <a:t>Each page in an index B-tree is called an index node. </a:t>
            </a:r>
          </a:p>
          <a:p>
            <a:pPr lvl="1"/>
            <a:r>
              <a:rPr lang="en-US" dirty="0"/>
              <a:t>The top node of the B-tree is called the root node. </a:t>
            </a:r>
          </a:p>
          <a:p>
            <a:pPr lvl="1"/>
            <a:r>
              <a:rPr lang="en-US" dirty="0"/>
              <a:t>The bottom level of nodes in the index is called the leaf nodes. </a:t>
            </a:r>
          </a:p>
          <a:p>
            <a:pPr lvl="1"/>
            <a:r>
              <a:rPr lang="en-US" dirty="0"/>
              <a:t>Any index levels between the root and the leaf nodes are collectively known as intermediate levels. </a:t>
            </a:r>
          </a:p>
          <a:p>
            <a:pPr lvl="1"/>
            <a:r>
              <a:rPr lang="en-US" dirty="0"/>
              <a:t>The pages in each level of the index are linked in a doubly-linked list. </a:t>
            </a:r>
          </a:p>
          <a:p>
            <a:r>
              <a:rPr lang="en-US" dirty="0"/>
              <a:t>SQL Server primarily supports 2 types of indexes</a:t>
            </a:r>
          </a:p>
          <a:p>
            <a:pPr lvl="1"/>
            <a:r>
              <a:rPr lang="en-US" dirty="0"/>
              <a:t>CLUSTERED Index</a:t>
            </a:r>
          </a:p>
          <a:p>
            <a:pPr lvl="1"/>
            <a:r>
              <a:rPr lang="en-US" dirty="0"/>
              <a:t>NON-CLUSTERED Index</a:t>
            </a:r>
          </a:p>
        </p:txBody>
      </p:sp>
    </p:spTree>
    <p:extLst>
      <p:ext uri="{BB962C8B-B14F-4D97-AF65-F5344CB8AC3E}">
        <p14:creationId xmlns="" xmlns:p14="http://schemas.microsoft.com/office/powerpoint/2010/main" val="139295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Clustered Index</a:t>
            </a:r>
          </a:p>
        </p:txBody>
      </p:sp>
      <p:sp>
        <p:nvSpPr>
          <p:cNvPr id="3" name="Content Placeholder 2"/>
          <p:cNvSpPr>
            <a:spLocks noGrp="1"/>
          </p:cNvSpPr>
          <p:nvPr>
            <p:ph sz="quarter" idx="1"/>
          </p:nvPr>
        </p:nvSpPr>
        <p:spPr/>
        <p:txBody>
          <a:bodyPr>
            <a:normAutofit fontScale="92500"/>
          </a:bodyPr>
          <a:lstStyle/>
          <a:p>
            <a:r>
              <a:rPr lang="en-US" dirty="0"/>
              <a:t>A clustered index is a special type of index that reorders the way records in the table are physically stored. 	</a:t>
            </a:r>
          </a:p>
          <a:p>
            <a:r>
              <a:rPr lang="en-US" dirty="0"/>
              <a:t>The root and intermediate level nodes contain index pages holding index rows</a:t>
            </a:r>
          </a:p>
          <a:p>
            <a:r>
              <a:rPr lang="en-US" dirty="0"/>
              <a:t>Each index row contains a key value and a pointer to either an intermediate level page in the B-tree, or a data row in the leaf level of the index.</a:t>
            </a:r>
          </a:p>
          <a:p>
            <a:pPr lvl="0"/>
            <a:r>
              <a:rPr lang="en-US" dirty="0"/>
              <a:t>Leaf node contains the actual data pages.</a:t>
            </a:r>
          </a:p>
          <a:p>
            <a:pPr lvl="0"/>
            <a:r>
              <a:rPr lang="en-US" dirty="0"/>
              <a:t>The data row of the table are sorted and stored in the table based on their clustered index key (i.e. based on the index column(s)).</a:t>
            </a:r>
          </a:p>
          <a:p>
            <a:pPr lvl="0"/>
            <a:r>
              <a:rPr lang="en-US" dirty="0"/>
              <a:t>You can have only one clustered index per table.</a:t>
            </a:r>
          </a:p>
          <a:p>
            <a:endParaRPr lang="en-US" dirty="0"/>
          </a:p>
          <a:p>
            <a:endParaRPr lang="en-US" dirty="0"/>
          </a:p>
          <a:p>
            <a:endParaRPr lang="en-US" dirty="0"/>
          </a:p>
        </p:txBody>
      </p:sp>
    </p:spTree>
    <p:extLst>
      <p:ext uri="{BB962C8B-B14F-4D97-AF65-F5344CB8AC3E}">
        <p14:creationId xmlns="" xmlns:p14="http://schemas.microsoft.com/office/powerpoint/2010/main" val="3047048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a:t>
            </a: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743200" y="1600200"/>
            <a:ext cx="6781800" cy="4876800"/>
          </a:xfrm>
          <a:prstGeom prst="rect">
            <a:avLst/>
          </a:prstGeom>
          <a:noFill/>
          <a:ln w="9525">
            <a:noFill/>
            <a:miter lim="800000"/>
            <a:headEnd/>
            <a:tailEnd/>
          </a:ln>
        </p:spPr>
      </p:pic>
    </p:spTree>
    <p:extLst>
      <p:ext uri="{BB962C8B-B14F-4D97-AF65-F5344CB8AC3E}">
        <p14:creationId xmlns="" xmlns:p14="http://schemas.microsoft.com/office/powerpoint/2010/main" val="2037478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989"/>
            <a:ext cx="10515600" cy="1325563"/>
          </a:xfrm>
        </p:spPr>
        <p:txBody>
          <a:bodyPr/>
          <a:lstStyle/>
          <a:p>
            <a:r>
              <a:rPr lang="en-US" dirty="0"/>
              <a:t>Clustered Index</a:t>
            </a:r>
          </a:p>
        </p:txBody>
      </p:sp>
      <p:sp>
        <p:nvSpPr>
          <p:cNvPr id="3" name="Content Placeholder 2"/>
          <p:cNvSpPr>
            <a:spLocks noGrp="1"/>
          </p:cNvSpPr>
          <p:nvPr>
            <p:ph sz="quarter" idx="1"/>
          </p:nvPr>
        </p:nvSpPr>
        <p:spPr/>
        <p:txBody>
          <a:bodyPr/>
          <a:lstStyle/>
          <a:p>
            <a:r>
              <a:rPr lang="en-US" dirty="0"/>
              <a:t>CREATE CLUSTERED INDEX  &lt;index name&gt; ON &lt;table name&gt; (&lt;column name list&gt;)</a:t>
            </a:r>
          </a:p>
          <a:p>
            <a:endParaRPr lang="en-US" dirty="0"/>
          </a:p>
          <a:p>
            <a:r>
              <a:rPr lang="en-US" dirty="0" err="1"/>
              <a:t>Eg</a:t>
            </a:r>
            <a:r>
              <a:rPr lang="en-US" dirty="0"/>
              <a:t>: </a:t>
            </a:r>
          </a:p>
          <a:p>
            <a:pPr lvl="1"/>
            <a:r>
              <a:rPr lang="en-US" dirty="0"/>
              <a:t>CREATE CLUSTERED INDEX </a:t>
            </a:r>
            <a:r>
              <a:rPr lang="en-US" dirty="0" err="1"/>
              <a:t>IX_CUSTOMER_id</a:t>
            </a:r>
            <a:r>
              <a:rPr lang="en-US" dirty="0"/>
              <a:t> ON CUSTOMER(id)</a:t>
            </a:r>
          </a:p>
        </p:txBody>
      </p:sp>
    </p:spTree>
    <p:extLst>
      <p:ext uri="{BB962C8B-B14F-4D97-AF65-F5344CB8AC3E}">
        <p14:creationId xmlns="" xmlns:p14="http://schemas.microsoft.com/office/powerpoint/2010/main" val="4190420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 </a:t>
            </a:r>
          </a:p>
        </p:txBody>
      </p:sp>
      <p:sp>
        <p:nvSpPr>
          <p:cNvPr id="3" name="Content Placeholder 2"/>
          <p:cNvSpPr>
            <a:spLocks noGrp="1"/>
          </p:cNvSpPr>
          <p:nvPr>
            <p:ph sz="quarter" idx="1"/>
          </p:nvPr>
        </p:nvSpPr>
        <p:spPr/>
        <p:txBody>
          <a:bodyPr>
            <a:normAutofit/>
          </a:bodyPr>
          <a:lstStyle/>
          <a:p>
            <a:r>
              <a:rPr lang="en-US" dirty="0"/>
              <a:t>Potential candidates for the clustered index:</a:t>
            </a:r>
          </a:p>
          <a:p>
            <a:pPr lvl="1"/>
            <a:r>
              <a:rPr lang="en-US" dirty="0"/>
              <a:t>Columns with a number of duplicate values that are searched frequently, for example, WHERE </a:t>
            </a:r>
            <a:r>
              <a:rPr lang="en-US" dirty="0" err="1"/>
              <a:t>last_name</a:t>
            </a:r>
            <a:r>
              <a:rPr lang="en-US" dirty="0"/>
              <a:t> = ‘Smith’.</a:t>
            </a:r>
          </a:p>
          <a:p>
            <a:pPr lvl="1"/>
            <a:r>
              <a:rPr lang="en-US" dirty="0"/>
              <a:t>Columns that are often specified in the ORDER BY / GROUP BY clause</a:t>
            </a:r>
          </a:p>
          <a:p>
            <a:pPr lvl="1"/>
            <a:r>
              <a:rPr lang="en-US" dirty="0"/>
              <a:t>Columns that are often searched for within a range of values, for example, WHERE price between $10 and $20.</a:t>
            </a:r>
          </a:p>
          <a:p>
            <a:pPr lvl="1"/>
            <a:r>
              <a:rPr lang="en-US" dirty="0"/>
              <a:t>Columns, other than the primary key, that are frequently used in join clauses.</a:t>
            </a:r>
          </a:p>
          <a:p>
            <a:pPr lvl="1"/>
            <a:r>
              <a:rPr lang="en-US" dirty="0"/>
              <a:t>Queries that return large result sets.</a:t>
            </a:r>
          </a:p>
          <a:p>
            <a:endParaRPr lang="en-US" dirty="0"/>
          </a:p>
          <a:p>
            <a:endParaRPr lang="en-US" dirty="0"/>
          </a:p>
        </p:txBody>
      </p:sp>
    </p:spTree>
    <p:extLst>
      <p:ext uri="{BB962C8B-B14F-4D97-AF65-F5344CB8AC3E}">
        <p14:creationId xmlns="" xmlns:p14="http://schemas.microsoft.com/office/powerpoint/2010/main" val="78790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quarter" idx="1"/>
          </p:nvPr>
        </p:nvSpPr>
        <p:spPr/>
        <p:txBody>
          <a:bodyPr/>
          <a:lstStyle/>
          <a:p>
            <a:r>
              <a:rPr lang="en-US" dirty="0"/>
              <a:t>Stored Procedures (SPs)</a:t>
            </a:r>
          </a:p>
          <a:p>
            <a:r>
              <a:rPr lang="en-US" dirty="0"/>
              <a:t>Functions</a:t>
            </a:r>
          </a:p>
          <a:p>
            <a:r>
              <a:rPr lang="en-US" dirty="0" smtClean="0"/>
              <a:t>Indexes</a:t>
            </a:r>
            <a:endParaRPr lang="en-US" dirty="0"/>
          </a:p>
          <a:p>
            <a:pPr>
              <a:buNone/>
            </a:pPr>
            <a:endParaRPr lang="en-US" dirty="0"/>
          </a:p>
          <a:p>
            <a:pPr>
              <a:buNone/>
            </a:pPr>
            <a:endParaRPr lang="en-US" dirty="0"/>
          </a:p>
        </p:txBody>
      </p:sp>
    </p:spTree>
    <p:extLst>
      <p:ext uri="{BB962C8B-B14F-4D97-AF65-F5344CB8AC3E}">
        <p14:creationId xmlns="" xmlns:p14="http://schemas.microsoft.com/office/powerpoint/2010/main" val="1962233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a:t>
            </a:r>
          </a:p>
        </p:txBody>
      </p:sp>
      <p:sp>
        <p:nvSpPr>
          <p:cNvPr id="3" name="Content Placeholder 2"/>
          <p:cNvSpPr>
            <a:spLocks noGrp="1"/>
          </p:cNvSpPr>
          <p:nvPr>
            <p:ph sz="quarter" idx="1"/>
          </p:nvPr>
        </p:nvSpPr>
        <p:spPr/>
        <p:txBody>
          <a:bodyPr>
            <a:normAutofit/>
          </a:bodyPr>
          <a:lstStyle/>
          <a:p>
            <a:r>
              <a:rPr lang="en-US" dirty="0"/>
              <a:t>Clustered indexes are not a good choice for:</a:t>
            </a:r>
          </a:p>
          <a:p>
            <a:pPr lvl="1"/>
            <a:r>
              <a:rPr lang="en-US" dirty="0"/>
              <a:t>Columns that undergo frequent changes: This results in the entire row moving (because SQL Server must keep the data values of a row in physical order). This is an important consideration in high-volume transaction processing systems where data tends to be volatile.</a:t>
            </a:r>
          </a:p>
          <a:p>
            <a:pPr lvl="1"/>
            <a:r>
              <a:rPr lang="en-US" dirty="0"/>
              <a:t>Wide keys: The key values from the clustered index are used by all </a:t>
            </a:r>
            <a:r>
              <a:rPr lang="en-US" dirty="0" err="1"/>
              <a:t>nonclustered</a:t>
            </a:r>
            <a:r>
              <a:rPr lang="en-US" dirty="0"/>
              <a:t> indexes as lookup keys and therefore are stored in each </a:t>
            </a:r>
            <a:r>
              <a:rPr lang="en-US" dirty="0" err="1"/>
              <a:t>nonclustered</a:t>
            </a:r>
            <a:r>
              <a:rPr lang="en-US" dirty="0"/>
              <a:t> index leaf entry.</a:t>
            </a:r>
          </a:p>
          <a:p>
            <a:pPr lvl="1">
              <a:buNone/>
            </a:pPr>
            <a:r>
              <a:rPr lang="en-US" dirty="0"/>
              <a:t> </a:t>
            </a:r>
          </a:p>
          <a:p>
            <a:endParaRPr lang="en-US" dirty="0"/>
          </a:p>
        </p:txBody>
      </p:sp>
    </p:spTree>
    <p:extLst>
      <p:ext uri="{BB962C8B-B14F-4D97-AF65-F5344CB8AC3E}">
        <p14:creationId xmlns="" xmlns:p14="http://schemas.microsoft.com/office/powerpoint/2010/main" val="3770108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a:t>
            </a:r>
          </a:p>
        </p:txBody>
      </p:sp>
      <p:sp>
        <p:nvSpPr>
          <p:cNvPr id="3" name="Content Placeholder 2"/>
          <p:cNvSpPr>
            <a:spLocks noGrp="1"/>
          </p:cNvSpPr>
          <p:nvPr>
            <p:ph sz="quarter" idx="1"/>
          </p:nvPr>
        </p:nvSpPr>
        <p:spPr/>
        <p:txBody>
          <a:bodyPr>
            <a:normAutofit fontScale="92500"/>
          </a:bodyPr>
          <a:lstStyle/>
          <a:p>
            <a:r>
              <a:rPr lang="en-US" dirty="0"/>
              <a:t>A </a:t>
            </a:r>
            <a:r>
              <a:rPr lang="en-US" dirty="0" err="1"/>
              <a:t>nonclustered</a:t>
            </a:r>
            <a:r>
              <a:rPr lang="en-US" dirty="0"/>
              <a:t> index is a special type of index in which the logical order of the index does not match the physical stored order of the rows on disk. </a:t>
            </a:r>
          </a:p>
          <a:p>
            <a:pPr lvl="0"/>
            <a:r>
              <a:rPr lang="en-US" dirty="0"/>
              <a:t>Leaf node contains index pages instead of data pages.</a:t>
            </a:r>
          </a:p>
          <a:p>
            <a:pPr lvl="0"/>
            <a:r>
              <a:rPr lang="en-US" dirty="0"/>
              <a:t>Each index row in the </a:t>
            </a:r>
            <a:r>
              <a:rPr lang="en-US" dirty="0" err="1"/>
              <a:t>nonclustered</a:t>
            </a:r>
            <a:r>
              <a:rPr lang="en-US" dirty="0"/>
              <a:t> index contains the </a:t>
            </a:r>
            <a:r>
              <a:rPr lang="en-US" dirty="0" err="1"/>
              <a:t>nonclustered</a:t>
            </a:r>
            <a:r>
              <a:rPr lang="en-US" dirty="0"/>
              <a:t> key value and a row locator. This locator points to the data row in the clustered index or heap having the key value</a:t>
            </a:r>
          </a:p>
          <a:p>
            <a:pPr lvl="1"/>
            <a:r>
              <a:rPr lang="en-US" dirty="0"/>
              <a:t>Heap: The row locator is a pointer to the row. Row locator is built based on the following.   ROW ID (</a:t>
            </a:r>
            <a:r>
              <a:rPr lang="en-US" dirty="0" err="1"/>
              <a:t>RowLocator</a:t>
            </a:r>
            <a:r>
              <a:rPr lang="en-US" dirty="0"/>
              <a:t>)= file identifier + page number + row number on the page</a:t>
            </a:r>
          </a:p>
          <a:p>
            <a:pPr lvl="1"/>
            <a:r>
              <a:rPr lang="en-US" dirty="0"/>
              <a:t>Clustered Index : Row locator is the clustered index key for the row</a:t>
            </a:r>
          </a:p>
          <a:p>
            <a:r>
              <a:rPr lang="en-US" dirty="0"/>
              <a:t>You can have up to 249 Non Clustered Index per table.</a:t>
            </a:r>
          </a:p>
          <a:p>
            <a:pPr lvl="0"/>
            <a:endParaRPr lang="en-US" dirty="0"/>
          </a:p>
          <a:p>
            <a:endParaRPr lang="en-US" dirty="0"/>
          </a:p>
        </p:txBody>
      </p:sp>
    </p:spTree>
    <p:extLst>
      <p:ext uri="{BB962C8B-B14F-4D97-AF65-F5344CB8AC3E}">
        <p14:creationId xmlns="" xmlns:p14="http://schemas.microsoft.com/office/powerpoint/2010/main" val="1944968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a:t>
            </a:r>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2438400" y="1609725"/>
            <a:ext cx="7467600" cy="5019675"/>
          </a:xfrm>
          <a:prstGeom prst="rect">
            <a:avLst/>
          </a:prstGeom>
          <a:noFill/>
          <a:ln w="9525">
            <a:noFill/>
            <a:miter lim="800000"/>
            <a:headEnd/>
            <a:tailEnd/>
          </a:ln>
        </p:spPr>
      </p:pic>
    </p:spTree>
    <p:extLst>
      <p:ext uri="{BB962C8B-B14F-4D97-AF65-F5344CB8AC3E}">
        <p14:creationId xmlns="" xmlns:p14="http://schemas.microsoft.com/office/powerpoint/2010/main" val="4233831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a:t>
            </a:r>
          </a:p>
        </p:txBody>
      </p:sp>
      <p:sp>
        <p:nvSpPr>
          <p:cNvPr id="3" name="Content Placeholder 2"/>
          <p:cNvSpPr>
            <a:spLocks noGrp="1"/>
          </p:cNvSpPr>
          <p:nvPr>
            <p:ph sz="quarter" idx="1"/>
          </p:nvPr>
        </p:nvSpPr>
        <p:spPr/>
        <p:txBody>
          <a:bodyPr/>
          <a:lstStyle/>
          <a:p>
            <a:r>
              <a:rPr lang="en-US" dirty="0"/>
              <a:t>CREATE [NONCLUSTERED] INDEX  &lt;index name&gt; ON &lt;table name&gt; (&lt;column name list&gt;)</a:t>
            </a:r>
          </a:p>
          <a:p>
            <a:endParaRPr lang="en-US" dirty="0"/>
          </a:p>
          <a:p>
            <a:r>
              <a:rPr lang="en-US" dirty="0" err="1"/>
              <a:t>Eg</a:t>
            </a:r>
            <a:r>
              <a:rPr lang="en-US" dirty="0"/>
              <a:t>: </a:t>
            </a:r>
          </a:p>
          <a:p>
            <a:pPr lvl="1"/>
            <a:r>
              <a:rPr lang="en-US" dirty="0"/>
              <a:t>CREATE NONCLUSTERED INDEX </a:t>
            </a:r>
            <a:r>
              <a:rPr lang="en-US" dirty="0" err="1"/>
              <a:t>IX_CUSTOMER_name</a:t>
            </a:r>
            <a:r>
              <a:rPr lang="en-US" dirty="0"/>
              <a:t> ON CUSTOMER(name)</a:t>
            </a:r>
          </a:p>
          <a:p>
            <a:endParaRPr lang="en-US" dirty="0"/>
          </a:p>
        </p:txBody>
      </p:sp>
    </p:spTree>
    <p:extLst>
      <p:ext uri="{BB962C8B-B14F-4D97-AF65-F5344CB8AC3E}">
        <p14:creationId xmlns="" xmlns:p14="http://schemas.microsoft.com/office/powerpoint/2010/main" val="1452994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a:t>
            </a:r>
          </a:p>
        </p:txBody>
      </p:sp>
      <p:sp>
        <p:nvSpPr>
          <p:cNvPr id="3" name="Content Placeholder 2"/>
          <p:cNvSpPr>
            <a:spLocks noGrp="1"/>
          </p:cNvSpPr>
          <p:nvPr>
            <p:ph sz="quarter" idx="1"/>
          </p:nvPr>
        </p:nvSpPr>
        <p:spPr/>
        <p:txBody>
          <a:bodyPr/>
          <a:lstStyle/>
          <a:p>
            <a:r>
              <a:rPr lang="en-US" b="1" dirty="0"/>
              <a:t>Index with Included Columns</a:t>
            </a:r>
          </a:p>
          <a:p>
            <a:pPr lvl="1"/>
            <a:r>
              <a:rPr lang="en-US" dirty="0"/>
              <a:t>Functionality of </a:t>
            </a:r>
            <a:r>
              <a:rPr lang="en-US" dirty="0" err="1"/>
              <a:t>nonclustered</a:t>
            </a:r>
            <a:r>
              <a:rPr lang="en-US" dirty="0"/>
              <a:t> indexes can be extended by adding </a:t>
            </a:r>
            <a:r>
              <a:rPr lang="en-US" dirty="0" err="1"/>
              <a:t>nonkey</a:t>
            </a:r>
            <a:r>
              <a:rPr lang="en-US" dirty="0"/>
              <a:t> columns to the leaf level of the </a:t>
            </a:r>
            <a:r>
              <a:rPr lang="en-US" dirty="0" err="1"/>
              <a:t>nonclustered</a:t>
            </a:r>
            <a:r>
              <a:rPr lang="en-US" dirty="0"/>
              <a:t> index</a:t>
            </a:r>
          </a:p>
          <a:p>
            <a:pPr lvl="1"/>
            <a:r>
              <a:rPr lang="en-US" dirty="0"/>
              <a:t>An index with included </a:t>
            </a:r>
            <a:r>
              <a:rPr lang="en-US" dirty="0" err="1"/>
              <a:t>nonkey</a:t>
            </a:r>
            <a:r>
              <a:rPr lang="en-US" dirty="0"/>
              <a:t> columns can significantly improve query performance when all columns in the query are included in the index either as key or </a:t>
            </a:r>
            <a:r>
              <a:rPr lang="en-US" dirty="0" err="1"/>
              <a:t>nonkey</a:t>
            </a:r>
            <a:r>
              <a:rPr lang="en-US" dirty="0"/>
              <a:t> columns.</a:t>
            </a:r>
            <a:endParaRPr lang="en-US" b="1" dirty="0"/>
          </a:p>
        </p:txBody>
      </p:sp>
    </p:spTree>
    <p:extLst>
      <p:ext uri="{BB962C8B-B14F-4D97-AF65-F5344CB8AC3E}">
        <p14:creationId xmlns="" xmlns:p14="http://schemas.microsoft.com/office/powerpoint/2010/main" val="1117552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sz="quarter" idx="1"/>
          </p:nvPr>
        </p:nvSpPr>
        <p:spPr/>
        <p:txBody>
          <a:bodyPr>
            <a:normAutofit/>
          </a:bodyPr>
          <a:lstStyle/>
          <a:p>
            <a:pPr>
              <a:buNone/>
            </a:pPr>
            <a:endParaRPr lang="en-US" sz="8000" dirty="0"/>
          </a:p>
          <a:p>
            <a:pPr algn="ctr">
              <a:buNone/>
            </a:pPr>
            <a:r>
              <a:rPr lang="en-US" sz="8000"/>
              <a:t>	?</a:t>
            </a:r>
            <a:endParaRPr lang="en-US" sz="8000" dirty="0"/>
          </a:p>
        </p:txBody>
      </p:sp>
    </p:spTree>
    <p:extLst>
      <p:ext uri="{BB962C8B-B14F-4D97-AF65-F5344CB8AC3E}">
        <p14:creationId xmlns="" xmlns:p14="http://schemas.microsoft.com/office/powerpoint/2010/main" val="234248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a:t>
            </a:r>
          </a:p>
        </p:txBody>
      </p:sp>
      <p:sp>
        <p:nvSpPr>
          <p:cNvPr id="3" name="Content Placeholder 2"/>
          <p:cNvSpPr>
            <a:spLocks noGrp="1"/>
          </p:cNvSpPr>
          <p:nvPr>
            <p:ph sz="quarter" idx="1"/>
          </p:nvPr>
        </p:nvSpPr>
        <p:spPr/>
        <p:txBody>
          <a:bodyPr>
            <a:normAutofit/>
          </a:bodyPr>
          <a:lstStyle/>
          <a:p>
            <a:r>
              <a:rPr lang="en-US" dirty="0"/>
              <a:t>A </a:t>
            </a:r>
            <a:r>
              <a:rPr lang="en-US" i="1" dirty="0"/>
              <a:t>stored procedure </a:t>
            </a:r>
          </a:p>
          <a:p>
            <a:pPr lvl="1"/>
            <a:r>
              <a:rPr lang="en-US" i="1" dirty="0"/>
              <a:t>Is one or more SQL commands stored in </a:t>
            </a:r>
            <a:r>
              <a:rPr lang="en-US" dirty="0"/>
              <a:t>a database as an executable object. </a:t>
            </a:r>
          </a:p>
          <a:p>
            <a:pPr lvl="1"/>
            <a:r>
              <a:rPr lang="en-US" dirty="0"/>
              <a:t>Can be called interactively, from within client application code, from within other stored procedures, and from within triggers.</a:t>
            </a:r>
          </a:p>
          <a:p>
            <a:pPr lvl="1"/>
            <a:r>
              <a:rPr lang="en-GB" sz="2800" dirty="0"/>
              <a:t>Can have input and output parameters</a:t>
            </a:r>
          </a:p>
          <a:p>
            <a:pPr lvl="1"/>
            <a:r>
              <a:rPr lang="en-US" dirty="0"/>
              <a:t>Can return a number of result sets and a status code.</a:t>
            </a:r>
          </a:p>
        </p:txBody>
      </p:sp>
    </p:spTree>
    <p:extLst>
      <p:ext uri="{BB962C8B-B14F-4D97-AF65-F5344CB8AC3E}">
        <p14:creationId xmlns="" xmlns:p14="http://schemas.microsoft.com/office/powerpoint/2010/main" val="195479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 - Implementation</a:t>
            </a:r>
          </a:p>
        </p:txBody>
      </p:sp>
      <p:sp>
        <p:nvSpPr>
          <p:cNvPr id="3" name="Content Placeholder 2"/>
          <p:cNvSpPr>
            <a:spLocks noGrp="1"/>
          </p:cNvSpPr>
          <p:nvPr>
            <p:ph sz="quarter" idx="1"/>
          </p:nvPr>
        </p:nvSpPr>
        <p:spPr/>
        <p:txBody>
          <a:bodyPr/>
          <a:lstStyle/>
          <a:p>
            <a:r>
              <a:rPr lang="en-US" dirty="0"/>
              <a:t>Depending on the database system, stored procedures can be implemented in a variety of programming languages, for example SQL, Java, C, or C++. </a:t>
            </a:r>
          </a:p>
          <a:p>
            <a:endParaRPr lang="en-US" dirty="0"/>
          </a:p>
        </p:txBody>
      </p:sp>
      <p:graphicFrame>
        <p:nvGraphicFramePr>
          <p:cNvPr id="4" name="Table 3"/>
          <p:cNvGraphicFramePr>
            <a:graphicFrameLocks noGrp="1"/>
          </p:cNvGraphicFramePr>
          <p:nvPr/>
        </p:nvGraphicFramePr>
        <p:xfrm>
          <a:off x="2514600" y="3505200"/>
          <a:ext cx="7467600" cy="2590800"/>
        </p:xfrm>
        <a:graphic>
          <a:graphicData uri="http://schemas.openxmlformats.org/drawingml/2006/table">
            <a:tbl>
              <a:tblPr firstRow="1" bandRow="1">
                <a:tableStyleId>{5C22544A-7EE6-4342-B048-85BDC9FD1C3A}</a:tableStyleId>
              </a:tblPr>
              <a:tblGrid>
                <a:gridCol w="2438400">
                  <a:extLst>
                    <a:ext uri="{9D8B030D-6E8A-4147-A177-3AD203B41FA5}">
                      <a16:colId xmlns="" xmlns:a16="http://schemas.microsoft.com/office/drawing/2014/main" val="20000"/>
                    </a:ext>
                  </a:extLst>
                </a:gridCol>
                <a:gridCol w="5029200">
                  <a:extLst>
                    <a:ext uri="{9D8B030D-6E8A-4147-A177-3AD203B41FA5}">
                      <a16:colId xmlns="" xmlns:a16="http://schemas.microsoft.com/office/drawing/2014/main" val="20001"/>
                    </a:ext>
                  </a:extLst>
                </a:gridCol>
              </a:tblGrid>
              <a:tr h="389444">
                <a:tc>
                  <a:txBody>
                    <a:bodyPr/>
                    <a:lstStyle/>
                    <a:p>
                      <a:pPr algn="l" rtl="0" fontAlgn="t"/>
                      <a:r>
                        <a:rPr lang="en-US" sz="1800" b="1" i="0" u="none" strike="noStrike" dirty="0">
                          <a:solidFill>
                            <a:srgbClr val="000000"/>
                          </a:solidFill>
                          <a:latin typeface="Tw Cen MT"/>
                        </a:rPr>
                        <a:t>Database system </a:t>
                      </a:r>
                    </a:p>
                  </a:txBody>
                  <a:tcPr marL="9525" marR="9525" marT="9525" marB="0"/>
                </a:tc>
                <a:tc>
                  <a:txBody>
                    <a:bodyPr/>
                    <a:lstStyle/>
                    <a:p>
                      <a:pPr algn="l" rtl="0" fontAlgn="t"/>
                      <a:r>
                        <a:rPr lang="en-US" sz="1800" b="1" i="0" u="none" strike="noStrike">
                          <a:solidFill>
                            <a:srgbClr val="000000"/>
                          </a:solidFill>
                          <a:latin typeface="Tw Cen MT"/>
                        </a:rPr>
                        <a:t>Implementation language </a:t>
                      </a:r>
                    </a:p>
                  </a:txBody>
                  <a:tcPr marL="9525" marR="9525" marT="9525" marB="0"/>
                </a:tc>
                <a:extLst>
                  <a:ext uri="{0D108BD9-81ED-4DB2-BD59-A6C34878D82A}">
                    <a16:rowId xmlns="" xmlns:a16="http://schemas.microsoft.com/office/drawing/2014/main" val="10000"/>
                  </a:ext>
                </a:extLst>
              </a:tr>
              <a:tr h="672191">
                <a:tc>
                  <a:txBody>
                    <a:bodyPr/>
                    <a:lstStyle/>
                    <a:p>
                      <a:pPr algn="l" rtl="0" fontAlgn="ctr"/>
                      <a:r>
                        <a:rPr lang="en-US" sz="1800" b="0" i="0" u="none" strike="noStrike">
                          <a:solidFill>
                            <a:srgbClr val="000000"/>
                          </a:solidFill>
                          <a:latin typeface="Tw Cen MT"/>
                        </a:rPr>
                        <a:t>Microsoft SQL Server </a:t>
                      </a:r>
                    </a:p>
                  </a:txBody>
                  <a:tcPr marL="9525" marR="9525" marT="9525" marB="0" anchor="ctr"/>
                </a:tc>
                <a:tc>
                  <a:txBody>
                    <a:bodyPr/>
                    <a:lstStyle/>
                    <a:p>
                      <a:pPr algn="l" rtl="0" fontAlgn="ctr"/>
                      <a:r>
                        <a:rPr lang="en-US" sz="1800" b="0" i="0" u="none" strike="noStrike">
                          <a:solidFill>
                            <a:srgbClr val="000000"/>
                          </a:solidFill>
                          <a:latin typeface="Tw Cen MT"/>
                        </a:rPr>
                        <a:t>Transact-SQL and various .NET Framework languages </a:t>
                      </a:r>
                    </a:p>
                  </a:txBody>
                  <a:tcPr marL="9525" marR="9525" marT="9525" marB="0" anchor="ctr"/>
                </a:tc>
                <a:extLst>
                  <a:ext uri="{0D108BD9-81ED-4DB2-BD59-A6C34878D82A}">
                    <a16:rowId xmlns="" xmlns:a16="http://schemas.microsoft.com/office/drawing/2014/main" val="10001"/>
                  </a:ext>
                </a:extLst>
              </a:tr>
              <a:tr h="389444">
                <a:tc>
                  <a:txBody>
                    <a:bodyPr/>
                    <a:lstStyle/>
                    <a:p>
                      <a:pPr algn="l" rtl="0" fontAlgn="ctr"/>
                      <a:r>
                        <a:rPr lang="en-US" sz="1800" b="0" i="0" u="none" strike="noStrike">
                          <a:solidFill>
                            <a:srgbClr val="000000"/>
                          </a:solidFill>
                          <a:latin typeface="Tw Cen MT"/>
                        </a:rPr>
                        <a:t>DB2 </a:t>
                      </a:r>
                    </a:p>
                  </a:txBody>
                  <a:tcPr marL="9525" marR="9525" marT="9525" marB="0" anchor="ctr"/>
                </a:tc>
                <a:tc>
                  <a:txBody>
                    <a:bodyPr/>
                    <a:lstStyle/>
                    <a:p>
                      <a:pPr algn="l" rtl="0" fontAlgn="t"/>
                      <a:r>
                        <a:rPr lang="en-US" sz="1800" b="0" i="0" u="none" strike="noStrike">
                          <a:solidFill>
                            <a:srgbClr val="000000"/>
                          </a:solidFill>
                          <a:latin typeface="Tw Cen MT"/>
                        </a:rPr>
                        <a:t>SQL PL or Java </a:t>
                      </a:r>
                    </a:p>
                  </a:txBody>
                  <a:tcPr marL="9525" marR="9525" marT="9525" marB="0"/>
                </a:tc>
                <a:extLst>
                  <a:ext uri="{0D108BD9-81ED-4DB2-BD59-A6C34878D82A}">
                    <a16:rowId xmlns="" xmlns:a16="http://schemas.microsoft.com/office/drawing/2014/main" val="10002"/>
                  </a:ext>
                </a:extLst>
              </a:tr>
              <a:tr h="389444">
                <a:tc>
                  <a:txBody>
                    <a:bodyPr/>
                    <a:lstStyle/>
                    <a:p>
                      <a:pPr algn="l" rtl="0" fontAlgn="ctr"/>
                      <a:r>
                        <a:rPr lang="en-US" sz="1800" b="0" i="0" u="none" strike="noStrike">
                          <a:solidFill>
                            <a:srgbClr val="000000"/>
                          </a:solidFill>
                          <a:latin typeface="Tw Cen MT"/>
                        </a:rPr>
                        <a:t>Oracle </a:t>
                      </a:r>
                    </a:p>
                  </a:txBody>
                  <a:tcPr marL="9525" marR="9525" marT="9525" marB="0" anchor="ctr"/>
                </a:tc>
                <a:tc>
                  <a:txBody>
                    <a:bodyPr/>
                    <a:lstStyle/>
                    <a:p>
                      <a:pPr algn="l" rtl="0" fontAlgn="t"/>
                      <a:r>
                        <a:rPr lang="en-US" sz="1800" b="0" i="0" u="none" strike="noStrike">
                          <a:solidFill>
                            <a:srgbClr val="000000"/>
                          </a:solidFill>
                          <a:latin typeface="Tw Cen MT"/>
                        </a:rPr>
                        <a:t>PL/SQL or Java </a:t>
                      </a:r>
                    </a:p>
                  </a:txBody>
                  <a:tcPr marL="9525" marR="9525" marT="9525" marB="0"/>
                </a:tc>
                <a:extLst>
                  <a:ext uri="{0D108BD9-81ED-4DB2-BD59-A6C34878D82A}">
                    <a16:rowId xmlns="" xmlns:a16="http://schemas.microsoft.com/office/drawing/2014/main" val="10003"/>
                  </a:ext>
                </a:extLst>
              </a:tr>
              <a:tr h="750277">
                <a:tc>
                  <a:txBody>
                    <a:bodyPr/>
                    <a:lstStyle/>
                    <a:p>
                      <a:pPr algn="l" rtl="0" fontAlgn="ctr"/>
                      <a:r>
                        <a:rPr lang="en-US" sz="1800" b="0" i="0" u="none" strike="noStrike">
                          <a:solidFill>
                            <a:srgbClr val="000000"/>
                          </a:solidFill>
                          <a:latin typeface="Tw Cen MT"/>
                        </a:rPr>
                        <a:t>PostgreSQL </a:t>
                      </a:r>
                    </a:p>
                  </a:txBody>
                  <a:tcPr marL="9525" marR="9525" marT="9525" marB="0" anchor="ctr"/>
                </a:tc>
                <a:tc>
                  <a:txBody>
                    <a:bodyPr/>
                    <a:lstStyle/>
                    <a:p>
                      <a:pPr algn="l" rtl="0" fontAlgn="t"/>
                      <a:r>
                        <a:rPr lang="en-US" sz="1800" b="0" i="0" u="none" strike="noStrike" dirty="0">
                          <a:solidFill>
                            <a:srgbClr val="000000"/>
                          </a:solidFill>
                          <a:latin typeface="Tw Cen MT"/>
                        </a:rPr>
                        <a:t>PL/</a:t>
                      </a:r>
                      <a:r>
                        <a:rPr lang="en-US" sz="1800" b="0" i="0" u="none" strike="noStrike" dirty="0" err="1">
                          <a:solidFill>
                            <a:srgbClr val="000000"/>
                          </a:solidFill>
                          <a:latin typeface="Tw Cen MT"/>
                        </a:rPr>
                        <a:t>pgSQL</a:t>
                      </a:r>
                      <a:r>
                        <a:rPr lang="en-US" sz="1800" b="0" i="0" u="none" strike="noStrike" dirty="0">
                          <a:solidFill>
                            <a:srgbClr val="000000"/>
                          </a:solidFill>
                          <a:latin typeface="Tw Cen MT"/>
                        </a:rPr>
                        <a:t>, can also use own function languages such as pl/</a:t>
                      </a:r>
                      <a:r>
                        <a:rPr lang="en-US" sz="1800" b="0" i="0" u="none" strike="noStrike" dirty="0" err="1">
                          <a:solidFill>
                            <a:srgbClr val="000000"/>
                          </a:solidFill>
                          <a:latin typeface="Tw Cen MT"/>
                        </a:rPr>
                        <a:t>perl</a:t>
                      </a:r>
                      <a:r>
                        <a:rPr lang="en-US" sz="1800" b="0" i="0" u="none" strike="noStrike" dirty="0">
                          <a:solidFill>
                            <a:srgbClr val="000000"/>
                          </a:solidFill>
                          <a:latin typeface="Tw Cen MT"/>
                        </a:rPr>
                        <a:t> or pl/</a:t>
                      </a:r>
                      <a:r>
                        <a:rPr lang="en-US" sz="1800" b="0" i="0" u="none" strike="noStrike" dirty="0" err="1">
                          <a:solidFill>
                            <a:srgbClr val="000000"/>
                          </a:solidFill>
                          <a:latin typeface="Tw Cen MT"/>
                        </a:rPr>
                        <a:t>php</a:t>
                      </a:r>
                      <a:r>
                        <a:rPr lang="en-US" sz="1800" b="0" i="0" u="none" strike="noStrike" dirty="0">
                          <a:solidFill>
                            <a:srgbClr val="000000"/>
                          </a:solidFill>
                          <a:latin typeface="Tw Cen MT"/>
                        </a:rPr>
                        <a:t> </a:t>
                      </a:r>
                    </a:p>
                  </a:txBody>
                  <a:tcPr marL="9525" marR="9525" marT="9525" marB="0"/>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304519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 – Syntax MS SQL Server</a:t>
            </a:r>
          </a:p>
        </p:txBody>
      </p:sp>
      <p:sp>
        <p:nvSpPr>
          <p:cNvPr id="3" name="Content Placeholder 2"/>
          <p:cNvSpPr>
            <a:spLocks noGrp="1"/>
          </p:cNvSpPr>
          <p:nvPr>
            <p:ph sz="quarter" idx="1"/>
          </p:nvPr>
        </p:nvSpPr>
        <p:spPr>
          <a:xfrm>
            <a:off x="2133600" y="1524000"/>
            <a:ext cx="7235952" cy="2133600"/>
          </a:xfrm>
        </p:spPr>
        <p:style>
          <a:lnRef idx="2">
            <a:schemeClr val="dk1"/>
          </a:lnRef>
          <a:fillRef idx="1">
            <a:schemeClr val="lt1"/>
          </a:fillRef>
          <a:effectRef idx="0">
            <a:schemeClr val="dk1"/>
          </a:effectRef>
          <a:fontRef idx="minor">
            <a:schemeClr val="dk1"/>
          </a:fontRef>
        </p:style>
        <p:txBody>
          <a:bodyPr>
            <a:noAutofit/>
          </a:bodyPr>
          <a:lstStyle/>
          <a:p>
            <a:pPr>
              <a:buNone/>
            </a:pPr>
            <a:r>
              <a:rPr lang="en-GB" sz="1000" dirty="0">
                <a:latin typeface="Courier New" pitchFamily="49" charset="0"/>
              </a:rPr>
              <a:t>CREATE PROCEDURE </a:t>
            </a:r>
            <a:r>
              <a:rPr lang="en-GB" sz="1000" dirty="0" err="1">
                <a:latin typeface="Courier New" pitchFamily="49" charset="0"/>
              </a:rPr>
              <a:t>procedure_name</a:t>
            </a:r>
            <a:endParaRPr lang="en-GB" sz="1000" dirty="0">
              <a:latin typeface="Courier New" pitchFamily="49" charset="0"/>
            </a:endParaRPr>
          </a:p>
          <a:p>
            <a:pPr>
              <a:buNone/>
            </a:pPr>
            <a:r>
              <a:rPr lang="en-GB" sz="1000" dirty="0">
                <a:latin typeface="Courier New" pitchFamily="49" charset="0"/>
              </a:rPr>
              <a:t>	(parameter1 datatype1 [= </a:t>
            </a:r>
            <a:r>
              <a:rPr lang="en-GB" sz="1000" dirty="0" err="1">
                <a:latin typeface="Courier New" pitchFamily="49" charset="0"/>
              </a:rPr>
              <a:t>dafault_value</a:t>
            </a:r>
            <a:r>
              <a:rPr lang="en-GB" sz="1000" dirty="0">
                <a:latin typeface="Courier New" pitchFamily="49" charset="0"/>
              </a:rPr>
              <a:t> [OUTPUT]],</a:t>
            </a:r>
          </a:p>
          <a:p>
            <a:pPr>
              <a:buNone/>
            </a:pPr>
            <a:r>
              <a:rPr lang="en-GB" sz="1000" dirty="0">
                <a:latin typeface="Courier New" pitchFamily="49" charset="0"/>
              </a:rPr>
              <a:t>	 parameter2 datatype2 [= </a:t>
            </a:r>
            <a:r>
              <a:rPr lang="en-GB" sz="1000" dirty="0" err="1">
                <a:latin typeface="Courier New" pitchFamily="49" charset="0"/>
              </a:rPr>
              <a:t>dafault_value</a:t>
            </a:r>
            <a:r>
              <a:rPr lang="en-GB" sz="1000" dirty="0">
                <a:latin typeface="Courier New" pitchFamily="49" charset="0"/>
              </a:rPr>
              <a:t> [OUTPUT]],</a:t>
            </a:r>
          </a:p>
          <a:p>
            <a:pPr>
              <a:buNone/>
            </a:pPr>
            <a:r>
              <a:rPr lang="en-GB" sz="1000" dirty="0">
                <a:latin typeface="Courier New" pitchFamily="49" charset="0"/>
              </a:rPr>
              <a:t>	 ...)</a:t>
            </a:r>
          </a:p>
          <a:p>
            <a:pPr>
              <a:buNone/>
            </a:pPr>
            <a:r>
              <a:rPr lang="en-GB" sz="1000" dirty="0">
                <a:latin typeface="Courier New" pitchFamily="49" charset="0"/>
              </a:rPr>
              <a:t>  AS</a:t>
            </a:r>
          </a:p>
          <a:p>
            <a:pPr>
              <a:buNone/>
            </a:pPr>
            <a:r>
              <a:rPr lang="en-GB" sz="1000" dirty="0">
                <a:latin typeface="Courier New" pitchFamily="49" charset="0"/>
              </a:rPr>
              <a:t>  BEGIN</a:t>
            </a:r>
          </a:p>
          <a:p>
            <a:pPr>
              <a:buNone/>
            </a:pPr>
            <a:r>
              <a:rPr lang="en-GB" sz="1000" dirty="0">
                <a:latin typeface="Courier New" pitchFamily="49" charset="0"/>
              </a:rPr>
              <a:t>	   SQL Statements ...</a:t>
            </a:r>
          </a:p>
          <a:p>
            <a:pPr>
              <a:buNone/>
            </a:pPr>
            <a:r>
              <a:rPr lang="en-GB" sz="1000" dirty="0">
                <a:latin typeface="Courier New" pitchFamily="49" charset="0"/>
              </a:rPr>
              <a:t>	   [ RETURN </a:t>
            </a:r>
            <a:r>
              <a:rPr lang="en-GB" sz="1000" dirty="0" err="1">
                <a:latin typeface="Courier New" pitchFamily="49" charset="0"/>
              </a:rPr>
              <a:t>scalar_expression</a:t>
            </a:r>
            <a:r>
              <a:rPr lang="en-GB" sz="1000" dirty="0">
                <a:latin typeface="Courier New" pitchFamily="49" charset="0"/>
              </a:rPr>
              <a:t> ]</a:t>
            </a:r>
          </a:p>
          <a:p>
            <a:pPr>
              <a:buNone/>
            </a:pPr>
            <a:r>
              <a:rPr lang="en-GB" sz="1000" dirty="0">
                <a:latin typeface="Courier New" pitchFamily="49" charset="0"/>
              </a:rPr>
              <a:t>  END;</a:t>
            </a:r>
          </a:p>
        </p:txBody>
      </p:sp>
      <p:sp>
        <p:nvSpPr>
          <p:cNvPr id="8" name="TextBox 7"/>
          <p:cNvSpPr txBox="1"/>
          <p:nvPr/>
        </p:nvSpPr>
        <p:spPr>
          <a:xfrm>
            <a:off x="2133600" y="3657602"/>
            <a:ext cx="7239000" cy="31700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a:latin typeface="Courier New" pitchFamily="49" charset="0"/>
                <a:cs typeface="Courier New" pitchFamily="49" charset="0"/>
              </a:rPr>
              <a:t>Eg1. With Return Status code</a:t>
            </a:r>
          </a:p>
          <a:p>
            <a:r>
              <a:rPr lang="en-US" sz="1000" dirty="0">
                <a:latin typeface="Courier New" pitchFamily="49" charset="0"/>
                <a:cs typeface="Courier New" pitchFamily="49" charset="0"/>
              </a:rPr>
              <a:t>CREATE PROCEDURE </a:t>
            </a:r>
            <a:r>
              <a:rPr lang="en-US" sz="1000" dirty="0" err="1">
                <a:latin typeface="Courier New" pitchFamily="49" charset="0"/>
                <a:cs typeface="Courier New" pitchFamily="49" charset="0"/>
              </a:rPr>
              <a:t>title_authors</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au_lname</a:t>
            </a:r>
            <a:r>
              <a:rPr lang="en-US" sz="1000" dirty="0">
                <a:latin typeface="Courier New" pitchFamily="49" charset="0"/>
                <a:cs typeface="Courier New" pitchFamily="49" charset="0"/>
              </a:rPr>
              <a:t> VARCHAR(50))</a:t>
            </a:r>
          </a:p>
          <a:p>
            <a:r>
              <a:rPr lang="en-US" sz="1000" dirty="0">
                <a:latin typeface="Courier New" pitchFamily="49" charset="0"/>
                <a:cs typeface="Courier New" pitchFamily="49" charset="0"/>
              </a:rPr>
              <a:t>AS</a:t>
            </a:r>
            <a:endParaRPr lang="en-US" sz="1000" dirty="0" err="1">
              <a:latin typeface="Courier New" pitchFamily="49" charset="0"/>
              <a:cs typeface="Courier New" pitchFamily="49" charset="0"/>
            </a:endParaRPr>
          </a:p>
          <a:p>
            <a:r>
              <a:rPr lang="en-US" sz="1000" dirty="0" err="1">
                <a:latin typeface="Courier New" pitchFamily="49" charset="0"/>
                <a:cs typeface="Courier New" pitchFamily="49" charset="0"/>
              </a:rPr>
              <a:t>BEGIN</a:t>
            </a:r>
          </a:p>
          <a:p>
            <a:r>
              <a:rPr lang="en-US" sz="1000" dirty="0" err="1">
                <a:latin typeface="Courier New" pitchFamily="49" charset="0"/>
                <a:cs typeface="Courier New" pitchFamily="49" charset="0"/>
              </a:rPr>
              <a:t>	SELECT a.au_lname, a.au_fname, t.title</a:t>
            </a:r>
          </a:p>
          <a:p>
            <a:r>
              <a:rPr lang="en-US" sz="1000" dirty="0" err="1">
                <a:latin typeface="Courier New" pitchFamily="49" charset="0"/>
                <a:cs typeface="Courier New" pitchFamily="49" charset="0"/>
              </a:rPr>
              <a:t>	FROM titles t INNER JOIN titleauthor ta ON t.title_id = ta.title_id </a:t>
            </a:r>
          </a:p>
          <a:p>
            <a:r>
              <a:rPr lang="en-US" sz="1000" dirty="0" err="1">
                <a:latin typeface="Courier New" pitchFamily="49" charset="0"/>
                <a:cs typeface="Courier New" pitchFamily="49" charset="0"/>
              </a:rPr>
              <a:t>	INNNER JOIN authors a ON ta.au_id = a.au_id</a:t>
            </a:r>
          </a:p>
          <a:p>
            <a:r>
              <a:rPr lang="en-US" sz="1000" dirty="0" err="1">
                <a:latin typeface="Courier New" pitchFamily="49" charset="0"/>
                <a:cs typeface="Courier New" pitchFamily="49" charset="0"/>
              </a:rPr>
              <a:t>	WHERE a.au_lname = @au_lname	</a:t>
            </a:r>
          </a:p>
          <a:p>
            <a:endParaRPr lang="en-US" sz="1000" dirty="0" err="1">
              <a:latin typeface="Courier New" pitchFamily="49" charset="0"/>
              <a:cs typeface="Courier New" pitchFamily="49" charset="0"/>
            </a:endParaRPr>
          </a:p>
          <a:p>
            <a:r>
              <a:rPr lang="en-US" sz="1000" dirty="0" err="1">
                <a:latin typeface="Courier New" pitchFamily="49" charset="0"/>
                <a:cs typeface="Courier New" pitchFamily="49" charset="0"/>
              </a:rPr>
              <a:t>	RETURN 0</a:t>
            </a:r>
          </a:p>
          <a:p>
            <a:r>
              <a:rPr lang="en-US" sz="1000" dirty="0">
                <a:latin typeface="Courier New" pitchFamily="49" charset="0"/>
                <a:cs typeface="Courier New" pitchFamily="49" charset="0"/>
              </a:rPr>
              <a:t>END</a:t>
            </a:r>
          </a:p>
          <a:p>
            <a:endParaRPr lang="en-US" sz="1000" dirty="0">
              <a:latin typeface="Courier New" pitchFamily="49" charset="0"/>
              <a:cs typeface="Courier New" pitchFamily="49" charset="0"/>
            </a:endParaRPr>
          </a:p>
          <a:p>
            <a:r>
              <a:rPr lang="en-US" sz="1000" b="1" dirty="0">
                <a:latin typeface="Courier New" pitchFamily="49" charset="0"/>
                <a:cs typeface="Courier New" pitchFamily="49" charset="0"/>
              </a:rPr>
              <a:t>Eg2. With Output </a:t>
            </a:r>
            <a:r>
              <a:rPr lang="en-US" sz="1000" b="1" dirty="0" err="1">
                <a:latin typeface="Courier New" pitchFamily="49" charset="0"/>
                <a:cs typeface="Courier New" pitchFamily="49" charset="0"/>
              </a:rPr>
              <a:t>Param</a:t>
            </a:r>
            <a:endParaRPr lang="en-US" sz="1000" b="1" dirty="0">
              <a:latin typeface="Courier New" pitchFamily="49" charset="0"/>
              <a:cs typeface="Courier New" pitchFamily="49" charset="0"/>
            </a:endParaRPr>
          </a:p>
          <a:p>
            <a:r>
              <a:rPr lang="en-US" sz="1000" dirty="0">
                <a:latin typeface="Courier New" pitchFamily="49" charset="0"/>
                <a:cs typeface="Courier New" pitchFamily="49" charset="0"/>
              </a:rPr>
              <a:t>CREATE PROC </a:t>
            </a:r>
            <a:r>
              <a:rPr lang="en-US" sz="1000" dirty="0" err="1">
                <a:latin typeface="Courier New" pitchFamily="49" charset="0"/>
                <a:cs typeface="Courier New" pitchFamily="49" charset="0"/>
              </a:rPr>
              <a:t>ytd_sales</a:t>
            </a:r>
            <a:r>
              <a:rPr lang="en-US" sz="1000" dirty="0">
                <a:latin typeface="Courier New" pitchFamily="49" charset="0"/>
                <a:cs typeface="Courier New" pitchFamily="49" charset="0"/>
              </a:rPr>
              <a:t> @title </a:t>
            </a:r>
            <a:r>
              <a:rPr lang="en-US" sz="1000" dirty="0" err="1">
                <a:latin typeface="Courier New" pitchFamily="49" charset="0"/>
                <a:cs typeface="Courier New" pitchFamily="49" charset="0"/>
              </a:rPr>
              <a:t>varchar</a:t>
            </a:r>
            <a:r>
              <a:rPr lang="en-US" sz="1000" dirty="0">
                <a:latin typeface="Courier New" pitchFamily="49" charset="0"/>
                <a:cs typeface="Courier New" pitchFamily="49" charset="0"/>
              </a:rPr>
              <a:t>(80), @</a:t>
            </a:r>
            <a:r>
              <a:rPr lang="en-US" sz="1000" dirty="0" err="1">
                <a:latin typeface="Courier New" pitchFamily="49" charset="0"/>
                <a:cs typeface="Courier New" pitchFamily="49" charset="0"/>
              </a:rPr>
              <a:t>ytd_sales</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int</a:t>
            </a:r>
            <a:r>
              <a:rPr lang="en-US" sz="1000" dirty="0">
                <a:latin typeface="Courier New" pitchFamily="49" charset="0"/>
                <a:cs typeface="Courier New" pitchFamily="49" charset="0"/>
              </a:rPr>
              <a:t> OUTPUT</a:t>
            </a:r>
          </a:p>
          <a:p>
            <a:r>
              <a:rPr lang="en-US" sz="1000" dirty="0">
                <a:latin typeface="Courier New" pitchFamily="49" charset="0"/>
                <a:cs typeface="Courier New" pitchFamily="49" charset="0"/>
              </a:rPr>
              <a:t>AS</a:t>
            </a:r>
          </a:p>
          <a:p>
            <a:r>
              <a:rPr lang="en-US" sz="1000" dirty="0">
                <a:latin typeface="Courier New" pitchFamily="49" charset="0"/>
                <a:cs typeface="Courier New" pitchFamily="49" charset="0"/>
              </a:rPr>
              <a:t>	SELECT @</a:t>
            </a:r>
            <a:r>
              <a:rPr lang="en-US" sz="1000" dirty="0" err="1">
                <a:latin typeface="Courier New" pitchFamily="49" charset="0"/>
                <a:cs typeface="Courier New" pitchFamily="49" charset="0"/>
              </a:rPr>
              <a:t>ytd_sales</a:t>
            </a:r>
            <a:r>
              <a:rPr lang="en-US" sz="1000" dirty="0">
                <a:latin typeface="Courier New" pitchFamily="49" charset="0"/>
                <a:cs typeface="Courier New" pitchFamily="49" charset="0"/>
              </a:rPr>
              <a:t> = </a:t>
            </a:r>
            <a:r>
              <a:rPr lang="en-US" sz="1000" dirty="0" err="1">
                <a:latin typeface="Courier New" pitchFamily="49" charset="0"/>
                <a:cs typeface="Courier New" pitchFamily="49" charset="0"/>
              </a:rPr>
              <a:t>ytd_sales</a:t>
            </a:r>
            <a:r>
              <a:rPr lang="en-US" sz="1000" dirty="0">
                <a:latin typeface="Courier New" pitchFamily="49" charset="0"/>
                <a:cs typeface="Courier New" pitchFamily="49" charset="0"/>
              </a:rPr>
              <a:t> FROM titles</a:t>
            </a:r>
          </a:p>
          <a:p>
            <a:r>
              <a:rPr lang="en-US" sz="1000" dirty="0">
                <a:latin typeface="Courier New" pitchFamily="49" charset="0"/>
                <a:cs typeface="Courier New" pitchFamily="49" charset="0"/>
              </a:rPr>
              <a:t>	WHERE title = @title</a:t>
            </a:r>
          </a:p>
          <a:p>
            <a:r>
              <a:rPr lang="en-US" sz="1000" dirty="0">
                <a:latin typeface="Courier New" pitchFamily="49" charset="0"/>
                <a:cs typeface="Courier New" pitchFamily="49" charset="0"/>
              </a:rPr>
              <a:t>RETURN</a:t>
            </a:r>
          </a:p>
          <a:p>
            <a:endParaRPr lang="en-US" sz="1000" dirty="0" err="1">
              <a:latin typeface="Courier New" pitchFamily="49" charset="0"/>
            </a:endParaRPr>
          </a:p>
          <a:p>
            <a:endParaRPr lang="en-US" sz="1000" dirty="0">
              <a:latin typeface="Courier New" pitchFamily="49" charset="0"/>
            </a:endParaRPr>
          </a:p>
        </p:txBody>
      </p:sp>
    </p:spTree>
    <p:extLst>
      <p:ext uri="{BB962C8B-B14F-4D97-AF65-F5344CB8AC3E}">
        <p14:creationId xmlns="" xmlns:p14="http://schemas.microsoft.com/office/powerpoint/2010/main" val="376425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 – Calling SPs</a:t>
            </a:r>
          </a:p>
        </p:txBody>
      </p:sp>
      <p:sp>
        <p:nvSpPr>
          <p:cNvPr id="3" name="Content Placeholder 2"/>
          <p:cNvSpPr>
            <a:spLocks noGrp="1"/>
          </p:cNvSpPr>
          <p:nvPr>
            <p:ph sz="quarter" idx="1"/>
          </p:nvPr>
        </p:nvSpPr>
        <p:spPr>
          <a:xfrm>
            <a:off x="2438400" y="1600200"/>
            <a:ext cx="7467600" cy="1066800"/>
          </a:xfrm>
        </p:spPr>
        <p:style>
          <a:lnRef idx="2">
            <a:schemeClr val="dk1"/>
          </a:lnRef>
          <a:fillRef idx="1">
            <a:schemeClr val="lt1"/>
          </a:fillRef>
          <a:effectRef idx="0">
            <a:schemeClr val="dk1"/>
          </a:effectRef>
          <a:fontRef idx="minor">
            <a:schemeClr val="dk1"/>
          </a:fontRef>
        </p:style>
        <p:txBody>
          <a:bodyPr>
            <a:normAutofit/>
          </a:bodyPr>
          <a:lstStyle/>
          <a:p>
            <a:pPr>
              <a:buNone/>
            </a:pPr>
            <a:r>
              <a:rPr lang="en-GB" sz="1800" dirty="0">
                <a:latin typeface="Courier New" pitchFamily="49" charset="0"/>
              </a:rPr>
              <a:t>[EXEC[UTE]] [@status =] [schema].</a:t>
            </a:r>
            <a:r>
              <a:rPr lang="en-GB" sz="1800" dirty="0" err="1">
                <a:latin typeface="Courier New" pitchFamily="49" charset="0"/>
              </a:rPr>
              <a:t>procedure_name</a:t>
            </a:r>
            <a:endParaRPr lang="en-GB" sz="1800" dirty="0">
              <a:latin typeface="Courier New" pitchFamily="49" charset="0"/>
            </a:endParaRPr>
          </a:p>
          <a:p>
            <a:pPr>
              <a:buNone/>
            </a:pPr>
            <a:r>
              <a:rPr lang="en-GB" sz="1800" dirty="0">
                <a:latin typeface="Courier New" pitchFamily="49" charset="0"/>
              </a:rPr>
              <a:t>[[@</a:t>
            </a:r>
            <a:r>
              <a:rPr lang="en-GB" sz="1800" dirty="0" err="1">
                <a:latin typeface="Courier New" pitchFamily="49" charset="0"/>
              </a:rPr>
              <a:t>param_name</a:t>
            </a:r>
            <a:r>
              <a:rPr lang="en-GB" sz="1800" dirty="0">
                <a:latin typeface="Courier New" pitchFamily="49" charset="0"/>
              </a:rPr>
              <a:t> =] expression [output][, ... ]]</a:t>
            </a:r>
          </a:p>
          <a:p>
            <a:pPr>
              <a:buNone/>
            </a:pPr>
            <a:endParaRPr lang="en-GB" i="1" dirty="0">
              <a:latin typeface="Courier New" pitchFamily="49" charset="0"/>
            </a:endParaRPr>
          </a:p>
        </p:txBody>
      </p:sp>
      <p:sp>
        <p:nvSpPr>
          <p:cNvPr id="4" name="Rectangle 3"/>
          <p:cNvSpPr/>
          <p:nvPr/>
        </p:nvSpPr>
        <p:spPr>
          <a:xfrm>
            <a:off x="2438400" y="2819401"/>
            <a:ext cx="7543800"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b="1" i="1" dirty="0">
                <a:latin typeface="Courier New" pitchFamily="49" charset="0"/>
              </a:rPr>
              <a:t>Eg1: </a:t>
            </a:r>
            <a:endParaRPr lang="en-US" b="1" dirty="0"/>
          </a:p>
          <a:p>
            <a:r>
              <a:rPr lang="en-GB" dirty="0">
                <a:latin typeface="Courier New" pitchFamily="49" charset="0"/>
              </a:rPr>
              <a:t>EXEC </a:t>
            </a:r>
            <a:r>
              <a:rPr lang="en-GB" dirty="0" err="1">
                <a:latin typeface="Courier New" pitchFamily="49" charset="0"/>
              </a:rPr>
              <a:t>title_authors</a:t>
            </a:r>
            <a:r>
              <a:rPr lang="en-GB" dirty="0">
                <a:latin typeface="Courier New" pitchFamily="49" charset="0"/>
              </a:rPr>
              <a:t> @</a:t>
            </a:r>
            <a:r>
              <a:rPr lang="en-GB" dirty="0" err="1">
                <a:latin typeface="Courier New" pitchFamily="49" charset="0"/>
              </a:rPr>
              <a:t>au_lname</a:t>
            </a:r>
            <a:r>
              <a:rPr lang="en-GB" dirty="0">
                <a:latin typeface="Courier New" pitchFamily="49" charset="0"/>
              </a:rPr>
              <a:t> = ‘John’</a:t>
            </a:r>
          </a:p>
          <a:p>
            <a:endParaRPr lang="en-GB" dirty="0">
              <a:latin typeface="Courier New" pitchFamily="49" charset="0"/>
            </a:endParaRPr>
          </a:p>
          <a:p>
            <a:r>
              <a:rPr lang="en-GB" b="1" dirty="0">
                <a:latin typeface="Courier New" pitchFamily="49" charset="0"/>
              </a:rPr>
              <a:t>Eg2: With return status code</a:t>
            </a:r>
          </a:p>
          <a:p>
            <a:r>
              <a:rPr lang="en-GB" dirty="0">
                <a:latin typeface="Courier New" pitchFamily="49" charset="0"/>
              </a:rPr>
              <a:t>Declare @</a:t>
            </a:r>
            <a:r>
              <a:rPr lang="en-GB" dirty="0" err="1">
                <a:latin typeface="Courier New" pitchFamily="49" charset="0"/>
              </a:rPr>
              <a:t>ret_code</a:t>
            </a:r>
            <a:r>
              <a:rPr lang="en-GB" dirty="0">
                <a:latin typeface="Courier New" pitchFamily="49" charset="0"/>
              </a:rPr>
              <a:t> INT</a:t>
            </a:r>
          </a:p>
          <a:p>
            <a:r>
              <a:rPr lang="en-GB" dirty="0">
                <a:latin typeface="Courier New" pitchFamily="49" charset="0"/>
              </a:rPr>
              <a:t>EXEC @</a:t>
            </a:r>
            <a:r>
              <a:rPr lang="en-GB" dirty="0" err="1">
                <a:latin typeface="Courier New" pitchFamily="49" charset="0"/>
              </a:rPr>
              <a:t>ret_code</a:t>
            </a:r>
            <a:r>
              <a:rPr lang="en-GB" dirty="0">
                <a:latin typeface="Courier New" pitchFamily="49" charset="0"/>
              </a:rPr>
              <a:t> = </a:t>
            </a:r>
            <a:r>
              <a:rPr lang="en-GB" dirty="0" err="1">
                <a:latin typeface="Courier New" pitchFamily="49" charset="0"/>
              </a:rPr>
              <a:t>title_authors</a:t>
            </a:r>
            <a:r>
              <a:rPr lang="en-GB" dirty="0">
                <a:latin typeface="Courier New" pitchFamily="49" charset="0"/>
              </a:rPr>
              <a:t> @</a:t>
            </a:r>
            <a:r>
              <a:rPr lang="en-GB" dirty="0" err="1">
                <a:latin typeface="Courier New" pitchFamily="49" charset="0"/>
              </a:rPr>
              <a:t>au_lname</a:t>
            </a:r>
            <a:r>
              <a:rPr lang="en-GB" dirty="0">
                <a:latin typeface="Courier New" pitchFamily="49" charset="0"/>
              </a:rPr>
              <a:t> = ‘John’</a:t>
            </a:r>
          </a:p>
          <a:p>
            <a:endParaRPr lang="en-GB" dirty="0">
              <a:latin typeface="Courier New" pitchFamily="49" charset="0"/>
            </a:endParaRPr>
          </a:p>
          <a:p>
            <a:r>
              <a:rPr lang="en-GB" b="1" dirty="0">
                <a:latin typeface="Courier New" pitchFamily="49" charset="0"/>
              </a:rPr>
              <a:t>Eg3: With Output </a:t>
            </a:r>
            <a:r>
              <a:rPr lang="en-GB" b="1" dirty="0" err="1">
                <a:latin typeface="Courier New" pitchFamily="49" charset="0"/>
              </a:rPr>
              <a:t>param</a:t>
            </a:r>
            <a:endParaRPr lang="en-GB" b="1" dirty="0">
              <a:latin typeface="Courier New" pitchFamily="49" charset="0"/>
            </a:endParaRPr>
          </a:p>
          <a:p>
            <a:r>
              <a:rPr lang="en-US" dirty="0">
                <a:latin typeface="Courier New" pitchFamily="49" charset="0"/>
              </a:rPr>
              <a:t>DECLARE @</a:t>
            </a:r>
            <a:r>
              <a:rPr lang="en-US" dirty="0" err="1">
                <a:latin typeface="Courier New" pitchFamily="49" charset="0"/>
              </a:rPr>
              <a:t>sales_up_to_today</a:t>
            </a:r>
            <a:r>
              <a:rPr lang="en-US" dirty="0">
                <a:latin typeface="Courier New" pitchFamily="49" charset="0"/>
              </a:rPr>
              <a:t> </a:t>
            </a:r>
            <a:r>
              <a:rPr lang="en-US" dirty="0" err="1">
                <a:latin typeface="Courier New" pitchFamily="49" charset="0"/>
              </a:rPr>
              <a:t>int</a:t>
            </a:r>
            <a:r>
              <a:rPr lang="en-US" dirty="0">
                <a:latin typeface="Courier New" pitchFamily="49" charset="0"/>
              </a:rPr>
              <a:t> </a:t>
            </a:r>
          </a:p>
          <a:p>
            <a:r>
              <a:rPr lang="en-US" dirty="0">
                <a:latin typeface="Courier New" pitchFamily="49" charset="0"/>
              </a:rPr>
              <a:t>EXEC </a:t>
            </a:r>
            <a:r>
              <a:rPr lang="en-US" dirty="0" err="1">
                <a:latin typeface="Courier New" pitchFamily="49" charset="0"/>
              </a:rPr>
              <a:t>ytd_sales</a:t>
            </a:r>
            <a:r>
              <a:rPr lang="en-US" dirty="0">
                <a:latin typeface="Courier New" pitchFamily="49" charset="0"/>
              </a:rPr>
              <a:t> ‘Life Without Fear’, @</a:t>
            </a:r>
            <a:r>
              <a:rPr lang="en-US" dirty="0" err="1">
                <a:latin typeface="Courier New" pitchFamily="49" charset="0"/>
              </a:rPr>
              <a:t>sales_up_to_today</a:t>
            </a:r>
            <a:r>
              <a:rPr lang="en-US" dirty="0">
                <a:latin typeface="Courier New" pitchFamily="49" charset="0"/>
              </a:rPr>
              <a:t> OUTPUT</a:t>
            </a:r>
          </a:p>
          <a:p>
            <a:r>
              <a:rPr lang="en-US" dirty="0">
                <a:latin typeface="Courier New" pitchFamily="49" charset="0"/>
              </a:rPr>
              <a:t>PRINT ‘Sales this year until </a:t>
            </a:r>
            <a:r>
              <a:rPr lang="en-US" dirty="0" err="1">
                <a:latin typeface="Courier New" pitchFamily="49" charset="0"/>
              </a:rPr>
              <a:t>today’’s</a:t>
            </a:r>
            <a:r>
              <a:rPr lang="en-US" dirty="0">
                <a:latin typeface="Courier New" pitchFamily="49" charset="0"/>
              </a:rPr>
              <a:t> date: ‘ + CONVERT(VARCHAR(10), @</a:t>
            </a:r>
            <a:r>
              <a:rPr lang="en-US" dirty="0" err="1">
                <a:latin typeface="Courier New" pitchFamily="49" charset="0"/>
              </a:rPr>
              <a:t>sales_up_to_today</a:t>
            </a:r>
            <a:r>
              <a:rPr lang="en-US" dirty="0">
                <a:latin typeface="Courier New" pitchFamily="49" charset="0"/>
              </a:rPr>
              <a:t>) + ‘.’</a:t>
            </a:r>
          </a:p>
        </p:txBody>
      </p:sp>
    </p:spTree>
    <p:extLst>
      <p:ext uri="{BB962C8B-B14F-4D97-AF65-F5344CB8AC3E}">
        <p14:creationId xmlns="" xmlns:p14="http://schemas.microsoft.com/office/powerpoint/2010/main" val="243352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 - Advantages</a:t>
            </a:r>
          </a:p>
        </p:txBody>
      </p:sp>
      <p:sp>
        <p:nvSpPr>
          <p:cNvPr id="3" name="Content Placeholder 2"/>
          <p:cNvSpPr>
            <a:spLocks noGrp="1"/>
          </p:cNvSpPr>
          <p:nvPr>
            <p:ph sz="quarter" idx="1"/>
          </p:nvPr>
        </p:nvSpPr>
        <p:spPr/>
        <p:txBody>
          <a:bodyPr>
            <a:normAutofit fontScale="62500" lnSpcReduction="20000"/>
          </a:bodyPr>
          <a:lstStyle/>
          <a:p>
            <a:r>
              <a:rPr lang="en-US" b="1" dirty="0"/>
              <a:t>Modular programming </a:t>
            </a:r>
            <a:r>
              <a:rPr lang="en-US" dirty="0"/>
              <a:t>- Subroutines and functions are often used in ordinary 3GL and 4GL languages (such as C, C++, and Microsoft Visual Basic) to break code into smaller, more manageable pieces. The same advantages are achieved when using stored procedures, with the difference that the stored procedure is stored in SQL Server and can be called by any client application.</a:t>
            </a:r>
          </a:p>
          <a:p>
            <a:r>
              <a:rPr lang="en-US" b="1" dirty="0"/>
              <a:t>Restricted, function-based access to tables </a:t>
            </a:r>
            <a:r>
              <a:rPr lang="en-US" dirty="0"/>
              <a:t>- A user can have permission to execute a stored procedure without having permissions to operate directly on the underlying tables.</a:t>
            </a:r>
          </a:p>
          <a:p>
            <a:r>
              <a:rPr lang="en-US" b="1" dirty="0"/>
              <a:t>Reduced network traffic </a:t>
            </a:r>
            <a:r>
              <a:rPr lang="en-US" dirty="0"/>
              <a:t>- Stored procedures can consist of many individual SQL statements but can be executed with a single statement. This allows you to reduce the number and size of calls from the client to the server.</a:t>
            </a:r>
          </a:p>
          <a:p>
            <a:r>
              <a:rPr lang="en-US" b="1" dirty="0"/>
              <a:t>Faster execution </a:t>
            </a:r>
            <a:r>
              <a:rPr lang="en-US" dirty="0"/>
              <a:t>- Stored procedures’ query plans are kept in memory after the first execution. The code doesn’t have to be reparsed and </a:t>
            </a:r>
            <a:r>
              <a:rPr lang="en-US" dirty="0" err="1"/>
              <a:t>reoptimized</a:t>
            </a:r>
            <a:r>
              <a:rPr lang="en-US" dirty="0"/>
              <a:t> on subsequent executions.</a:t>
            </a:r>
          </a:p>
          <a:p>
            <a:r>
              <a:rPr lang="en-US" b="1" dirty="0"/>
              <a:t>Enforced consistency </a:t>
            </a:r>
            <a:r>
              <a:rPr lang="en-US" dirty="0"/>
              <a:t>- If users modify data only through stored procedures, problems that often result from ad hoc modifications (such as omitting a crucial WHERE clause) are eliminated.</a:t>
            </a:r>
          </a:p>
          <a:p>
            <a:r>
              <a:rPr lang="en-US" b="1" dirty="0"/>
              <a:t>Reduced operator and programmer errors </a:t>
            </a:r>
            <a:r>
              <a:rPr lang="en-US" dirty="0"/>
              <a:t>- Because less information is being passed, complex tasks can be executed more easily, with less likelihood of SQL errors.</a:t>
            </a:r>
          </a:p>
          <a:p>
            <a:r>
              <a:rPr lang="en-US" b="1" dirty="0"/>
              <a:t>Automating complex or sensitive transactions </a:t>
            </a:r>
            <a:r>
              <a:rPr lang="en-US" dirty="0"/>
              <a:t>- If all modifications of certain tables take place in stored procedures, you can guarantee the data integrity on those tables.</a:t>
            </a:r>
          </a:p>
        </p:txBody>
      </p:sp>
    </p:spTree>
    <p:extLst>
      <p:ext uri="{BB962C8B-B14F-4D97-AF65-F5344CB8AC3E}">
        <p14:creationId xmlns="" xmlns:p14="http://schemas.microsoft.com/office/powerpoint/2010/main" val="377112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sz="quarter" idx="1"/>
          </p:nvPr>
        </p:nvSpPr>
        <p:spPr/>
        <p:txBody>
          <a:bodyPr>
            <a:normAutofit fontScale="92500" lnSpcReduction="10000"/>
          </a:bodyPr>
          <a:lstStyle/>
          <a:p>
            <a:r>
              <a:rPr lang="en-US" sz="3000" dirty="0"/>
              <a:t>Most DBMS provide inbuilt functions. For </a:t>
            </a:r>
            <a:r>
              <a:rPr lang="en-US" sz="3000" dirty="0" err="1"/>
              <a:t>eg</a:t>
            </a:r>
            <a:r>
              <a:rPr lang="en-US" sz="3000" dirty="0"/>
              <a:t> </a:t>
            </a:r>
          </a:p>
          <a:p>
            <a:pPr lvl="1"/>
            <a:r>
              <a:rPr lang="en-US" dirty="0"/>
              <a:t>String functions – LEN() ,LEFT(),RIGHT(),SUBSTRING(), …</a:t>
            </a:r>
          </a:p>
          <a:p>
            <a:pPr lvl="1"/>
            <a:r>
              <a:rPr lang="en-US" dirty="0"/>
              <a:t>Aggregate functions – MIN() , MAX() , AVG() ,…</a:t>
            </a:r>
          </a:p>
          <a:p>
            <a:pPr lvl="1"/>
            <a:r>
              <a:rPr lang="en-US" dirty="0"/>
              <a:t>And many more functions</a:t>
            </a:r>
          </a:p>
          <a:p>
            <a:r>
              <a:rPr lang="en-US" sz="3000" dirty="0"/>
              <a:t>Provide features to create user-defined functions.</a:t>
            </a:r>
          </a:p>
          <a:p>
            <a:r>
              <a:rPr lang="en-US" sz="3000" dirty="0"/>
              <a:t>User-defined functions are routines that </a:t>
            </a:r>
          </a:p>
          <a:p>
            <a:pPr lvl="1"/>
            <a:r>
              <a:rPr lang="en-US" sz="2700" dirty="0"/>
              <a:t>Accept parameters </a:t>
            </a:r>
          </a:p>
          <a:p>
            <a:pPr lvl="1"/>
            <a:r>
              <a:rPr lang="en-US" dirty="0"/>
              <a:t>Perform an action, such as a complex calculation</a:t>
            </a:r>
          </a:p>
          <a:p>
            <a:pPr lvl="1"/>
            <a:r>
              <a:rPr lang="en-US" dirty="0"/>
              <a:t>Return the result of that action as a value. The return value can either be</a:t>
            </a:r>
          </a:p>
          <a:p>
            <a:pPr lvl="2"/>
            <a:r>
              <a:rPr lang="en-US" sz="2100" dirty="0"/>
              <a:t>A single scalar value (</a:t>
            </a:r>
            <a:r>
              <a:rPr lang="en-US" sz="1900" dirty="0"/>
              <a:t>scalar function ) </a:t>
            </a:r>
            <a:endParaRPr lang="en-US" sz="2100" dirty="0"/>
          </a:p>
          <a:p>
            <a:pPr lvl="2"/>
            <a:r>
              <a:rPr lang="en-US" sz="2100" dirty="0"/>
              <a:t>A result set (</a:t>
            </a:r>
            <a:r>
              <a:rPr lang="en-US" sz="1900" dirty="0"/>
              <a:t>table function)</a:t>
            </a:r>
            <a:r>
              <a:rPr lang="en-US" sz="2100" dirty="0"/>
              <a:t>.</a:t>
            </a:r>
          </a:p>
        </p:txBody>
      </p:sp>
    </p:spTree>
    <p:extLst>
      <p:ext uri="{BB962C8B-B14F-4D97-AF65-F5344CB8AC3E}">
        <p14:creationId xmlns="" xmlns:p14="http://schemas.microsoft.com/office/powerpoint/2010/main" val="426454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MS SQL Server</a:t>
            </a:r>
          </a:p>
        </p:txBody>
      </p:sp>
      <p:sp>
        <p:nvSpPr>
          <p:cNvPr id="3" name="Content Placeholder 2"/>
          <p:cNvSpPr>
            <a:spLocks noGrp="1"/>
          </p:cNvSpPr>
          <p:nvPr>
            <p:ph sz="quarter" idx="1"/>
          </p:nvPr>
        </p:nvSpPr>
        <p:spPr/>
        <p:txBody>
          <a:bodyPr/>
          <a:lstStyle/>
          <a:p>
            <a:r>
              <a:rPr lang="en-US" dirty="0"/>
              <a:t>SQL Server supports three types of user-defined functions</a:t>
            </a:r>
          </a:p>
          <a:p>
            <a:pPr lvl="1"/>
            <a:r>
              <a:rPr lang="en-US" dirty="0"/>
              <a:t>Scalar functions</a:t>
            </a:r>
          </a:p>
          <a:p>
            <a:pPr lvl="1"/>
            <a:r>
              <a:rPr lang="en-US" dirty="0"/>
              <a:t>Inline table-valued functions</a:t>
            </a:r>
          </a:p>
          <a:p>
            <a:pPr lvl="1"/>
            <a:r>
              <a:rPr lang="en-US" dirty="0" err="1"/>
              <a:t>Multistatement</a:t>
            </a:r>
            <a:r>
              <a:rPr lang="en-US" dirty="0"/>
              <a:t> table-valued functions</a:t>
            </a:r>
          </a:p>
        </p:txBody>
      </p:sp>
    </p:spTree>
    <p:extLst>
      <p:ext uri="{BB962C8B-B14F-4D97-AF65-F5344CB8AC3E}">
        <p14:creationId xmlns="" xmlns:p14="http://schemas.microsoft.com/office/powerpoint/2010/main" val="2438176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1530</Words>
  <Application>Microsoft Office PowerPoint</Application>
  <PresentationFormat>Custom</PresentationFormat>
  <Paragraphs>210</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Advanced Concepts</vt:lpstr>
      <vt:lpstr>Outline</vt:lpstr>
      <vt:lpstr>Stored Procedures</vt:lpstr>
      <vt:lpstr>SP - Implementation</vt:lpstr>
      <vt:lpstr>SPs – Syntax MS SQL Server</vt:lpstr>
      <vt:lpstr>SPs – Calling SPs</vt:lpstr>
      <vt:lpstr>SPs - Advantages</vt:lpstr>
      <vt:lpstr>Functions</vt:lpstr>
      <vt:lpstr>Functions – MS SQL Server</vt:lpstr>
      <vt:lpstr>Functions – Scalar Functions</vt:lpstr>
      <vt:lpstr>Functions – Table-valued functions</vt:lpstr>
      <vt:lpstr>Functions -Inline Table-Valued Functions</vt:lpstr>
      <vt:lpstr>Functions - Multistatement Table-Valued Functions</vt:lpstr>
      <vt:lpstr>Functions - Advanages</vt:lpstr>
      <vt:lpstr>Indexes in Microsoft SQL Server </vt:lpstr>
      <vt:lpstr>Clustered Index</vt:lpstr>
      <vt:lpstr>Clustered Index</vt:lpstr>
      <vt:lpstr>Clustered Index</vt:lpstr>
      <vt:lpstr>Clustered Index </vt:lpstr>
      <vt:lpstr>Clustered Index</vt:lpstr>
      <vt:lpstr>Non-Clustered Index</vt:lpstr>
      <vt:lpstr>Non-Clustered Index</vt:lpstr>
      <vt:lpstr>Non-Clustered Index</vt:lpstr>
      <vt:lpstr>Non-Clustered Index</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dc:title>
  <dc:creator>sourav.da</dc:creator>
  <cp:lastModifiedBy>rajasi.p</cp:lastModifiedBy>
  <cp:revision>12</cp:revision>
  <dcterms:created xsi:type="dcterms:W3CDTF">2017-07-13T07:10:04Z</dcterms:created>
  <dcterms:modified xsi:type="dcterms:W3CDTF">2017-07-17T11:58:08Z</dcterms:modified>
</cp:coreProperties>
</file>