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Client manipulates objects in the composition through component interface.</a:t>
            </a:r>
          </a:p>
          <a:p>
            <a:pPr lvl="0" rtl="0">
              <a:lnSpc>
                <a:spcPct val="115000"/>
              </a:lnSpc>
              <a:spcBef>
                <a:spcPts val="0"/>
              </a:spcBef>
              <a:spcAft>
                <a:spcPts val="800"/>
              </a:spcAft>
              <a:buNone/>
            </a:pPr>
            <a:r>
              <a:rPr lang="en" sz="1450">
                <a:solidFill>
                  <a:srgbClr val="262626"/>
                </a:solidFill>
                <a:latin typeface="Georgia"/>
                <a:ea typeface="Georgia"/>
                <a:cs typeface="Georgia"/>
                <a:sym typeface="Georgia"/>
              </a:rPr>
              <a:t>composite</a:t>
            </a:r>
            <a:r>
              <a:rPr b="1" lang="en" sz="1450">
                <a:solidFill>
                  <a:srgbClr val="262626"/>
                </a:solidFill>
                <a:latin typeface="Georgia"/>
                <a:ea typeface="Georgia"/>
                <a:cs typeface="Georgia"/>
                <a:sym typeface="Georgia"/>
              </a:rPr>
              <a:t> </a:t>
            </a:r>
            <a:r>
              <a:rPr lang="en" sz="1450">
                <a:solidFill>
                  <a:srgbClr val="262626"/>
                </a:solidFill>
                <a:latin typeface="Georgia"/>
                <a:ea typeface="Georgia"/>
                <a:cs typeface="Georgia"/>
                <a:sym typeface="Georgia"/>
              </a:rPr>
              <a:t>defines behaviour for components having children.</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Java developers need the composite design pattern because we often want to manipulate composite objects exactly the same way we manipulate primitive objects.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5275" lvl="0" marL="457200" rtl="0">
              <a:spcBef>
                <a:spcPts val="0"/>
              </a:spcBef>
              <a:buClr>
                <a:srgbClr val="222222"/>
              </a:buClr>
              <a:buSzPct val="95454"/>
              <a:buAutoNum type="arabicPeriod"/>
            </a:pPr>
            <a:r>
              <a:rPr lang="en" sz="1050">
                <a:solidFill>
                  <a:srgbClr val="222222"/>
                </a:solidFill>
                <a:highlight>
                  <a:srgbClr val="FFFFFF"/>
                </a:highlight>
              </a:rPr>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p>
          <a:p>
            <a:pPr indent="-276225" lvl="0" marL="457200" rtl="0">
              <a:lnSpc>
                <a:spcPct val="115000"/>
              </a:lnSpc>
              <a:spcBef>
                <a:spcPts val="0"/>
              </a:spcBef>
              <a:spcAft>
                <a:spcPts val="1600"/>
              </a:spcAft>
              <a:buClr>
                <a:srgbClr val="222222"/>
              </a:buClr>
              <a:buSzPct val="75000"/>
              <a:buAutoNum type="arabicPeriod"/>
            </a:pPr>
            <a:r>
              <a:rPr lang="en" sz="950">
                <a:highlight>
                  <a:srgbClr val="FFFFFF"/>
                </a:highlight>
                <a:latin typeface="Verdana"/>
                <a:ea typeface="Verdana"/>
                <a:cs typeface="Verdana"/>
                <a:sym typeface="Verdana"/>
              </a:rPr>
              <a:t>Composite pattern is used where we need to treat a group of objects in similar way as a single object. Composite pattern composes objects in term of a tree structure to represent part as well as whole hierarchy.</a:t>
            </a:r>
          </a:p>
          <a:p>
            <a:pPr lvl="0">
              <a:spcBef>
                <a:spcPts val="0"/>
              </a:spcBef>
              <a:buNone/>
            </a:pPr>
            <a:r>
              <a:t/>
            </a:r>
            <a:endParaRPr sz="1050">
              <a:solidFill>
                <a:srgbClr val="2222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444444"/>
                </a:solidFill>
                <a:highlight>
                  <a:srgbClr val="FFFFFF"/>
                </a:highlight>
              </a:rPr>
              <a:t>Although the example is abstract, arithmetic expressions are Composites. An arithmetic expression consists of an operand, an operator (+ - * /), and another operand. The operand can be a number, or another arithmetic expression. Thus, 2 + 3 and (2 + 3) + (4 * 6) are both valid expressions.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311700" y="744575"/>
            <a:ext cx="8520600" cy="934800"/>
          </a:xfrm>
          <a:prstGeom prst="rect">
            <a:avLst/>
          </a:prstGeom>
        </p:spPr>
        <p:txBody>
          <a:bodyPr anchorCtr="0" anchor="b" bIns="91425" lIns="91425" rIns="91425" tIns="91425">
            <a:noAutofit/>
          </a:bodyPr>
          <a:lstStyle/>
          <a:p>
            <a:pPr lvl="0" algn="ctr">
              <a:spcBef>
                <a:spcPts val="0"/>
              </a:spcBef>
              <a:buNone/>
            </a:pPr>
            <a:r>
              <a:rPr lang="en"/>
              <a:t>Design Patterns</a:t>
            </a:r>
          </a:p>
        </p:txBody>
      </p:sp>
      <p:sp>
        <p:nvSpPr>
          <p:cNvPr id="86" name="Shape 86"/>
          <p:cNvSpPr txBox="1"/>
          <p:nvPr>
            <p:ph idx="1" type="subTitle"/>
          </p:nvPr>
        </p:nvSpPr>
        <p:spPr>
          <a:xfrm>
            <a:off x="370000" y="2670825"/>
            <a:ext cx="8520600" cy="792600"/>
          </a:xfrm>
          <a:prstGeom prst="rect">
            <a:avLst/>
          </a:prstGeom>
        </p:spPr>
        <p:txBody>
          <a:bodyPr anchorCtr="0" anchor="t" bIns="91425" lIns="91425" rIns="91425" tIns="91425">
            <a:noAutofit/>
          </a:bodyPr>
          <a:lstStyle/>
          <a:p>
            <a:pPr lvl="0" algn="ctr">
              <a:spcBef>
                <a:spcPts val="0"/>
              </a:spcBef>
              <a:buNone/>
            </a:pPr>
            <a:r>
              <a:rPr lang="en"/>
              <a:t>Composite Design Pattern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Basic Structure of Composite</a:t>
            </a:r>
          </a:p>
        </p:txBody>
      </p:sp>
      <p:pic>
        <p:nvPicPr>
          <p:cNvPr id="141" name="Shape 141"/>
          <p:cNvPicPr preferRelativeResize="0"/>
          <p:nvPr/>
        </p:nvPicPr>
        <p:blipFill>
          <a:blip r:embed="rId3">
            <a:alphaModFix/>
          </a:blip>
          <a:stretch>
            <a:fillRect/>
          </a:stretch>
        </p:blipFill>
        <p:spPr>
          <a:xfrm>
            <a:off x="1805275" y="1252537"/>
            <a:ext cx="5276850" cy="263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145824" y="103950"/>
            <a:ext cx="8404575" cy="4549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Basic Structure of Composite</a:t>
            </a:r>
          </a:p>
        </p:txBody>
      </p:sp>
      <p:pic>
        <p:nvPicPr>
          <p:cNvPr id="152" name="Shape 152"/>
          <p:cNvPicPr preferRelativeResize="0"/>
          <p:nvPr/>
        </p:nvPicPr>
        <p:blipFill>
          <a:blip r:embed="rId3">
            <a:alphaModFix/>
          </a:blip>
          <a:stretch>
            <a:fillRect/>
          </a:stretch>
        </p:blipFill>
        <p:spPr>
          <a:xfrm>
            <a:off x="2286000" y="1316687"/>
            <a:ext cx="4572000" cy="320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Example</a:t>
            </a:r>
          </a:p>
        </p:txBody>
      </p:sp>
      <p:sp>
        <p:nvSpPr>
          <p:cNvPr id="158" name="Shape 15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Lets understand it with a real life example – Suppose we want to buy a computer. We can buy individual components or the computer as a whole. A computer consists of many components viz. Case, peripherals etc. The case in turn consists of other components (MotherBoard etc). We can buy composite components in the same way as individual ones.</a:t>
            </a:r>
          </a:p>
          <a:p>
            <a:pPr indent="-228600" lvl="0" marL="457200" rtl="0">
              <a:spcBef>
                <a:spcPts val="0"/>
              </a:spcBef>
            </a:pPr>
            <a:r>
              <a:rPr lang="en"/>
              <a:t>Component (Interface)</a:t>
            </a:r>
          </a:p>
          <a:p>
            <a:pPr indent="-228600" lvl="0" marL="457200" marR="0" rtl="0" algn="l">
              <a:lnSpc>
                <a:spcPct val="115000"/>
              </a:lnSpc>
              <a:spcBef>
                <a:spcPts val="0"/>
              </a:spcBef>
              <a:spcAft>
                <a:spcPts val="1600"/>
              </a:spcAft>
            </a:pPr>
            <a:r>
              <a:rPr lang="en"/>
              <a:t>Composite (Computer, Peripheral, Case  etc.)</a:t>
            </a:r>
          </a:p>
          <a:p>
            <a:pPr indent="-228600" lvl="0" marL="457200" marR="0" rtl="0" algn="l">
              <a:lnSpc>
                <a:spcPct val="115000"/>
              </a:lnSpc>
              <a:spcBef>
                <a:spcPts val="0"/>
              </a:spcBef>
              <a:spcAft>
                <a:spcPts val="1600"/>
              </a:spcAft>
            </a:pPr>
            <a:r>
              <a:rPr lang="en"/>
              <a:t>Leaf (HDD, RAM, mouse, keyboard etc.)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  </a:t>
            </a:r>
          </a:p>
        </p:txBody>
      </p:sp>
      <p:sp>
        <p:nvSpPr>
          <p:cNvPr id="164" name="Shape 164"/>
          <p:cNvSpPr txBox="1"/>
          <p:nvPr>
            <p:ph idx="1" type="body"/>
          </p:nvPr>
        </p:nvSpPr>
        <p:spPr>
          <a:xfrm>
            <a:off x="311700" y="529025"/>
            <a:ext cx="8520600" cy="3634800"/>
          </a:xfrm>
          <a:prstGeom prst="rect">
            <a:avLst/>
          </a:prstGeom>
        </p:spPr>
        <p:txBody>
          <a:bodyPr anchorCtr="0" anchor="t" bIns="91425" lIns="91425" rIns="91425" tIns="91425">
            <a:noAutofit/>
          </a:bodyPr>
          <a:lstStyle/>
          <a:p>
            <a:pPr lvl="0" rtl="0">
              <a:lnSpc>
                <a:spcPct val="120000"/>
              </a:lnSpc>
              <a:spcBef>
                <a:spcPts val="0"/>
              </a:spcBef>
              <a:spcAft>
                <a:spcPts val="1200"/>
              </a:spcAft>
              <a:buNone/>
            </a:pPr>
            <a:r>
              <a:rPr b="1" lang="en">
                <a:solidFill>
                  <a:srgbClr val="000000"/>
                </a:solidFill>
                <a:highlight>
                  <a:srgbClr val="FFFFFF"/>
                </a:highlight>
                <a:latin typeface="Raleway"/>
                <a:ea typeface="Raleway"/>
                <a:cs typeface="Raleway"/>
                <a:sym typeface="Raleway"/>
              </a:rPr>
              <a:t> Component</a:t>
            </a:r>
          </a:p>
          <a:p>
            <a:pPr lvl="0" rtl="0">
              <a:spcBef>
                <a:spcPts val="0"/>
              </a:spcBef>
              <a:spcAft>
                <a:spcPts val="2000"/>
              </a:spcAft>
              <a:buNone/>
            </a:pPr>
            <a:r>
              <a:rPr lang="en"/>
              <a:t>Composite pattern base component defines the common methods for leaf and composites. We can create a class  with a method draw(String fillColor) to draw the shape with given color.</a:t>
            </a:r>
          </a:p>
          <a:p>
            <a:pPr indent="0" lvl="0" marL="0" marR="0" rtl="0" algn="l">
              <a:lnSpc>
                <a:spcPct val="100000"/>
              </a:lnSpc>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Component.java</a:t>
            </a:r>
          </a:p>
          <a:p>
            <a:pPr indent="0" lvl="0" marL="0" marR="0" rtl="0" algn="l">
              <a:lnSpc>
                <a:spcPct val="100000"/>
              </a:lnSpc>
              <a:spcBef>
                <a:spcPts val="0"/>
              </a:spcBef>
              <a:spcAft>
                <a:spcPts val="0"/>
              </a:spcAft>
              <a:buNone/>
            </a:pPr>
            <a:r>
              <a:t/>
            </a:r>
            <a:endParaRPr b="1" sz="1400">
              <a:solidFill>
                <a:srgbClr val="00008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400">
                <a:solidFill>
                  <a:srgbClr val="000080"/>
                </a:solidFill>
                <a:highlight>
                  <a:srgbClr val="FFFFFF"/>
                </a:highlight>
                <a:latin typeface="Courier New"/>
                <a:ea typeface="Courier New"/>
                <a:cs typeface="Courier New"/>
                <a:sym typeface="Courier New"/>
              </a:rPr>
              <a:t>   interface Component {</a:t>
            </a:r>
          </a:p>
          <a:p>
            <a:pPr indent="0" lvl="0" marL="0" marR="0" rtl="0" algn="l">
              <a:lnSpc>
                <a:spcPct val="100000"/>
              </a:lnSpc>
              <a:spcBef>
                <a:spcPts val="0"/>
              </a:spcBef>
              <a:spcAft>
                <a:spcPts val="0"/>
              </a:spcAft>
              <a:buNone/>
            </a:pPr>
            <a:r>
              <a:t/>
            </a:r>
            <a:endParaRPr b="1" sz="1400">
              <a:solidFill>
                <a:srgbClr val="000080"/>
              </a:solidFill>
              <a:highlight>
                <a:srgbClr val="FFFFFF"/>
              </a:highlight>
              <a:latin typeface="Courier New"/>
              <a:ea typeface="Courier New"/>
              <a:cs typeface="Courier New"/>
              <a:sym typeface="Courier New"/>
            </a:endParaRPr>
          </a:p>
          <a:p>
            <a:pPr lvl="0">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void </a:t>
            </a:r>
            <a:r>
              <a:rPr lang="en" sz="1400">
                <a:solidFill>
                  <a:srgbClr val="000000"/>
                </a:solidFill>
                <a:highlight>
                  <a:srgbClr val="FFFFFF"/>
                </a:highlight>
                <a:latin typeface="Courier New"/>
                <a:ea typeface="Courier New"/>
                <a:cs typeface="Courier New"/>
                <a:sym typeface="Courier New"/>
              </a:rPr>
              <a:t>showPrice();</a:t>
            </a:r>
          </a:p>
          <a:p>
            <a:pPr lvl="0">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b="1" lang="en" sz="1400">
                <a:solidFill>
                  <a:srgbClr val="000080"/>
                </a:solidFill>
                <a:highlight>
                  <a:srgbClr val="FFFFFF"/>
                </a:highlight>
                <a:latin typeface="Courier New"/>
                <a:ea typeface="Courier New"/>
                <a:cs typeface="Courier New"/>
                <a:sym typeface="Courier New"/>
              </a:rPr>
              <a:t>int </a:t>
            </a:r>
            <a:r>
              <a:rPr lang="en" sz="1400">
                <a:solidFill>
                  <a:srgbClr val="000000"/>
                </a:solidFill>
                <a:highlight>
                  <a:srgbClr val="FFFFFF"/>
                </a:highlight>
                <a:latin typeface="Courier New"/>
                <a:ea typeface="Courier New"/>
                <a:cs typeface="Courier New"/>
                <a:sym typeface="Courier New"/>
              </a:rPr>
              <a:t>getPrice();</a:t>
            </a:r>
          </a:p>
          <a:p>
            <a:pPr lvl="0">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p>
          <a:p>
            <a:pPr lvl="0">
              <a:spcBef>
                <a:spcPts val="0"/>
              </a:spcBef>
              <a:buNone/>
            </a:pPr>
            <a:r>
              <a:t/>
            </a:r>
            <a:endParaRPr sz="1200">
              <a:solidFill>
                <a:srgbClr val="000088"/>
              </a:solidFill>
              <a:highlight>
                <a:srgbClr val="F8F8F8"/>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1338975"/>
            <a:ext cx="8520600" cy="2705700"/>
          </a:xfrm>
          <a:prstGeom prst="rect">
            <a:avLst/>
          </a:prstGeom>
        </p:spPr>
        <p:txBody>
          <a:bodyPr anchorCtr="0" anchor="t" bIns="91425" lIns="91425" rIns="91425" tIns="91425">
            <a:noAutofit/>
          </a:bodyPr>
          <a:lstStyle/>
          <a:p>
            <a:pPr lvl="0">
              <a:spcBef>
                <a:spcPts val="0"/>
              </a:spcBef>
              <a:buNone/>
            </a:pPr>
            <a:r>
              <a:rPr lang="en" sz="76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Structural Design Patterns</a:t>
            </a:r>
          </a:p>
        </p:txBody>
      </p:sp>
      <p:pic>
        <p:nvPicPr>
          <p:cNvPr id="92" name="Shape 92"/>
          <p:cNvPicPr preferRelativeResize="0"/>
          <p:nvPr/>
        </p:nvPicPr>
        <p:blipFill>
          <a:blip r:embed="rId3">
            <a:alphaModFix/>
          </a:blip>
          <a:stretch>
            <a:fillRect/>
          </a:stretch>
        </p:blipFill>
        <p:spPr>
          <a:xfrm>
            <a:off x="311700" y="1159599"/>
            <a:ext cx="7459775" cy="302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62100"/>
            <a:ext cx="8520600" cy="607800"/>
          </a:xfrm>
          <a:prstGeom prst="rect">
            <a:avLst/>
          </a:prstGeom>
        </p:spPr>
        <p:txBody>
          <a:bodyPr anchorCtr="0" anchor="t" bIns="91425" lIns="91425" rIns="91425" tIns="91425">
            <a:noAutofit/>
          </a:bodyPr>
          <a:lstStyle/>
          <a:p>
            <a:pPr lvl="0">
              <a:spcBef>
                <a:spcPts val="0"/>
              </a:spcBef>
              <a:buNone/>
            </a:pPr>
            <a:r>
              <a:rPr lang="en"/>
              <a:t>What are Composite Objects ?</a:t>
            </a:r>
          </a:p>
        </p:txBody>
      </p:sp>
      <p:pic>
        <p:nvPicPr>
          <p:cNvPr id="98" name="Shape 98"/>
          <p:cNvPicPr preferRelativeResize="0"/>
          <p:nvPr/>
        </p:nvPicPr>
        <p:blipFill rotWithShape="1">
          <a:blip r:embed="rId3">
            <a:alphaModFix/>
          </a:blip>
          <a:srcRect b="0" l="3006" r="0" t="14624"/>
          <a:stretch/>
        </p:blipFill>
        <p:spPr>
          <a:xfrm>
            <a:off x="311700" y="869900"/>
            <a:ext cx="7674174" cy="372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199200"/>
            <a:ext cx="8520600" cy="607800"/>
          </a:xfrm>
          <a:prstGeom prst="rect">
            <a:avLst/>
          </a:prstGeom>
        </p:spPr>
        <p:txBody>
          <a:bodyPr anchorCtr="0" anchor="t" bIns="91425" lIns="91425" rIns="91425" tIns="91425">
            <a:noAutofit/>
          </a:bodyPr>
          <a:lstStyle/>
          <a:p>
            <a:pPr lvl="0">
              <a:spcBef>
                <a:spcPts val="0"/>
              </a:spcBef>
              <a:buNone/>
            </a:pPr>
            <a:r>
              <a:rPr lang="en"/>
              <a:t>Problems handling primitives and composites</a:t>
            </a:r>
          </a:p>
        </p:txBody>
      </p:sp>
      <p:pic>
        <p:nvPicPr>
          <p:cNvPr id="104" name="Shape 104"/>
          <p:cNvPicPr preferRelativeResize="0"/>
          <p:nvPr/>
        </p:nvPicPr>
        <p:blipFill>
          <a:blip r:embed="rId3">
            <a:alphaModFix/>
          </a:blip>
          <a:stretch>
            <a:fillRect/>
          </a:stretch>
        </p:blipFill>
        <p:spPr>
          <a:xfrm>
            <a:off x="518850" y="1005025"/>
            <a:ext cx="7899073" cy="374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Why Composite Design Pattern ?</a:t>
            </a:r>
          </a:p>
        </p:txBody>
      </p:sp>
      <p:pic>
        <p:nvPicPr>
          <p:cNvPr id="110" name="Shape 110"/>
          <p:cNvPicPr preferRelativeResize="0"/>
          <p:nvPr/>
        </p:nvPicPr>
        <p:blipFill>
          <a:blip r:embed="rId3">
            <a:alphaModFix/>
          </a:blip>
          <a:stretch>
            <a:fillRect/>
          </a:stretch>
        </p:blipFill>
        <p:spPr>
          <a:xfrm>
            <a:off x="702647" y="1151847"/>
            <a:ext cx="6552199" cy="349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tIns="91425">
            <a:noAutofit/>
          </a:bodyPr>
          <a:lstStyle/>
          <a:p>
            <a:pPr indent="0" lvl="0" marL="0">
              <a:spcBef>
                <a:spcPts val="0"/>
              </a:spcBef>
              <a:buNone/>
            </a:pPr>
            <a:r>
              <a:rPr lang="en"/>
              <a:t>Composite Design Pattern</a:t>
            </a:r>
          </a:p>
        </p:txBody>
      </p:sp>
      <p:sp>
        <p:nvSpPr>
          <p:cNvPr id="116" name="Shape 116"/>
          <p:cNvSpPr txBox="1"/>
          <p:nvPr>
            <p:ph idx="1" type="body"/>
          </p:nvPr>
        </p:nvSpPr>
        <p:spPr>
          <a:xfrm>
            <a:off x="311700" y="1229875"/>
            <a:ext cx="8520600" cy="3587100"/>
          </a:xfrm>
          <a:prstGeom prst="rect">
            <a:avLst/>
          </a:prstGeom>
        </p:spPr>
        <p:txBody>
          <a:bodyPr anchorCtr="0" anchor="t" bIns="91425" lIns="91425" rIns="91425" tIns="91425">
            <a:noAutofit/>
          </a:bodyPr>
          <a:lstStyle/>
          <a:p>
            <a:pPr indent="-355600" lvl="0" marL="457200" rtl="0">
              <a:spcBef>
                <a:spcPts val="0"/>
              </a:spcBef>
              <a:spcAft>
                <a:spcPts val="1000"/>
              </a:spcAft>
              <a:buSzPct val="100000"/>
            </a:pPr>
            <a:r>
              <a:rPr lang="en" sz="2000"/>
              <a:t>It is one of the structural design patterns.</a:t>
            </a:r>
          </a:p>
          <a:p>
            <a:pPr indent="-355600" lvl="0" marL="457200" rtl="0">
              <a:spcBef>
                <a:spcPts val="0"/>
              </a:spcBef>
              <a:spcAft>
                <a:spcPts val="1000"/>
              </a:spcAft>
              <a:buSzPct val="100000"/>
            </a:pPr>
            <a:r>
              <a:rPr lang="en" sz="2000"/>
              <a:t>Compose objects into tree structures to represent whole-part hierarchies.</a:t>
            </a:r>
          </a:p>
          <a:p>
            <a:pPr indent="-355600" lvl="0" marL="457200" rtl="0">
              <a:spcBef>
                <a:spcPts val="0"/>
              </a:spcBef>
              <a:spcAft>
                <a:spcPts val="1000"/>
              </a:spcAft>
              <a:buSzPct val="100000"/>
            </a:pPr>
            <a:r>
              <a:rPr lang="en" sz="2000"/>
              <a:t>Composite lets clients treat individual objects and compositions of objects uniformly.</a:t>
            </a:r>
          </a:p>
          <a:p>
            <a:pPr indent="-355600" lvl="0" marL="457200" rtl="0">
              <a:spcBef>
                <a:spcPts val="0"/>
              </a:spcBef>
              <a:spcAft>
                <a:spcPts val="1000"/>
              </a:spcAft>
              <a:buSzPct val="100000"/>
            </a:pPr>
            <a:r>
              <a:rPr lang="en" sz="2000"/>
              <a:t>Applied on problems having ‘has a’ relationship or  hierarchy.</a:t>
            </a:r>
          </a:p>
          <a:p>
            <a:pPr indent="-355600" lvl="0" marL="457200" rtl="0">
              <a:spcBef>
                <a:spcPts val="0"/>
              </a:spcBef>
              <a:spcAft>
                <a:spcPts val="1000"/>
              </a:spcAft>
              <a:buSzPct val="100000"/>
            </a:pPr>
            <a:r>
              <a:rPr lang="en" sz="2000"/>
              <a:t>In this way, group of objects (composite) can be treated </a:t>
            </a:r>
          </a:p>
          <a:p>
            <a:pPr lvl="0" rtl="0">
              <a:spcBef>
                <a:spcPts val="0"/>
              </a:spcBef>
              <a:spcAft>
                <a:spcPts val="1000"/>
              </a:spcAft>
              <a:buNone/>
            </a:pPr>
            <a:r>
              <a:rPr lang="en" sz="2000"/>
              <a:t>        the same way as individual objects (leaf).</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Example</a:t>
            </a:r>
          </a:p>
          <a:p>
            <a:pPr lvl="0" rtl="0">
              <a:spcBef>
                <a:spcPts val="0"/>
              </a:spcBef>
              <a:buNone/>
            </a:pPr>
            <a:r>
              <a:t/>
            </a:r>
            <a:endParaRPr/>
          </a:p>
        </p:txBody>
      </p:sp>
      <p:pic>
        <p:nvPicPr>
          <p:cNvPr id="122" name="Shape 122"/>
          <p:cNvPicPr preferRelativeResize="0"/>
          <p:nvPr/>
        </p:nvPicPr>
        <p:blipFill>
          <a:blip r:embed="rId3">
            <a:alphaModFix/>
          </a:blip>
          <a:stretch>
            <a:fillRect/>
          </a:stretch>
        </p:blipFill>
        <p:spPr>
          <a:xfrm>
            <a:off x="3691050" y="744662"/>
            <a:ext cx="4930324" cy="3654175"/>
          </a:xfrm>
          <a:prstGeom prst="rect">
            <a:avLst/>
          </a:prstGeom>
          <a:noFill/>
          <a:ln>
            <a:noFill/>
          </a:ln>
        </p:spPr>
      </p:pic>
      <p:sp>
        <p:nvSpPr>
          <p:cNvPr id="123" name="Shape 123"/>
          <p:cNvSpPr txBox="1"/>
          <p:nvPr/>
        </p:nvSpPr>
        <p:spPr>
          <a:xfrm>
            <a:off x="165725" y="165725"/>
            <a:ext cx="3845100" cy="4418100"/>
          </a:xfrm>
          <a:prstGeom prst="rect">
            <a:avLst/>
          </a:prstGeom>
          <a:noFill/>
          <a:ln>
            <a:noFill/>
          </a:ln>
        </p:spPr>
        <p:txBody>
          <a:bodyPr anchorCtr="0" anchor="ctr" bIns="91425" lIns="91425" rIns="91425" tIns="91425">
            <a:noAutofit/>
          </a:bodyPr>
          <a:lstStyle/>
          <a:p>
            <a:pPr lvl="0" rtl="0">
              <a:spcBef>
                <a:spcPts val="0"/>
              </a:spcBef>
              <a:buNone/>
            </a:pPr>
            <a:r>
              <a:rPr lang="en" sz="1900">
                <a:solidFill>
                  <a:srgbClr val="444444"/>
                </a:solidFill>
                <a:highlight>
                  <a:srgbClr val="FFFFFF"/>
                </a:highlight>
              </a:rPr>
              <a:t>The Composite composes objects into tree structures and lets clients treat individual objects and compositions uniformly.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When to use composite?</a:t>
            </a:r>
          </a:p>
        </p:txBody>
      </p:sp>
      <p:sp>
        <p:nvSpPr>
          <p:cNvPr id="129" name="Shape 12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000"/>
              </a:spcAft>
            </a:pPr>
            <a:r>
              <a:rPr lang="en"/>
              <a:t>Composite pattern should be applied only when the group of objects should behave as the single object.</a:t>
            </a:r>
          </a:p>
          <a:p>
            <a:pPr indent="-228600" lvl="0" marL="457200" marR="0" rtl="0" algn="l">
              <a:lnSpc>
                <a:spcPct val="115000"/>
              </a:lnSpc>
              <a:spcBef>
                <a:spcPts val="0"/>
              </a:spcBef>
              <a:spcAft>
                <a:spcPts val="1000"/>
              </a:spcAft>
            </a:pPr>
            <a:r>
              <a:rPr lang="en"/>
              <a:t>The client doesn’t  discriminate on group or individual objects.</a:t>
            </a:r>
          </a:p>
          <a:p>
            <a:pPr indent="-228600" lvl="0" marL="457200" marR="0" rtl="0" algn="l">
              <a:lnSpc>
                <a:spcPct val="115000"/>
              </a:lnSpc>
              <a:spcBef>
                <a:spcPts val="0"/>
              </a:spcBef>
              <a:spcAft>
                <a:spcPts val="1000"/>
              </a:spcAft>
            </a:pPr>
            <a:r>
              <a:rPr lang="en"/>
              <a:t>When we want to create a tree like structure.</a:t>
            </a:r>
          </a:p>
          <a:p>
            <a:pPr lvl="0" marR="0" rtl="0" algn="l">
              <a:lnSpc>
                <a:spcPct val="115000"/>
              </a:lnSpc>
              <a:spcBef>
                <a:spcPts val="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235050"/>
            <a:ext cx="8520600" cy="607800"/>
          </a:xfrm>
          <a:prstGeom prst="rect">
            <a:avLst/>
          </a:prstGeom>
        </p:spPr>
        <p:txBody>
          <a:bodyPr anchorCtr="0" anchor="t" bIns="91425" lIns="91425" rIns="91425" tIns="91425">
            <a:noAutofit/>
          </a:bodyPr>
          <a:lstStyle/>
          <a:p>
            <a:pPr lvl="0" rtl="0" algn="ctr">
              <a:spcBef>
                <a:spcPts val="0"/>
              </a:spcBef>
              <a:buNone/>
            </a:pPr>
            <a:r>
              <a:rPr lang="en"/>
              <a:t>Basic Structure of Composite</a:t>
            </a:r>
          </a:p>
          <a:p>
            <a:pPr lvl="0">
              <a:spcBef>
                <a:spcPts val="0"/>
              </a:spcBef>
              <a:buNone/>
            </a:pPr>
            <a:r>
              <a:t/>
            </a:r>
            <a:endParaRPr/>
          </a:p>
        </p:txBody>
      </p:sp>
      <p:sp>
        <p:nvSpPr>
          <p:cNvPr id="135" name="Shape 135"/>
          <p:cNvSpPr txBox="1"/>
          <p:nvPr>
            <p:ph idx="1" type="body"/>
          </p:nvPr>
        </p:nvSpPr>
        <p:spPr>
          <a:xfrm>
            <a:off x="311700" y="842850"/>
            <a:ext cx="8520600" cy="3808200"/>
          </a:xfrm>
          <a:prstGeom prst="rect">
            <a:avLst/>
          </a:prstGeom>
        </p:spPr>
        <p:txBody>
          <a:bodyPr anchorCtr="0" anchor="t" bIns="91425" lIns="91425" rIns="91425" tIns="91425">
            <a:noAutofit/>
          </a:bodyPr>
          <a:lstStyle/>
          <a:p>
            <a:pPr indent="-320675" lvl="0" marL="457200" rtl="0">
              <a:spcBef>
                <a:spcPts val="0"/>
              </a:spcBef>
              <a:spcAft>
                <a:spcPts val="800"/>
              </a:spcAft>
              <a:buClr>
                <a:srgbClr val="262626"/>
              </a:buClr>
              <a:buSzPct val="96666"/>
              <a:buFont typeface="Georgia"/>
            </a:pPr>
            <a:r>
              <a:rPr b="1" lang="en" sz="1450">
                <a:solidFill>
                  <a:srgbClr val="262626"/>
                </a:solidFill>
                <a:highlight>
                  <a:srgbClr val="FFFFFF"/>
                </a:highlight>
                <a:latin typeface="Georgia"/>
                <a:ea typeface="Georgia"/>
                <a:cs typeface="Georgia"/>
                <a:sym typeface="Georgia"/>
              </a:rPr>
              <a:t>Component</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declares interface for objects in composition.</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implements default behaviour for the interface common to all classes as appropriate.</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declares an interface for accessing and managing its child components.</a:t>
            </a:r>
          </a:p>
          <a:p>
            <a:pPr indent="-320675" lvl="0" marL="457200" rtl="0">
              <a:spcBef>
                <a:spcPts val="0"/>
              </a:spcBef>
              <a:spcAft>
                <a:spcPts val="800"/>
              </a:spcAft>
              <a:buClr>
                <a:srgbClr val="262626"/>
              </a:buClr>
              <a:buSzPct val="96666"/>
              <a:buFont typeface="Georgia"/>
            </a:pPr>
            <a:r>
              <a:rPr b="1" lang="en" sz="1450">
                <a:solidFill>
                  <a:srgbClr val="262626"/>
                </a:solidFill>
                <a:highlight>
                  <a:srgbClr val="FFFFFF"/>
                </a:highlight>
                <a:latin typeface="Georgia"/>
                <a:ea typeface="Georgia"/>
                <a:cs typeface="Georgia"/>
                <a:sym typeface="Georgia"/>
              </a:rPr>
              <a:t>Leaf</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represents leaf objects in the composition.</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A leaf has no children.</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defines behaviour for primitive objects in the composition.</a:t>
            </a:r>
          </a:p>
          <a:p>
            <a:pPr indent="-320675" lvl="0" marL="457200" rtl="0">
              <a:spcBef>
                <a:spcPts val="0"/>
              </a:spcBef>
              <a:spcAft>
                <a:spcPts val="800"/>
              </a:spcAft>
              <a:buClr>
                <a:srgbClr val="262626"/>
              </a:buClr>
              <a:buSzPct val="96666"/>
              <a:buFont typeface="Georgia"/>
            </a:pPr>
            <a:r>
              <a:rPr b="1" lang="en" sz="1450">
                <a:solidFill>
                  <a:srgbClr val="262626"/>
                </a:solidFill>
                <a:highlight>
                  <a:srgbClr val="FFFFFF"/>
                </a:highlight>
                <a:latin typeface="Georgia"/>
                <a:ea typeface="Georgia"/>
                <a:cs typeface="Georgia"/>
                <a:sym typeface="Georgia"/>
              </a:rPr>
              <a:t>Composite</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defines behaviour for components having children.</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stores child components.</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implements child related operations in the component interface.</a:t>
            </a:r>
          </a:p>
          <a:p>
            <a:pPr indent="-320675" lvl="0" marL="457200" rtl="0">
              <a:spcBef>
                <a:spcPts val="0"/>
              </a:spcBef>
              <a:spcAft>
                <a:spcPts val="800"/>
              </a:spcAft>
              <a:buClr>
                <a:srgbClr val="262626"/>
              </a:buClr>
              <a:buSzPct val="96666"/>
              <a:buFont typeface="Georgia"/>
            </a:pPr>
            <a:r>
              <a:rPr b="1" lang="en" sz="1450">
                <a:solidFill>
                  <a:srgbClr val="262626"/>
                </a:solidFill>
                <a:highlight>
                  <a:srgbClr val="FFFFFF"/>
                </a:highlight>
                <a:latin typeface="Georgia"/>
                <a:ea typeface="Georgia"/>
                <a:cs typeface="Georgia"/>
                <a:sym typeface="Georgia"/>
              </a:rPr>
              <a:t>Client</a:t>
            </a:r>
          </a:p>
          <a:p>
            <a:pPr indent="-320675" lvl="1" marL="914400" rtl="0">
              <a:spcBef>
                <a:spcPts val="0"/>
              </a:spcBef>
              <a:spcAft>
                <a:spcPts val="8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manipulates objects in the composition through the component interface.</a:t>
            </a:r>
          </a:p>
          <a:p>
            <a:pPr lvl="0" rtl="0">
              <a:spcBef>
                <a:spcPts val="0"/>
              </a:spcBef>
              <a:spcAft>
                <a:spcPts val="800"/>
              </a:spcAft>
              <a:buNone/>
            </a:pPr>
            <a:r>
              <a:t/>
            </a:r>
            <a:endParaRPr sz="1450">
              <a:solidFill>
                <a:srgbClr val="262626"/>
              </a:solidFill>
              <a:highlight>
                <a:srgbClr val="FFFFFF"/>
              </a:highlight>
              <a:latin typeface="Georgia"/>
              <a:ea typeface="Georgia"/>
              <a:cs typeface="Georgia"/>
              <a:sym typeface="Georgia"/>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