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scm.com/docs/git-log"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ree.mn/gittutorial/merge"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ruturajv-media-net/merge-conflict.git"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ree.mn/gittutorial/merge/network/master"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ruturajv-media-net/merge-for-pr.git"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[2-3 min] Brief introduction to who you / I are/am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for may be out of 4 sessions 3 would cover 90% of git and remaining 10% is left out for exploration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Start hacking around. Windows ppl might need some help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Can show ~/.gitconfig</a:t>
            </a:r>
          </a:p>
          <a:p>
            <a:pPr lvl="0">
              <a:spcBef>
                <a:spcPts val="0"/>
              </a:spcBef>
              <a:buNone/>
            </a:pPr>
            <a:r>
              <a:t/>
            </a:r>
            <a:endParaRPr/>
          </a:p>
          <a:p>
            <a:pPr lvl="0">
              <a:spcBef>
                <a:spcPts val="0"/>
              </a:spcBef>
              <a:buClr>
                <a:schemeClr val="dk1"/>
              </a:buClr>
              <a:buSzPct val="100000"/>
              <a:buFont typeface="Arial"/>
              <a:buNone/>
            </a:pPr>
            <a:r>
              <a:rPr lang="en-GB"/>
              <a:t>[alias]</a:t>
            </a:r>
          </a:p>
          <a:p>
            <a:pPr lvl="0">
              <a:spcBef>
                <a:spcPts val="0"/>
              </a:spcBef>
              <a:buClr>
                <a:schemeClr val="dk1"/>
              </a:buClr>
              <a:buSzPct val="100000"/>
              <a:buFont typeface="Arial"/>
              <a:buNone/>
            </a:pPr>
            <a:r>
              <a:rPr lang="en-GB"/>
              <a:t>    ci = commit</a:t>
            </a:r>
          </a:p>
          <a:p>
            <a:pPr lvl="0">
              <a:spcBef>
                <a:spcPts val="0"/>
              </a:spcBef>
              <a:buClr>
                <a:schemeClr val="dk1"/>
              </a:buClr>
              <a:buSzPct val="100000"/>
              <a:buFont typeface="Arial"/>
              <a:buNone/>
            </a:pPr>
            <a:r>
              <a:rPr lang="en-GB"/>
              <a:t>    st = status</a:t>
            </a:r>
          </a:p>
          <a:p>
            <a:pPr lvl="0">
              <a:spcBef>
                <a:spcPts val="0"/>
              </a:spcBef>
              <a:buClr>
                <a:schemeClr val="dk1"/>
              </a:buClr>
              <a:buSzPct val="100000"/>
              <a:buFont typeface="Arial"/>
              <a:buNone/>
            </a:pPr>
            <a:r>
              <a:rPr lang="en-GB"/>
              <a:t>    di = diff</a:t>
            </a:r>
          </a:p>
          <a:p>
            <a:pPr lvl="0">
              <a:spcBef>
                <a:spcPts val="0"/>
              </a:spcBef>
              <a:buClr>
                <a:schemeClr val="dk1"/>
              </a:buClr>
              <a:buSzPct val="100000"/>
              <a:buFont typeface="Arial"/>
              <a:buNone/>
            </a:pPr>
            <a:r>
              <a:rPr lang="en-GB"/>
              <a:t>    co = checkout</a:t>
            </a:r>
          </a:p>
          <a:p>
            <a:pPr lvl="0">
              <a:spcBef>
                <a:spcPts val="0"/>
              </a:spcBef>
              <a:buClr>
                <a:schemeClr val="dk1"/>
              </a:buClr>
              <a:buSzPct val="100000"/>
              <a:buFont typeface="Arial"/>
              <a:buNone/>
            </a:pPr>
            <a:r>
              <a:rPr lang="en-GB"/>
              <a:t>    k = !gitk --all</a:t>
            </a:r>
          </a:p>
          <a:p>
            <a:pPr lvl="0">
              <a:spcBef>
                <a:spcPts val="0"/>
              </a:spcBef>
              <a:buClr>
                <a:schemeClr val="dk1"/>
              </a:buClr>
              <a:buSzPct val="100000"/>
              <a:buFont typeface="Arial"/>
              <a:buNone/>
            </a:pPr>
            <a:r>
              <a:rPr lang="en-GB"/>
              <a:t>    g = log --graph --pretty=format:'%Cred%h%Creset -%C(yellow)%d%Creset %s %Cgreen(%cd) %C(blue)&lt;%cN&gt;%Creset' --abbrev-commit  --all</a:t>
            </a:r>
          </a:p>
          <a:p>
            <a:pPr lvl="0">
              <a:spcBef>
                <a:spcPts val="0"/>
              </a:spcBef>
              <a:buClr>
                <a:schemeClr val="dk1"/>
              </a:buClr>
              <a:buSzPct val="100000"/>
              <a:buFont typeface="Arial"/>
              <a:buNone/>
            </a:pPr>
            <a:r>
              <a:rPr lang="en-GB"/>
              <a:t>;    g = log --graph --pretty=format:'%Cred%h%Creset -%C(yellow)%d%Creset %s %Cgreen(%cr) %C(blue)&lt;%cN&gt;%Creset' --abbrev-commit --date=relative --all</a:t>
            </a:r>
          </a:p>
          <a:p>
            <a:pPr lvl="0">
              <a:spcBef>
                <a:spcPts val="0"/>
              </a:spcBef>
              <a:buClr>
                <a:schemeClr val="dk1"/>
              </a:buClr>
              <a:buSzPct val="100000"/>
              <a:buFont typeface="Arial"/>
              <a:buNone/>
            </a:pPr>
            <a:r>
              <a:rPr lang="en-GB"/>
              <a:t>    d = difftool</a:t>
            </a:r>
          </a:p>
          <a:p>
            <a:pPr lvl="0">
              <a:spcBef>
                <a:spcPts val="0"/>
              </a:spcBef>
              <a:buClr>
                <a:schemeClr val="dk1"/>
              </a:buClr>
              <a:buSzPct val="100000"/>
              <a:buFont typeface="Arial"/>
              <a:buNone/>
            </a:pPr>
            <a:r>
              <a:rPr lang="en-GB"/>
              <a:t>[color]</a:t>
            </a:r>
          </a:p>
          <a:p>
            <a:pPr lvl="0">
              <a:spcBef>
                <a:spcPts val="0"/>
              </a:spcBef>
              <a:buClr>
                <a:schemeClr val="dk1"/>
              </a:buClr>
              <a:buSzPct val="100000"/>
              <a:buFont typeface="Arial"/>
              <a:buNone/>
            </a:pPr>
            <a:r>
              <a:rPr lang="en-GB"/>
              <a:t>    ui = true</a:t>
            </a:r>
          </a:p>
          <a:p>
            <a:pPr lvl="0">
              <a:spcBef>
                <a:spcPts val="0"/>
              </a:spcBef>
              <a:buClr>
                <a:schemeClr val="dk1"/>
              </a:buClr>
              <a:buSzPct val="100000"/>
              <a:buFont typeface="Arial"/>
              <a:buNone/>
            </a:pPr>
            <a:r>
              <a:rPr lang="en-GB"/>
              <a:t>[user]</a:t>
            </a:r>
          </a:p>
          <a:p>
            <a:pPr lvl="0">
              <a:spcBef>
                <a:spcPts val="0"/>
              </a:spcBef>
              <a:buClr>
                <a:schemeClr val="dk1"/>
              </a:buClr>
              <a:buSzPct val="100000"/>
              <a:buFont typeface="Arial"/>
              <a:buNone/>
            </a:pPr>
            <a:r>
              <a:rPr lang="en-GB"/>
              <a:t>    name = Ruturaj K. Vartak</a:t>
            </a:r>
          </a:p>
          <a:p>
            <a:pPr lvl="0">
              <a:spcBef>
                <a:spcPts val="0"/>
              </a:spcBef>
              <a:buClr>
                <a:schemeClr val="dk1"/>
              </a:buClr>
              <a:buSzPct val="100000"/>
              <a:buFont typeface="Arial"/>
              <a:buNone/>
            </a:pPr>
            <a:r>
              <a:rPr lang="en-GB"/>
              <a:t>    email = ruturaj.v@directi.com</a:t>
            </a:r>
          </a:p>
          <a:p>
            <a:pPr lvl="0">
              <a:spcBef>
                <a:spcPts val="0"/>
              </a:spcBef>
              <a:buClr>
                <a:schemeClr val="dk1"/>
              </a:buClr>
              <a:buSzPct val="100000"/>
              <a:buFont typeface="Arial"/>
              <a:buNone/>
            </a:pPr>
            <a:r>
              <a:rPr lang="en-GB"/>
              <a:t>[diff]</a:t>
            </a:r>
          </a:p>
          <a:p>
            <a:pPr lvl="0">
              <a:spcBef>
                <a:spcPts val="0"/>
              </a:spcBef>
              <a:buClr>
                <a:schemeClr val="dk1"/>
              </a:buClr>
              <a:buSzPct val="100000"/>
              <a:buFont typeface="Arial"/>
              <a:buNone/>
            </a:pPr>
            <a:r>
              <a:rPr lang="en-GB"/>
              <a:t>    tool = meld</a:t>
            </a:r>
          </a:p>
          <a:p>
            <a:pPr lvl="0">
              <a:spcBef>
                <a:spcPts val="0"/>
              </a:spcBef>
              <a:buClr>
                <a:schemeClr val="dk1"/>
              </a:buClr>
              <a:buSzPct val="100000"/>
              <a:buFont typeface="Arial"/>
              <a:buNone/>
            </a:pPr>
            <a:r>
              <a:rPr lang="en-GB"/>
              <a:t>[push]</a:t>
            </a:r>
          </a:p>
          <a:p>
            <a:pPr lvl="0">
              <a:spcBef>
                <a:spcPts val="0"/>
              </a:spcBef>
              <a:buClr>
                <a:schemeClr val="dk1"/>
              </a:buClr>
              <a:buSzPct val="100000"/>
              <a:buFont typeface="Arial"/>
              <a:buNone/>
            </a:pPr>
            <a:r>
              <a:rPr lang="en-GB"/>
              <a:t>    default = simple</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Just state these as vocabs as git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Explain a bit of how git stores its data. Don’t deep dive into it.. Just very brief one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Hands on from now 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show them the contents of .git repository [may not be in detail]. Mention that is the object data base of GIT.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Explain them that in most of the cases git commands itself will teach you what you may do next.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Ask them what could be the most basic revision control they could think of.</a:t>
            </a:r>
          </a:p>
          <a:p>
            <a:pPr lvl="0" rtl="0">
              <a:spcBef>
                <a:spcPts val="0"/>
              </a:spcBef>
              <a:buNone/>
            </a:pPr>
            <a:r>
              <a:rPr lang="en-GB"/>
              <a:t>And if they answer, question them why and what level of change do they manage. </a:t>
            </a:r>
          </a:p>
          <a:p>
            <a:pPr lvl="0">
              <a:spcBef>
                <a:spcPts val="0"/>
              </a:spcBef>
              <a:buNone/>
            </a:pPr>
            <a:r>
              <a:rPr lang="en-GB"/>
              <a:t>Ask them why do we need to maintain revisions? What problems do they solve?</a:t>
            </a: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Make Sure:</a:t>
            </a:r>
          </a:p>
          <a:p>
            <a:pPr lvl="0" rtl="0">
              <a:spcBef>
                <a:spcPts val="0"/>
              </a:spcBef>
              <a:buNone/>
            </a:pPr>
            <a:r>
              <a:rPr lang="en-GB"/>
              <a:t>We see status </a:t>
            </a:r>
          </a:p>
          <a:p>
            <a:pPr lvl="0" rtl="0">
              <a:spcBef>
                <a:spcPts val="0"/>
              </a:spcBef>
              <a:buNone/>
            </a:pPr>
            <a:r>
              <a:rPr lang="en-GB"/>
              <a:t>1. Once we create a file</a:t>
            </a:r>
          </a:p>
          <a:p>
            <a:pPr lvl="0" rtl="0">
              <a:spcBef>
                <a:spcPts val="0"/>
              </a:spcBef>
              <a:buNone/>
            </a:pPr>
            <a:r>
              <a:rPr lang="en-GB"/>
              <a:t>2. Once we add the file for tracking</a:t>
            </a:r>
          </a:p>
          <a:p>
            <a:pPr lvl="0" rtl="0">
              <a:spcBef>
                <a:spcPts val="0"/>
              </a:spcBef>
              <a:buNone/>
            </a:pPr>
            <a:r>
              <a:rPr lang="en-GB"/>
              <a:t>3. Once after editing</a:t>
            </a:r>
          </a:p>
          <a:p>
            <a:pPr lvl="0" rtl="0">
              <a:spcBef>
                <a:spcPts val="0"/>
              </a:spcBef>
              <a:buNone/>
            </a:pPr>
            <a:r>
              <a:t/>
            </a:r>
            <a:endParaRPr sz="1000">
              <a:solidFill>
                <a:schemeClr val="dk1"/>
              </a:solidFill>
              <a:latin typeface="Verdana"/>
              <a:ea typeface="Verdana"/>
              <a:cs typeface="Verdana"/>
              <a:sym typeface="Verdana"/>
            </a:endParaRPr>
          </a:p>
          <a:p>
            <a:pPr lvl="0">
              <a:spcBef>
                <a:spcPts val="0"/>
              </a:spcBef>
              <a:buNone/>
            </a:pPr>
            <a:r>
              <a:rPr lang="en-GB" sz="1000">
                <a:solidFill>
                  <a:schemeClr val="dk1"/>
                </a:solidFill>
                <a:latin typeface="Verdana"/>
                <a:ea typeface="Verdana"/>
                <a:cs typeface="Verdana"/>
                <a:sym typeface="Verdana"/>
              </a:rPr>
              <a:t>Stress the point of incrementally "add" changes to the index before the commit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Explain them the different states of GIT in correlation with what we just saw</a:t>
            </a:r>
          </a:p>
          <a:p>
            <a:pPr lvl="0">
              <a:spcBef>
                <a:spcPts val="0"/>
              </a:spcBef>
              <a:buNone/>
            </a:pPr>
            <a:r>
              <a:rPr lang="en-GB"/>
              <a:t>Tracked files are files that were in the last snapshot; they can be unmodified, modified, or staged. Untracked files are everything else –</a:t>
            </a:r>
          </a:p>
          <a:p>
            <a:pPr lvl="0">
              <a:spcBef>
                <a:spcPts val="0"/>
              </a:spcBef>
              <a:buNone/>
            </a:pPr>
            <a:r>
              <a:rPr lang="en-GB"/>
              <a:t>When you first clone a repository, all of your files will be tracked and unmodified because Git just checked them out and you haven’t edited anything.</a:t>
            </a:r>
          </a:p>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You can remove files from both file system and git</a:t>
            </a:r>
          </a:p>
          <a:p>
            <a:pPr lvl="0" rtl="0">
              <a:spcBef>
                <a:spcPts val="0"/>
              </a:spcBef>
              <a:buNone/>
            </a:pPr>
            <a:r>
              <a:rPr lang="en-GB"/>
              <a:t>You can choose to untrack files but not to remove filesystem</a:t>
            </a:r>
          </a:p>
          <a:p>
            <a:pPr lvl="0">
              <a:spcBef>
                <a:spcPts val="0"/>
              </a:spcBef>
              <a:buNone/>
            </a:pPr>
            <a:r>
              <a:rPr lang="en-GB"/>
              <a:t>You can also move around files and directories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This is the first step where we see that your change is recorded. So, basically in git a revision means a commit. Till then whatever change u continue making are considered local and are just indexed. And git system doesn’t record them. </a:t>
            </a:r>
          </a:p>
          <a:p>
            <a:pPr lvl="0">
              <a:spcBef>
                <a:spcPts val="0"/>
              </a:spcBef>
              <a:buNone/>
            </a:pPr>
            <a:r>
              <a:rPr lang="en-GB"/>
              <a:t>Explain why do we need add instead of directly commit </a:t>
            </a:r>
          </a:p>
          <a:p>
            <a:pPr lvl="0">
              <a:spcBef>
                <a:spcPts val="0"/>
              </a:spcBef>
              <a:buNone/>
            </a:pPr>
            <a:r>
              <a:rPr lang="en-GB"/>
              <a:t>[Add makes sure we move only intended changes to the repository].</a:t>
            </a:r>
          </a:p>
          <a:p>
            <a:pPr lvl="0">
              <a:spcBef>
                <a:spcPts val="0"/>
              </a:spcBef>
              <a:buNone/>
            </a:pPr>
            <a:r>
              <a:t/>
            </a:r>
            <a:endParaRPr/>
          </a:p>
          <a:p>
            <a:pPr lvl="0">
              <a:spcBef>
                <a:spcPts val="0"/>
              </a:spcBef>
              <a:buNone/>
            </a:pPr>
            <a:r>
              <a:rPr lang="en-GB"/>
              <a:t>But in most of the cases, end up skipping index/stage. Shouldn’t be done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Explain what else diff could be used for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Logs are assets for larger teams + code bases. </a:t>
            </a:r>
          </a:p>
          <a:p>
            <a:pPr lvl="0" rtl="0">
              <a:spcBef>
                <a:spcPts val="0"/>
              </a:spcBef>
              <a:buNone/>
            </a:pPr>
            <a:r>
              <a:rPr lang="en-GB"/>
              <a:t>Searching through them in the respect of user, time or features is very much needed.</a:t>
            </a:r>
          </a:p>
          <a:p>
            <a:pPr lvl="0" rtl="0">
              <a:spcBef>
                <a:spcPts val="0"/>
              </a:spcBef>
              <a:buNone/>
            </a:pPr>
            <a:r>
              <a:rPr lang="en-GB"/>
              <a:t>You can never commit without a proper commit message [unlike other version control systems].</a:t>
            </a:r>
          </a:p>
          <a:p>
            <a:pPr lvl="0">
              <a:spcBef>
                <a:spcPts val="0"/>
              </a:spcBef>
              <a:buNone/>
            </a:pPr>
            <a:r>
              <a:rPr lang="en-GB"/>
              <a:t>We’ll see much better use cases of having proper commit messages towards the end of the ppt.</a:t>
            </a:r>
          </a:p>
          <a:p>
            <a:pPr lvl="0">
              <a:spcBef>
                <a:spcPts val="0"/>
              </a:spcBef>
              <a:buNone/>
            </a:pPr>
            <a:r>
              <a:t/>
            </a:r>
            <a:endParaRPr/>
          </a:p>
          <a:p>
            <a:pPr lvl="0">
              <a:spcBef>
                <a:spcPts val="0"/>
              </a:spcBef>
              <a:buNone/>
            </a:pPr>
            <a:r>
              <a:rPr lang="en-GB" u="sng">
                <a:solidFill>
                  <a:schemeClr val="hlink"/>
                </a:solidFill>
                <a:hlinkClick r:id="rId2"/>
              </a:rPr>
              <a:t>https://git-scm.com/docs/git-log</a:t>
            </a:r>
          </a:p>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 = 1’st Parent’s n’th generation</a:t>
            </a:r>
          </a:p>
          <a:p>
            <a:pPr lvl="0">
              <a:spcBef>
                <a:spcPts val="0"/>
              </a:spcBef>
              <a:buNone/>
            </a:pPr>
            <a:r>
              <a:rPr lang="en-GB"/>
              <a:t>^ = n’th parent , just ^ = ^1</a:t>
            </a:r>
          </a:p>
          <a:p>
            <a:pPr lvl="0">
              <a:spcBef>
                <a:spcPts val="0"/>
              </a:spcBef>
              <a:buNone/>
            </a:pPr>
            <a:r>
              <a:rPr lang="en-GB"/>
              <a:t>^2 = 2nd parent</a:t>
            </a:r>
          </a:p>
          <a:p>
            <a:pPr lvl="0">
              <a:spcBef>
                <a:spcPts val="0"/>
              </a:spcBef>
              <a:buNone/>
            </a:pPr>
            <a:r>
              <a:rPr lang="en-GB"/>
              <a:t>@n =specifies the n-th prior value of that ref.</a:t>
            </a:r>
            <a:br>
              <a:rPr lang="en-GB"/>
            </a:br>
            <a:br>
              <a:rPr lang="en-GB"/>
            </a:b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One of the very important feature of any source control management is it’s ability to revert stuffs back and bring the things to normal.</a:t>
            </a:r>
          </a:p>
          <a:p>
            <a:pPr lvl="0" rtl="0">
              <a:spcBef>
                <a:spcPts val="0"/>
              </a:spcBef>
              <a:buNone/>
            </a:pPr>
            <a:r>
              <a:rPr lang="en-GB"/>
              <a:t>Developers are always expected to mess up stuffs.</a:t>
            </a:r>
          </a:p>
          <a:p>
            <a:pPr lvl="0" rtl="0">
              <a:spcBef>
                <a:spcPts val="0"/>
              </a:spcBef>
              <a:buNone/>
            </a:pPr>
            <a:r>
              <a:rPr lang="en-GB"/>
              <a:t>Reverting can be done at different levels in git</a:t>
            </a:r>
          </a:p>
          <a:p>
            <a:pPr lvl="0" rtl="0">
              <a:spcBef>
                <a:spcPts val="0"/>
              </a:spcBef>
              <a:buNone/>
            </a:pPr>
            <a:r>
              <a:rPr lang="en-GB"/>
              <a:t>1. Working Directory Level</a:t>
            </a:r>
          </a:p>
          <a:p>
            <a:pPr lvl="0" rtl="0">
              <a:spcBef>
                <a:spcPts val="0"/>
              </a:spcBef>
              <a:buNone/>
            </a:pPr>
            <a:r>
              <a:rPr lang="en-GB"/>
              <a:t>2. Unstaging Changes</a:t>
            </a:r>
          </a:p>
          <a:p>
            <a:pPr lvl="0" rtl="0">
              <a:spcBef>
                <a:spcPts val="0"/>
              </a:spcBef>
              <a:buNone/>
            </a:pPr>
            <a:r>
              <a:rPr lang="en-GB"/>
              <a:t>3. Complete Resetting</a:t>
            </a:r>
          </a:p>
          <a:p>
            <a:pPr lvl="0" rtl="0">
              <a:spcBef>
                <a:spcPts val="0"/>
              </a:spcBef>
              <a:buNone/>
            </a:pPr>
            <a:r>
              <a:rPr lang="en-GB"/>
              <a:t>4. At a commit level</a:t>
            </a:r>
          </a:p>
          <a:p>
            <a:pPr lvl="0" rtl="0">
              <a:spcBef>
                <a:spcPts val="0"/>
              </a:spcBef>
              <a:buNone/>
            </a:pPr>
            <a:r>
              <a:t/>
            </a:r>
            <a:endParaRPr/>
          </a:p>
          <a:p>
            <a:pPr lvl="0" rtl="0">
              <a:spcBef>
                <a:spcPts val="0"/>
              </a:spcBef>
              <a:buNone/>
            </a:pPr>
            <a:r>
              <a:rPr lang="en-GB"/>
              <a:t>Checkout helps us reverting all our messed up states or specific paths in working tree provided the </a:t>
            </a:r>
            <a:r>
              <a:rPr b="1" lang="en-GB"/>
              <a:t>changes weren’t staged</a:t>
            </a:r>
            <a:r>
              <a:rPr lang="en-GB"/>
              <a:t>.</a:t>
            </a:r>
          </a:p>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If you feel one specific commit in the repository introduced a bug? Then revert is your saviour.</a:t>
            </a:r>
          </a:p>
          <a:p>
            <a:pPr lvl="0" rtl="0">
              <a:spcBef>
                <a:spcPts val="0"/>
              </a:spcBef>
              <a:buNone/>
            </a:pPr>
            <a:r>
              <a:rPr lang="en-GB"/>
              <a:t>Create a new file instead of editing the same file.. To make sure u don’t have to deal with conflicts there on</a:t>
            </a:r>
          </a:p>
          <a:p>
            <a:pPr lvl="0" rtl="0">
              <a:spcBef>
                <a:spcPts val="0"/>
              </a:spcBef>
              <a:buNone/>
            </a:pPr>
            <a:r>
              <a:t/>
            </a:r>
            <a:endParaRPr/>
          </a:p>
          <a:p>
            <a:pPr lvl="0">
              <a:spcBef>
                <a:spcPts val="0"/>
              </a:spcBef>
              <a:buNone/>
            </a:pPr>
            <a:r>
              <a:rPr lang="en-GB"/>
              <a:t>“Thumb rule of GIT - Try to fix it rather revert” - But rules are meant to be broken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and explain them what problems they don’t address.</a:t>
            </a:r>
          </a:p>
          <a:p>
            <a:pPr lvl="0" rtl="0">
              <a:spcBef>
                <a:spcPts val="0"/>
              </a:spcBef>
              <a:buNone/>
            </a:pPr>
            <a:r>
              <a:rPr lang="en-GB"/>
              <a:t>Difficult to predict which actually is the safe state of the code.</a:t>
            </a:r>
          </a:p>
          <a:p>
            <a:pPr lvl="0" rtl="0">
              <a:spcBef>
                <a:spcPts val="0"/>
              </a:spcBef>
              <a:buNone/>
            </a:pPr>
            <a:r>
              <a:rPr lang="en-GB"/>
              <a:t>Closed ur editor or got a Blue Screen of Death?</a:t>
            </a:r>
          </a:p>
          <a:p>
            <a:pPr lvl="0">
              <a:spcBef>
                <a:spcPts val="0"/>
              </a:spcBef>
              <a:buNone/>
            </a:pPr>
            <a:r>
              <a:rPr lang="en-GB"/>
              <a:t>And how do I handle undoing changes spanned across files?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Reset comes in handy when our changes are staged and we wish to revert them back.</a:t>
            </a:r>
          </a:p>
          <a:p>
            <a:pPr lvl="0" rtl="0">
              <a:spcBef>
                <a:spcPts val="0"/>
              </a:spcBef>
              <a:buNone/>
            </a:pPr>
            <a:r>
              <a:rPr lang="en-GB"/>
              <a:t>Explain how staged changes of a file can be reverted completely</a:t>
            </a:r>
          </a:p>
          <a:p>
            <a:pPr lvl="0">
              <a:spcBef>
                <a:spcPts val="0"/>
              </a:spcBef>
              <a:buNone/>
            </a:pPr>
            <a:r>
              <a:rPr lang="en-GB"/>
              <a:t>Explain all three available options of reset with a use case.</a:t>
            </a:r>
          </a:p>
          <a:p>
            <a:pPr indent="-228600" lvl="0" marL="457200" rtl="0">
              <a:spcBef>
                <a:spcPts val="0"/>
              </a:spcBef>
              <a:buChar char="-"/>
            </a:pPr>
            <a:r>
              <a:rPr lang="en-GB"/>
              <a:t>Soft - Does not touch the index file or the working tree at all </a:t>
            </a:r>
          </a:p>
          <a:p>
            <a:pPr indent="-228600" lvl="0" marL="457200" rtl="0">
              <a:spcBef>
                <a:spcPts val="0"/>
              </a:spcBef>
              <a:buChar char="-"/>
            </a:pPr>
            <a:r>
              <a:rPr lang="en-GB"/>
              <a:t>Mixed (default) - Resets the index but not the working tree</a:t>
            </a:r>
          </a:p>
          <a:p>
            <a:pPr indent="-228600" lvl="0" marL="457200" rtl="0">
              <a:spcBef>
                <a:spcPts val="0"/>
              </a:spcBef>
              <a:buChar char="-"/>
            </a:pPr>
            <a:r>
              <a:rPr lang="en-GB"/>
              <a:t>Hard - Resets the index and working tree</a:t>
            </a:r>
          </a:p>
          <a:p>
            <a:pPr indent="-228600" lvl="0" marL="457200">
              <a:spcBef>
                <a:spcPts val="0"/>
              </a:spcBef>
              <a:buChar char="-"/>
            </a:pPr>
            <a:r>
              <a:rPr lang="en-GB"/>
              <a:t>Merge - Resets the index and updates the files in the working tree that are different between &lt;commit&gt; and HEAD, but keeps those which are different between the index and working tree (i.e. which have changes which have not been added).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Give them scenarios for ignoring directories or files in large code bases.</a:t>
            </a:r>
          </a:p>
          <a:p>
            <a:pPr lvl="0">
              <a:spcBef>
                <a:spcPts val="0"/>
              </a:spcBef>
              <a:buNone/>
            </a:pPr>
            <a:r>
              <a:rPr lang="en-GB"/>
              <a:t>Like show them projects with .idea folders, node_modules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GB">
                <a:solidFill>
                  <a:schemeClr val="dk1"/>
                </a:solidFill>
              </a:rPr>
              <a:t>Ask them to try some sample ignore statements. </a:t>
            </a:r>
          </a:p>
          <a:p>
            <a:pPr lvl="0" rtl="0">
              <a:spcBef>
                <a:spcPts val="0"/>
              </a:spcBef>
              <a:buClr>
                <a:schemeClr val="dk1"/>
              </a:buClr>
              <a:buSzPct val="100000"/>
              <a:buFont typeface="Arial"/>
              <a:buNone/>
            </a:pPr>
            <a:r>
              <a:rPr lang="en-GB">
                <a:solidFill>
                  <a:schemeClr val="dk1"/>
                </a:solidFill>
              </a:rPr>
              <a:t>Like omitting all but one file in a directory</a:t>
            </a:r>
          </a:p>
          <a:p>
            <a:pPr lvl="0" rtl="0">
              <a:spcBef>
                <a:spcPts val="0"/>
              </a:spcBef>
              <a:buClr>
                <a:schemeClr val="dk1"/>
              </a:buClr>
              <a:buSzPct val="100000"/>
              <a:buFont typeface="Arial"/>
              <a:buNone/>
            </a:pPr>
            <a:r>
              <a:rPr lang="en-GB">
                <a:solidFill>
                  <a:schemeClr val="dk1"/>
                </a:solidFill>
              </a:rPr>
              <a:t>Omitting most commonly occurring directories throughout the project</a:t>
            </a:r>
          </a:p>
          <a:p>
            <a:pPr lvl="0" rtl="0">
              <a:spcBef>
                <a:spcPts val="0"/>
              </a:spcBef>
              <a:buClr>
                <a:schemeClr val="dk1"/>
              </a:buClr>
              <a:buSzPct val="100000"/>
              <a:buFont typeface="Arial"/>
              <a:buNone/>
            </a:pPr>
            <a:r>
              <a:rPr lang="en-GB">
                <a:solidFill>
                  <a:schemeClr val="dk1"/>
                </a:solidFill>
              </a:rPr>
              <a:t>Wildcard patterns</a:t>
            </a:r>
          </a:p>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Ask ppl to create a new branch and start editing some contents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Open up an ide and give them an overview of local history in a sample project. Explain how can you make use of all the above stuffs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latin typeface="Consolas"/>
                <a:ea typeface="Consolas"/>
                <a:cs typeface="Consolas"/>
                <a:sym typeface="Consolas"/>
              </a:rPr>
              <a:t>Show ~/code/git-squash (</a:t>
            </a:r>
            <a:r>
              <a:rPr lang="en-GB" u="sng">
                <a:solidFill>
                  <a:schemeClr val="hlink"/>
                </a:solidFill>
                <a:latin typeface="Consolas"/>
                <a:ea typeface="Consolas"/>
                <a:cs typeface="Consolas"/>
                <a:sym typeface="Consolas"/>
                <a:hlinkClick r:id="rId2"/>
              </a:rPr>
              <a:t>http://tree.mn/gittutorial/merge</a:t>
            </a:r>
            <a:r>
              <a:rPr lang="en-GB">
                <a:latin typeface="Consolas"/>
                <a:ea typeface="Consolas"/>
                <a:cs typeface="Consolas"/>
                <a:sym typeface="Consolas"/>
              </a:rPr>
              <a:t>)</a:t>
            </a:r>
          </a:p>
          <a:p>
            <a:pPr lvl="0">
              <a:spcBef>
                <a:spcPts val="0"/>
              </a:spcBef>
              <a:buNone/>
            </a:pPr>
            <a:r>
              <a:t/>
            </a:r>
            <a:endParaRPr>
              <a:latin typeface="Consolas"/>
              <a:ea typeface="Consolas"/>
              <a:cs typeface="Consolas"/>
              <a:sym typeface="Consolas"/>
            </a:endParaRPr>
          </a:p>
          <a:p>
            <a:pPr lvl="0">
              <a:spcBef>
                <a:spcPts val="0"/>
              </a:spcBef>
              <a:buNone/>
            </a:pPr>
            <a:r>
              <a:rPr lang="en-GB">
                <a:latin typeface="Consolas"/>
                <a:ea typeface="Consolas"/>
                <a:cs typeface="Consolas"/>
                <a:sym typeface="Consolas"/>
              </a:rPr>
              <a:t>$ git co master</a:t>
            </a:r>
          </a:p>
          <a:p>
            <a:pPr lvl="0">
              <a:spcBef>
                <a:spcPts val="0"/>
              </a:spcBef>
              <a:buNone/>
            </a:pPr>
            <a:r>
              <a:rPr lang="en-GB">
                <a:latin typeface="Consolas"/>
                <a:ea typeface="Consolas"/>
                <a:cs typeface="Consolas"/>
                <a:sym typeface="Consolas"/>
              </a:rPr>
              <a:t>$ git merge --squash feature</a:t>
            </a:r>
          </a:p>
          <a:p>
            <a:pPr lvl="0">
              <a:spcBef>
                <a:spcPts val="0"/>
              </a:spcBef>
              <a:buNone/>
            </a:pPr>
            <a:r>
              <a:t/>
            </a:r>
            <a:endParaRPr>
              <a:latin typeface="Consolas"/>
              <a:ea typeface="Consolas"/>
              <a:cs typeface="Consolas"/>
              <a:sym typeface="Consolas"/>
            </a:endParaRPr>
          </a:p>
          <a:p>
            <a:pPr lvl="0">
              <a:spcBef>
                <a:spcPts val="0"/>
              </a:spcBef>
              <a:buNone/>
            </a:pPr>
            <a:r>
              <a:t/>
            </a:r>
            <a:endParaRPr>
              <a:latin typeface="Consolas"/>
              <a:ea typeface="Consolas"/>
              <a:cs typeface="Consolas"/>
              <a:sym typeface="Consola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Git clone </a:t>
            </a:r>
            <a:r>
              <a:rPr lang="en-GB" u="sng">
                <a:solidFill>
                  <a:schemeClr val="hlink"/>
                </a:solidFill>
                <a:hlinkClick r:id="rId2"/>
              </a:rPr>
              <a:t>https://github.com/ruturajv-media-net/merge-conflict.git</a:t>
            </a:r>
          </a:p>
          <a:p>
            <a:pPr lvl="0">
              <a:spcBef>
                <a:spcPts val="0"/>
              </a:spcBef>
              <a:buNone/>
            </a:pPr>
            <a:r>
              <a:rPr lang="en-GB"/>
              <a:t>Cd master</a:t>
            </a:r>
          </a:p>
          <a:p>
            <a:pPr lvl="0">
              <a:spcBef>
                <a:spcPts val="0"/>
              </a:spcBef>
              <a:buNone/>
            </a:pPr>
            <a:r>
              <a:rPr lang="en-GB"/>
              <a:t>Cd merge crazybranch ## Generates an error</a:t>
            </a:r>
          </a:p>
          <a:p>
            <a:pPr lvl="0">
              <a:spcBef>
                <a:spcPts val="0"/>
              </a:spcBef>
              <a:buNone/>
            </a:pPr>
            <a:r>
              <a:t/>
            </a:r>
            <a:endParaRPr/>
          </a:p>
          <a:p>
            <a:pPr lvl="0">
              <a:spcBef>
                <a:spcPts val="0"/>
              </a:spcBef>
              <a:buNone/>
            </a:pPr>
            <a:r>
              <a:rPr lang="en-GB"/>
              <a:t>Ask them to set merge.tool = vimdiff (check your ~/.gitconfig)</a:t>
            </a:r>
          </a:p>
          <a:p>
            <a:pPr lvl="0">
              <a:spcBef>
                <a:spcPts val="0"/>
              </a:spcBef>
              <a:buNone/>
            </a:pPr>
            <a:r>
              <a:rPr lang="en-GB"/>
              <a:t>Explain base, local and remote - resolve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Claims to keep ur history clean. </a:t>
            </a:r>
          </a:p>
          <a:p>
            <a:pPr lvl="0" rtl="0">
              <a:spcBef>
                <a:spcPts val="0"/>
              </a:spcBef>
              <a:buNone/>
            </a:pPr>
            <a:r>
              <a:rPr lang="en-GB"/>
              <a:t>Will go completely wrong if u rebase a branch which is already pushed to remote.</a:t>
            </a:r>
          </a:p>
          <a:p>
            <a:pPr lvl="0" rtl="0">
              <a:spcBef>
                <a:spcPts val="0"/>
              </a:spcBef>
              <a:buNone/>
            </a:pPr>
            <a:r>
              <a:rPr lang="en-GB"/>
              <a:t>Always consider rebasing on a feature branch rather on master branch. Reason being conflicts can be resolved at own ease without messing up the master.</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Most deadly warrior</a:t>
            </a:r>
          </a:p>
          <a:p>
            <a:pPr lvl="0" rtl="0">
              <a:spcBef>
                <a:spcPts val="0"/>
              </a:spcBef>
              <a:buNone/>
            </a:pPr>
            <a:r>
              <a:rPr lang="en-GB"/>
              <a:t>Use the destination as the new base for current branch</a:t>
            </a:r>
          </a:p>
          <a:p>
            <a:pPr lvl="0" rtl="0">
              <a:spcBef>
                <a:spcPts val="0"/>
              </a:spcBef>
              <a:buNone/>
            </a:pPr>
            <a:r>
              <a:rPr lang="en-GB"/>
              <a:t>Take all the changes that were committed on one branch and replay them on another one.</a:t>
            </a:r>
          </a:p>
          <a:p>
            <a:pPr lvl="0" rtl="0">
              <a:spcBef>
                <a:spcPts val="0"/>
              </a:spcBef>
              <a:buNone/>
            </a:pPr>
            <a:r>
              <a:rPr lang="en-GB"/>
              <a:t>Explain what onto does</a:t>
            </a:r>
          </a:p>
          <a:p>
            <a:pPr lvl="0" rtl="0">
              <a:spcBef>
                <a:spcPts val="0"/>
              </a:spcBef>
              <a:buNone/>
            </a:pPr>
            <a:r>
              <a:rPr lang="en-GB"/>
              <a:t>Checkout test, construct the patch from common ancestor of feature and test, reapply them on master</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latin typeface="Consolas"/>
                <a:ea typeface="Consolas"/>
                <a:cs typeface="Consolas"/>
                <a:sym typeface="Consolas"/>
              </a:rPr>
              <a:t>Show tree of </a:t>
            </a:r>
            <a:r>
              <a:rPr lang="en-GB" u="sng">
                <a:solidFill>
                  <a:schemeClr val="hlink"/>
                </a:solidFill>
                <a:latin typeface="Consolas"/>
                <a:ea typeface="Consolas"/>
                <a:cs typeface="Consolas"/>
                <a:sym typeface="Consolas"/>
                <a:hlinkClick r:id="rId2"/>
              </a:rPr>
              <a:t>http://tree.mn/gittutorial/merge/network/master</a:t>
            </a:r>
            <a:r>
              <a:rPr lang="en-GB">
                <a:latin typeface="Consolas"/>
                <a:ea typeface="Consolas"/>
                <a:cs typeface="Consolas"/>
                <a:sym typeface="Consolas"/>
              </a:rPr>
              <a:t> ( or show ~/code/git-squash )</a:t>
            </a:r>
          </a:p>
          <a:p>
            <a:pPr lvl="0">
              <a:spcBef>
                <a:spcPts val="0"/>
              </a:spcBef>
              <a:buNone/>
            </a:pPr>
            <a:r>
              <a:rPr lang="en-GB">
                <a:latin typeface="Consolas"/>
                <a:ea typeface="Consolas"/>
                <a:cs typeface="Consolas"/>
                <a:sym typeface="Consolas"/>
              </a:rPr>
              <a:t>Idea is to merge feature onto master // $ git rebase master feature</a:t>
            </a:r>
          </a:p>
          <a:p>
            <a:pPr lvl="0">
              <a:spcBef>
                <a:spcPts val="0"/>
              </a:spcBef>
              <a:buNone/>
            </a:pPr>
            <a:r>
              <a:t/>
            </a:r>
            <a:endParaRPr>
              <a:latin typeface="Consolas"/>
              <a:ea typeface="Consolas"/>
              <a:cs typeface="Consolas"/>
              <a:sym typeface="Consolas"/>
            </a:endParaRPr>
          </a:p>
          <a:p>
            <a:pPr lvl="0">
              <a:spcBef>
                <a:spcPts val="0"/>
              </a:spcBef>
              <a:buNone/>
            </a:pPr>
            <a:r>
              <a:rPr lang="en-GB">
                <a:latin typeface="Consolas"/>
                <a:ea typeface="Consolas"/>
                <a:cs typeface="Consolas"/>
                <a:sym typeface="Consolas"/>
              </a:rPr>
              <a:t>Remove commits</a:t>
            </a:r>
          </a:p>
          <a:p>
            <a:pPr lvl="0">
              <a:spcBef>
                <a:spcPts val="0"/>
              </a:spcBef>
              <a:buNone/>
            </a:pPr>
            <a:r>
              <a:rPr lang="en-GB">
                <a:latin typeface="Consolas"/>
                <a:ea typeface="Consolas"/>
                <a:cs typeface="Consolas"/>
                <a:sym typeface="Consolas"/>
              </a:rPr>
              <a:t>$ git co feature</a:t>
            </a:r>
          </a:p>
          <a:p>
            <a:pPr lvl="0">
              <a:spcBef>
                <a:spcPts val="0"/>
              </a:spcBef>
              <a:buNone/>
            </a:pPr>
            <a:r>
              <a:rPr lang="en-GB">
                <a:latin typeface="Consolas"/>
                <a:ea typeface="Consolas"/>
                <a:cs typeface="Consolas"/>
                <a:sym typeface="Consolas"/>
              </a:rPr>
              <a:t>$ git rebase -i master</a:t>
            </a:r>
          </a:p>
          <a:p>
            <a:pPr lvl="0">
              <a:spcBef>
                <a:spcPts val="0"/>
              </a:spcBef>
              <a:buNone/>
            </a:pPr>
            <a:r>
              <a:rPr lang="en-GB">
                <a:latin typeface="Consolas"/>
                <a:ea typeface="Consolas"/>
                <a:cs typeface="Consolas"/>
                <a:sym typeface="Consolas"/>
              </a:rPr>
              <a:t>// Delete line “pick f8235bd c”</a:t>
            </a:r>
          </a:p>
          <a:p>
            <a:pPr lvl="0">
              <a:spcBef>
                <a:spcPts val="0"/>
              </a:spcBef>
              <a:buNone/>
            </a:pPr>
            <a:r>
              <a:rPr lang="en-GB">
                <a:latin typeface="Consolas"/>
                <a:ea typeface="Consolas"/>
                <a:cs typeface="Consolas"/>
                <a:sym typeface="Consolas"/>
              </a:rPr>
              <a:t>// Show the git g</a:t>
            </a:r>
          </a:p>
          <a:p>
            <a:pPr lvl="0">
              <a:spcBef>
                <a:spcPts val="0"/>
              </a:spcBef>
              <a:buNone/>
            </a:pPr>
            <a:r>
              <a:t/>
            </a:r>
            <a:endParaRPr>
              <a:latin typeface="Consolas"/>
              <a:ea typeface="Consolas"/>
              <a:cs typeface="Consolas"/>
              <a:sym typeface="Consolas"/>
            </a:endParaRPr>
          </a:p>
          <a:p>
            <a:pPr lvl="0">
              <a:spcBef>
                <a:spcPts val="0"/>
              </a:spcBef>
              <a:buNone/>
            </a:pPr>
            <a:r>
              <a:t/>
            </a:r>
            <a:endParaRPr>
              <a:latin typeface="Consolas"/>
              <a:ea typeface="Consolas"/>
              <a:cs typeface="Consolas"/>
              <a:sym typeface="Consolas"/>
            </a:endParaRPr>
          </a:p>
          <a:p>
            <a:pPr lvl="0">
              <a:spcBef>
                <a:spcPts val="0"/>
              </a:spcBef>
              <a:buNone/>
            </a:pPr>
            <a:r>
              <a:rPr lang="en-GB">
                <a:solidFill>
                  <a:schemeClr val="dk1"/>
                </a:solidFill>
                <a:latin typeface="Consolas"/>
                <a:ea typeface="Consolas"/>
                <a:cs typeface="Consolas"/>
                <a:sym typeface="Consolas"/>
              </a:rPr>
              <a:t>Squash commits // clean master, feature</a:t>
            </a:r>
          </a:p>
          <a:p>
            <a:pPr lvl="0">
              <a:spcBef>
                <a:spcPts val="0"/>
              </a:spcBef>
              <a:buNone/>
            </a:pPr>
            <a:r>
              <a:rPr lang="en-GB">
                <a:solidFill>
                  <a:schemeClr val="dk1"/>
                </a:solidFill>
                <a:latin typeface="Consolas"/>
                <a:ea typeface="Consolas"/>
                <a:cs typeface="Consolas"/>
                <a:sym typeface="Consolas"/>
              </a:rPr>
              <a:t>$ git reset --hard origin/master</a:t>
            </a:r>
          </a:p>
          <a:p>
            <a:pPr lvl="0">
              <a:spcBef>
                <a:spcPts val="0"/>
              </a:spcBef>
              <a:buClr>
                <a:schemeClr val="dk1"/>
              </a:buClr>
              <a:buSzPct val="100000"/>
              <a:buFont typeface="Arial"/>
              <a:buNone/>
            </a:pPr>
            <a:r>
              <a:rPr lang="en-GB">
                <a:solidFill>
                  <a:schemeClr val="dk1"/>
                </a:solidFill>
                <a:latin typeface="Consolas"/>
                <a:ea typeface="Consolas"/>
                <a:cs typeface="Consolas"/>
                <a:sym typeface="Consolas"/>
              </a:rPr>
              <a:t>$ git reset --hard origin/feature</a:t>
            </a:r>
          </a:p>
          <a:p>
            <a:pPr lvl="0">
              <a:spcBef>
                <a:spcPts val="0"/>
              </a:spcBef>
              <a:buClr>
                <a:schemeClr val="dk1"/>
              </a:buClr>
              <a:buSzPct val="100000"/>
              <a:buFont typeface="Arial"/>
              <a:buNone/>
            </a:pPr>
            <a:r>
              <a:rPr lang="en-GB">
                <a:solidFill>
                  <a:schemeClr val="dk1"/>
                </a:solidFill>
                <a:latin typeface="Consolas"/>
                <a:ea typeface="Consolas"/>
                <a:cs typeface="Consolas"/>
                <a:sym typeface="Consolas"/>
              </a:rPr>
              <a:t>$ git co feature</a:t>
            </a:r>
          </a:p>
          <a:p>
            <a:pPr lvl="0">
              <a:spcBef>
                <a:spcPts val="0"/>
              </a:spcBef>
              <a:buClr>
                <a:schemeClr val="dk1"/>
              </a:buClr>
              <a:buSzPct val="100000"/>
              <a:buFont typeface="Arial"/>
              <a:buNone/>
            </a:pPr>
            <a:r>
              <a:rPr lang="en-GB">
                <a:solidFill>
                  <a:schemeClr val="dk1"/>
                </a:solidFill>
                <a:latin typeface="Consolas"/>
                <a:ea typeface="Consolas"/>
                <a:cs typeface="Consolas"/>
                <a:sym typeface="Consolas"/>
              </a:rPr>
              <a:t>$ git rebase -i master</a:t>
            </a:r>
          </a:p>
          <a:p>
            <a:pPr lvl="0">
              <a:spcBef>
                <a:spcPts val="0"/>
              </a:spcBef>
              <a:buNone/>
            </a:pPr>
            <a:r>
              <a:rPr lang="en-GB">
                <a:solidFill>
                  <a:schemeClr val="dk1"/>
                </a:solidFill>
                <a:latin typeface="Consolas"/>
                <a:ea typeface="Consolas"/>
                <a:cs typeface="Consolas"/>
                <a:sym typeface="Consolas"/>
              </a:rPr>
              <a:t>// Convert lines #2 and #3 to “s” or “squash”</a:t>
            </a:r>
          </a:p>
          <a:p>
            <a:pPr lvl="0">
              <a:spcBef>
                <a:spcPts val="0"/>
              </a:spcBef>
              <a:buNone/>
            </a:pPr>
            <a:r>
              <a:rPr lang="en-GB">
                <a:solidFill>
                  <a:schemeClr val="dk1"/>
                </a:solidFill>
                <a:latin typeface="Consolas"/>
                <a:ea typeface="Consolas"/>
                <a:cs typeface="Consolas"/>
                <a:sym typeface="Consolas"/>
              </a:rPr>
              <a:t>Then show git g</a:t>
            </a:r>
          </a:p>
          <a:p>
            <a:pPr lvl="0">
              <a:spcBef>
                <a:spcPts val="0"/>
              </a:spcBef>
              <a:buClr>
                <a:schemeClr val="dk1"/>
              </a:buClr>
              <a:buSzPct val="100000"/>
              <a:buFont typeface="Arial"/>
              <a:buNone/>
            </a:pPr>
            <a:r>
              <a:t/>
            </a:r>
            <a:endParaRPr>
              <a:solidFill>
                <a:schemeClr val="dk1"/>
              </a:solidFill>
              <a:latin typeface="Consolas"/>
              <a:ea typeface="Consolas"/>
              <a:cs typeface="Consolas"/>
              <a:sym typeface="Consolas"/>
            </a:endParaRPr>
          </a:p>
          <a:p>
            <a:pPr lvl="0">
              <a:spcBef>
                <a:spcPts val="0"/>
              </a:spcBef>
              <a:buNone/>
            </a:pPr>
            <a:r>
              <a:t/>
            </a:r>
            <a:endParaRPr>
              <a:latin typeface="Consolas"/>
              <a:ea typeface="Consolas"/>
              <a:cs typeface="Consolas"/>
              <a:sym typeface="Consola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latin typeface="Consolas"/>
                <a:ea typeface="Consolas"/>
                <a:cs typeface="Consolas"/>
                <a:sym typeface="Consolas"/>
              </a:rPr>
              <a:t>Explain that every cherry pick is almost a new merge which results in a series of commits. </a:t>
            </a:r>
          </a:p>
          <a:p>
            <a:pPr lvl="0">
              <a:spcBef>
                <a:spcPts val="0"/>
              </a:spcBef>
              <a:buNone/>
            </a:pPr>
            <a:r>
              <a:rPr lang="en-GB">
                <a:latin typeface="Consolas"/>
                <a:ea typeface="Consolas"/>
                <a:cs typeface="Consolas"/>
                <a:sym typeface="Consolas"/>
              </a:rPr>
              <a:t>To avoid it use -n options so that they can be committed together in a row manually</a:t>
            </a:r>
          </a:p>
          <a:p>
            <a:pPr lvl="0">
              <a:spcBef>
                <a:spcPts val="0"/>
              </a:spcBef>
              <a:buNone/>
            </a:pPr>
            <a:r>
              <a:t/>
            </a:r>
            <a:endParaRPr>
              <a:latin typeface="Consolas"/>
              <a:ea typeface="Consolas"/>
              <a:cs typeface="Consolas"/>
              <a:sym typeface="Consolas"/>
            </a:endParaRPr>
          </a:p>
          <a:p>
            <a:pPr lvl="0">
              <a:spcBef>
                <a:spcPts val="0"/>
              </a:spcBef>
              <a:buNone/>
            </a:pPr>
            <a:r>
              <a:rPr lang="en-GB">
                <a:latin typeface="Consolas"/>
                <a:ea typeface="Consolas"/>
                <a:cs typeface="Consolas"/>
                <a:sym typeface="Consolas"/>
              </a:rPr>
              <a:t>Show ~/code/git-cherry-pick</a:t>
            </a:r>
          </a:p>
          <a:p>
            <a:pPr lvl="0">
              <a:spcBef>
                <a:spcPts val="0"/>
              </a:spcBef>
              <a:buNone/>
            </a:pPr>
            <a:r>
              <a:rPr lang="en-GB">
                <a:latin typeface="Consolas"/>
                <a:ea typeface="Consolas"/>
                <a:cs typeface="Consolas"/>
                <a:sym typeface="Consolas"/>
              </a:rPr>
              <a:t>Show contents of a, b, c, and b2</a:t>
            </a:r>
          </a:p>
          <a:p>
            <a:pPr lvl="0">
              <a:spcBef>
                <a:spcPts val="0"/>
              </a:spcBef>
              <a:buNone/>
            </a:pPr>
            <a:r>
              <a:t/>
            </a:r>
            <a:endParaRPr>
              <a:latin typeface="Consolas"/>
              <a:ea typeface="Consolas"/>
              <a:cs typeface="Consolas"/>
              <a:sym typeface="Consolas"/>
            </a:endParaRPr>
          </a:p>
          <a:p>
            <a:pPr lvl="0">
              <a:spcBef>
                <a:spcPts val="0"/>
              </a:spcBef>
              <a:buNone/>
            </a:pPr>
            <a:r>
              <a:rPr lang="en-GB">
                <a:latin typeface="Consolas"/>
                <a:ea typeface="Consolas"/>
                <a:cs typeface="Consolas"/>
                <a:sym typeface="Consolas"/>
              </a:rPr>
              <a:t>$ git co master</a:t>
            </a:r>
          </a:p>
          <a:p>
            <a:pPr lvl="0">
              <a:spcBef>
                <a:spcPts val="0"/>
              </a:spcBef>
              <a:buNone/>
            </a:pPr>
            <a:r>
              <a:rPr lang="en-GB">
                <a:latin typeface="Consolas"/>
                <a:ea typeface="Consolas"/>
                <a:cs typeface="Consolas"/>
                <a:sym typeface="Consolas"/>
              </a:rPr>
              <a:t>// Try to merge the commit “b2” &lt;eba5c0c&gt;</a:t>
            </a:r>
          </a:p>
          <a:p>
            <a:pPr lvl="0">
              <a:spcBef>
                <a:spcPts val="0"/>
              </a:spcBef>
              <a:buNone/>
            </a:pPr>
            <a:r>
              <a:rPr lang="en-GB">
                <a:latin typeface="Consolas"/>
                <a:ea typeface="Consolas"/>
                <a:cs typeface="Consolas"/>
                <a:sym typeface="Consolas"/>
              </a:rPr>
              <a:t>$ git cherry-pick </a:t>
            </a:r>
            <a:r>
              <a:rPr lang="en-GB">
                <a:solidFill>
                  <a:schemeClr val="dk1"/>
                </a:solidFill>
                <a:latin typeface="Consolas"/>
                <a:ea typeface="Consolas"/>
                <a:cs typeface="Consolas"/>
                <a:sym typeface="Consolas"/>
              </a:rPr>
              <a:t>eba5c0c</a:t>
            </a:r>
          </a:p>
          <a:p>
            <a:pPr lvl="0">
              <a:spcBef>
                <a:spcPts val="0"/>
              </a:spcBef>
              <a:buNone/>
            </a:pPr>
            <a:r>
              <a:rPr lang="en-GB">
                <a:solidFill>
                  <a:schemeClr val="dk1"/>
                </a:solidFill>
                <a:latin typeface="Consolas"/>
                <a:ea typeface="Consolas"/>
                <a:cs typeface="Consolas"/>
                <a:sym typeface="Consolas"/>
              </a:rPr>
              <a:t>// Explain why the err, since, b was missing, unable to auto-merge, however it has done the job and waiting</a:t>
            </a:r>
          </a:p>
          <a:p>
            <a:pPr lvl="0">
              <a:spcBef>
                <a:spcPts val="0"/>
              </a:spcBef>
              <a:buNone/>
            </a:pPr>
            <a:r>
              <a:rPr lang="en-GB">
                <a:solidFill>
                  <a:schemeClr val="dk1"/>
                </a:solidFill>
                <a:latin typeface="Consolas"/>
                <a:ea typeface="Consolas"/>
                <a:cs typeface="Consolas"/>
                <a:sym typeface="Consolas"/>
              </a:rPr>
              <a:t>$ git add b</a:t>
            </a:r>
          </a:p>
          <a:p>
            <a:pPr lvl="0">
              <a:spcBef>
                <a:spcPts val="0"/>
              </a:spcBef>
              <a:buNone/>
            </a:pPr>
            <a:r>
              <a:rPr lang="en-GB">
                <a:solidFill>
                  <a:schemeClr val="dk1"/>
                </a:solidFill>
                <a:latin typeface="Consolas"/>
                <a:ea typeface="Consolas"/>
                <a:cs typeface="Consolas"/>
                <a:sym typeface="Consolas"/>
              </a:rPr>
              <a:t>$ git cherry-pick --continue</a:t>
            </a:r>
          </a:p>
          <a:p>
            <a:pPr lvl="0">
              <a:spcBef>
                <a:spcPts val="0"/>
              </a:spcBef>
              <a:buNone/>
            </a:pPr>
            <a:r>
              <a:rPr lang="en-GB">
                <a:solidFill>
                  <a:schemeClr val="dk1"/>
                </a:solidFill>
                <a:latin typeface="Consolas"/>
                <a:ea typeface="Consolas"/>
                <a:cs typeface="Consolas"/>
                <a:sym typeface="Consolas"/>
              </a:rPr>
              <a:t>$ git g</a:t>
            </a:r>
          </a:p>
          <a:p>
            <a:pPr lvl="0">
              <a:spcBef>
                <a:spcPts val="0"/>
              </a:spcBef>
              <a:buNone/>
            </a:pPr>
            <a:r>
              <a:t/>
            </a:r>
            <a:endParaRPr>
              <a:solidFill>
                <a:schemeClr val="dk1"/>
              </a:solidFill>
              <a:latin typeface="Consolas"/>
              <a:ea typeface="Consolas"/>
              <a:cs typeface="Consolas"/>
              <a:sym typeface="Consolas"/>
            </a:endParaRPr>
          </a:p>
          <a:p>
            <a:pPr lvl="0">
              <a:spcBef>
                <a:spcPts val="0"/>
              </a:spcBef>
              <a:buNone/>
            </a:pPr>
            <a:r>
              <a:t/>
            </a:r>
            <a:endParaRPr>
              <a:solidFill>
                <a:schemeClr val="dk1"/>
              </a:solidFill>
              <a:latin typeface="Consolas"/>
              <a:ea typeface="Consolas"/>
              <a:cs typeface="Consolas"/>
              <a:sym typeface="Consola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Explain scenarios where we can’t switch  branches. When it isn’t an issue and when it is. POP vs APPLY DROP</a:t>
            </a:r>
          </a:p>
          <a:p>
            <a:pPr lvl="0" rtl="0">
              <a:spcBef>
                <a:spcPts val="0"/>
              </a:spcBef>
              <a:buNone/>
            </a:pPr>
            <a:r>
              <a:rPr lang="en-GB"/>
              <a:t>we can selectively apply a stash</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latin typeface="Consolas"/>
                <a:ea typeface="Consolas"/>
                <a:cs typeface="Consolas"/>
                <a:sym typeface="Consolas"/>
              </a:rPr>
              <a:t>$ git grep &lt;string&gt; // Similar to bash’s command</a:t>
            </a:r>
          </a:p>
          <a:p>
            <a:pPr lvl="0">
              <a:spcBef>
                <a:spcPts val="0"/>
              </a:spcBef>
              <a:buNone/>
            </a:pPr>
            <a:r>
              <a:rPr lang="en-GB">
                <a:latin typeface="Consolas"/>
                <a:ea typeface="Consolas"/>
                <a:cs typeface="Consolas"/>
                <a:sym typeface="Consolas"/>
              </a:rPr>
              <a:t>// IS faster</a:t>
            </a:r>
          </a:p>
          <a:p>
            <a:pPr lvl="0">
              <a:spcBef>
                <a:spcPts val="0"/>
              </a:spcBef>
              <a:buNone/>
            </a:pPr>
            <a:r>
              <a:rPr lang="en-GB">
                <a:latin typeface="Consolas"/>
                <a:ea typeface="Consolas"/>
                <a:cs typeface="Consolas"/>
                <a:sym typeface="Consolas"/>
              </a:rPr>
              <a:t>$ cd ~/code/git-cherry-pick</a:t>
            </a:r>
          </a:p>
          <a:p>
            <a:pPr lvl="0">
              <a:spcBef>
                <a:spcPts val="0"/>
              </a:spcBef>
              <a:buNone/>
            </a:pPr>
            <a:r>
              <a:rPr lang="en-GB">
                <a:latin typeface="Consolas"/>
                <a:ea typeface="Consolas"/>
                <a:cs typeface="Consolas"/>
                <a:sym typeface="Consolas"/>
              </a:rPr>
              <a:t>$ git co feature</a:t>
            </a:r>
          </a:p>
          <a:p>
            <a:pPr lvl="0">
              <a:spcBef>
                <a:spcPts val="0"/>
              </a:spcBef>
              <a:buNone/>
            </a:pPr>
            <a:r>
              <a:rPr lang="en-GB">
                <a:latin typeface="Consolas"/>
                <a:ea typeface="Consolas"/>
                <a:cs typeface="Consolas"/>
                <a:sym typeface="Consolas"/>
              </a:rPr>
              <a:t>$ git grep -i b</a:t>
            </a:r>
          </a:p>
          <a:p>
            <a:pPr lvl="0">
              <a:spcBef>
                <a:spcPts val="0"/>
              </a:spcBef>
              <a:buNone/>
            </a:pPr>
            <a:r>
              <a:rPr lang="en-GB">
                <a:latin typeface="Consolas"/>
                <a:ea typeface="Consolas"/>
                <a:cs typeface="Consolas"/>
                <a:sym typeface="Consolas"/>
              </a:rPr>
              <a:t>$ git grep -ni b</a:t>
            </a:r>
          </a:p>
          <a:p>
            <a:pPr lvl="0">
              <a:spcBef>
                <a:spcPts val="0"/>
              </a:spcBef>
              <a:buNone/>
            </a:pPr>
            <a:r>
              <a:t/>
            </a:r>
            <a:endParaRPr>
              <a:latin typeface="Consolas"/>
              <a:ea typeface="Consolas"/>
              <a:cs typeface="Consolas"/>
              <a:sym typeface="Consolas"/>
            </a:endParaRPr>
          </a:p>
          <a:p>
            <a:pPr lvl="0">
              <a:spcBef>
                <a:spcPts val="0"/>
              </a:spcBef>
              <a:buNone/>
            </a:pPr>
            <a:r>
              <a:rPr lang="en-GB">
                <a:solidFill>
                  <a:schemeClr val="dk1"/>
                </a:solidFill>
                <a:latin typeface="Consolas"/>
                <a:ea typeface="Consolas"/>
                <a:cs typeface="Consolas"/>
                <a:sym typeface="Consolas"/>
              </a:rPr>
              <a:t>$ cd ~/code/git-cherry-pick</a:t>
            </a:r>
          </a:p>
          <a:p>
            <a:pPr lvl="0">
              <a:spcBef>
                <a:spcPts val="0"/>
              </a:spcBef>
              <a:buNone/>
            </a:pPr>
            <a:r>
              <a:rPr lang="en-GB">
                <a:solidFill>
                  <a:schemeClr val="dk1"/>
                </a:solidFill>
                <a:latin typeface="Consolas"/>
                <a:ea typeface="Consolas"/>
                <a:cs typeface="Consolas"/>
                <a:sym typeface="Consolas"/>
              </a:rPr>
              <a:t>$ git co master</a:t>
            </a:r>
          </a:p>
          <a:p>
            <a:pPr lvl="0">
              <a:spcBef>
                <a:spcPts val="0"/>
              </a:spcBef>
              <a:buNone/>
            </a:pPr>
            <a:r>
              <a:rPr lang="en-GB">
                <a:solidFill>
                  <a:schemeClr val="dk1"/>
                </a:solidFill>
                <a:latin typeface="Consolas"/>
                <a:ea typeface="Consolas"/>
                <a:cs typeface="Consolas"/>
                <a:sym typeface="Consolas"/>
              </a:rPr>
              <a:t>$ git log --graph --all</a:t>
            </a:r>
          </a:p>
          <a:p>
            <a:pPr lvl="0">
              <a:spcBef>
                <a:spcPts val="0"/>
              </a:spcBef>
              <a:buNone/>
            </a:pPr>
            <a:r>
              <a:rPr lang="en-GB">
                <a:solidFill>
                  <a:schemeClr val="dk1"/>
                </a:solidFill>
                <a:latin typeface="Consolas"/>
                <a:ea typeface="Consolas"/>
                <a:cs typeface="Consolas"/>
                <a:sym typeface="Consolas"/>
              </a:rPr>
              <a:t>$ git log --graph --all --oneline --decorate</a:t>
            </a:r>
          </a:p>
          <a:p>
            <a:pPr lvl="0">
              <a:spcBef>
                <a:spcPts val="0"/>
              </a:spcBef>
              <a:buNone/>
            </a:pPr>
            <a:r>
              <a:t/>
            </a:r>
            <a:endParaRPr>
              <a:solidFill>
                <a:schemeClr val="dk1"/>
              </a:solidFill>
              <a:latin typeface="Consolas"/>
              <a:ea typeface="Consolas"/>
              <a:cs typeface="Consolas"/>
              <a:sym typeface="Consolas"/>
            </a:endParaRPr>
          </a:p>
          <a:p>
            <a:pPr lvl="0">
              <a:spcBef>
                <a:spcPts val="0"/>
              </a:spcBef>
              <a:buClr>
                <a:schemeClr val="dk1"/>
              </a:buClr>
              <a:buSzPct val="100000"/>
              <a:buFont typeface="Arial"/>
              <a:buNone/>
            </a:pPr>
            <a:r>
              <a:rPr lang="en-GB">
                <a:solidFill>
                  <a:schemeClr val="dk1"/>
                </a:solidFill>
                <a:latin typeface="Consolas"/>
                <a:ea typeface="Consolas"/>
                <a:cs typeface="Consolas"/>
                <a:sym typeface="Consolas"/>
              </a:rPr>
              <a:t>$ cd ~/code/git-cherry-pick</a:t>
            </a:r>
          </a:p>
          <a:p>
            <a:pPr lvl="0">
              <a:spcBef>
                <a:spcPts val="0"/>
              </a:spcBef>
              <a:buNone/>
            </a:pPr>
            <a:r>
              <a:rPr lang="en-GB">
                <a:solidFill>
                  <a:schemeClr val="dk1"/>
                </a:solidFill>
                <a:latin typeface="Consolas"/>
                <a:ea typeface="Consolas"/>
                <a:cs typeface="Consolas"/>
                <a:sym typeface="Consolas"/>
              </a:rPr>
              <a:t>$ git co master</a:t>
            </a:r>
          </a:p>
          <a:p>
            <a:pPr lvl="0">
              <a:spcBef>
                <a:spcPts val="0"/>
              </a:spcBef>
              <a:buNone/>
            </a:pPr>
            <a:r>
              <a:rPr lang="en-GB">
                <a:solidFill>
                  <a:schemeClr val="dk1"/>
                </a:solidFill>
                <a:latin typeface="Consolas"/>
                <a:ea typeface="Consolas"/>
                <a:cs typeface="Consolas"/>
                <a:sym typeface="Consolas"/>
              </a:rPr>
              <a:t>$ git log -S B</a:t>
            </a:r>
          </a:p>
          <a:p>
            <a:pPr lvl="0">
              <a:spcBef>
                <a:spcPts val="0"/>
              </a:spcBef>
              <a:buClr>
                <a:schemeClr val="dk1"/>
              </a:buClr>
              <a:buSzPct val="100000"/>
              <a:buFont typeface="Arial"/>
              <a:buNone/>
            </a:pPr>
            <a:r>
              <a:rPr lang="en-GB">
                <a:solidFill>
                  <a:schemeClr val="dk1"/>
                </a:solidFill>
                <a:latin typeface="Consolas"/>
                <a:ea typeface="Consolas"/>
                <a:cs typeface="Consolas"/>
                <a:sym typeface="Consolas"/>
              </a:rPr>
              <a:t>$ git log -S </a:t>
            </a:r>
          </a:p>
          <a:p>
            <a:pPr lvl="0">
              <a:spcBef>
                <a:spcPts val="0"/>
              </a:spcBef>
              <a:buNone/>
            </a:pPr>
            <a:r>
              <a:rPr lang="en-GB">
                <a:solidFill>
                  <a:schemeClr val="dk1"/>
                </a:solidFill>
                <a:latin typeface="Consolas"/>
                <a:ea typeface="Consolas"/>
                <a:cs typeface="Consolas"/>
                <a:sym typeface="Consolas"/>
              </a:rPr>
              <a:t>$ git log -S B -b</a:t>
            </a:r>
          </a:p>
          <a:p>
            <a:pPr lvl="0">
              <a:spcBef>
                <a:spcPts val="0"/>
              </a:spcBef>
              <a:buClr>
                <a:schemeClr val="dk1"/>
              </a:buClr>
              <a:buSzPct val="100000"/>
              <a:buFont typeface="Arial"/>
              <a:buNone/>
            </a:pPr>
            <a:r>
              <a:t/>
            </a:r>
            <a:endParaRPr>
              <a:solidFill>
                <a:schemeClr val="dk1"/>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Once again explain them the problems they don’t solve.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89" name="Shape 4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remotes are bare git repositories without any working trees. They just work as a synchronization medium. </a:t>
            </a:r>
          </a:p>
          <a:p>
            <a:pPr lvl="0" rtl="0">
              <a:spcBef>
                <a:spcPts val="0"/>
              </a:spcBef>
              <a:buNone/>
            </a:pPr>
            <a:r>
              <a:rPr lang="en-GB"/>
              <a:t>Kind of bookmarking your stuffs for other developers.</a:t>
            </a:r>
          </a:p>
          <a:p>
            <a:pPr lvl="0" rtl="0">
              <a:spcBef>
                <a:spcPts val="0"/>
              </a:spcBef>
              <a:buNone/>
            </a:pPr>
            <a:r>
              <a:rPr lang="en-GB"/>
              <a:t>This doesn’t mean that remote repository is special.</a:t>
            </a:r>
          </a:p>
          <a:p>
            <a:pPr lvl="0" rtl="0">
              <a:spcBef>
                <a:spcPts val="0"/>
              </a:spcBef>
              <a:buNone/>
            </a:pPr>
            <a:r>
              <a:rPr lang="en-GB"/>
              <a:t>In git no repository is special. Every operation is nearly local. Even viewing logs and commits</a:t>
            </a:r>
          </a:p>
          <a:p>
            <a:pPr lvl="0">
              <a:spcBef>
                <a:spcPts val="0"/>
              </a:spcBef>
              <a:buNone/>
            </a:pPr>
            <a:r>
              <a:rPr lang="en-GB"/>
              <a:t>Remotes are highly for synchronization.</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git also supports ssh, https and git protocols. GIT protocol is ssh without authentication.</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Why should we set an upstream branch if one does exist?</a:t>
            </a:r>
          </a:p>
          <a:p>
            <a:pPr lvl="0" rtl="0">
              <a:spcBef>
                <a:spcPts val="0"/>
              </a:spcBef>
              <a:buNone/>
            </a:pPr>
            <a:r>
              <a:rPr lang="en-GB"/>
              <a:t>When possible push could fail?</a:t>
            </a:r>
          </a:p>
          <a:p>
            <a:pPr lvl="0">
              <a:spcBef>
                <a:spcPts val="0"/>
              </a:spcBef>
              <a:buNone/>
            </a:pPr>
            <a:r>
              <a:rPr lang="en-GB"/>
              <a:t>What needs to be done if it is failed?</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What is pull?</a:t>
            </a:r>
          </a:p>
          <a:p>
            <a:pPr lvl="0" rtl="0">
              <a:spcBef>
                <a:spcPts val="0"/>
              </a:spcBef>
              <a:buNone/>
            </a:pPr>
            <a:r>
              <a:rPr lang="en-GB"/>
              <a:t>When a pull could fail?</a:t>
            </a:r>
          </a:p>
          <a:p>
            <a:pPr lvl="0">
              <a:spcBef>
                <a:spcPts val="0"/>
              </a:spcBef>
              <a:buNone/>
            </a:pPr>
            <a:r>
              <a:rPr lang="en-GB"/>
              <a:t>What are all the options for merge?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Lets try using a live github setup for forking a repo and push - pull, Pull Request / Merge Request</a:t>
            </a:r>
          </a:p>
          <a:p>
            <a:pPr lvl="0">
              <a:spcBef>
                <a:spcPts val="0"/>
              </a:spcBef>
              <a:buNone/>
            </a:pPr>
            <a:r>
              <a:t/>
            </a:r>
            <a:endParaRPr/>
          </a:p>
          <a:p>
            <a:pPr lvl="0">
              <a:spcBef>
                <a:spcPts val="0"/>
              </a:spcBef>
              <a:buNone/>
            </a:pPr>
            <a:r>
              <a:rPr lang="en-GB" u="sng">
                <a:solidFill>
                  <a:schemeClr val="hlink"/>
                </a:solidFill>
                <a:hlinkClick r:id="rId2"/>
              </a:rPr>
              <a:t>https://github.com/ruturajv-media-net/merge-for-pr.git</a:t>
            </a:r>
          </a:p>
          <a:p>
            <a:pPr lvl="0">
              <a:spcBef>
                <a:spcPts val="0"/>
              </a:spcBef>
              <a:buNone/>
            </a:pPr>
            <a:r>
              <a:t/>
            </a:r>
            <a:endParaRPr/>
          </a:p>
          <a:p>
            <a:pPr lvl="0">
              <a:spcBef>
                <a:spcPts val="0"/>
              </a:spcBef>
              <a:buNone/>
            </a:pPr>
            <a:r>
              <a:rPr lang="en-GB"/>
              <a:t>Ask somebody to come and fork (who has clean browser and bash history :D ) , and generate a PR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explain the command</a:t>
            </a:r>
          </a:p>
          <a:p>
            <a:pPr lvl="0" rtl="0">
              <a:spcBef>
                <a:spcPts val="0"/>
              </a:spcBef>
              <a:buNone/>
            </a:pPr>
            <a:r>
              <a:rPr lang="en-GB"/>
              <a:t>Very handy while versioning your code repo.</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30" name="Shape 5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37" name="Shape 5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When you say copy paste snapshots, all problems like </a:t>
            </a:r>
          </a:p>
          <a:p>
            <a:pPr lvl="0" rtl="0">
              <a:spcBef>
                <a:spcPts val="0"/>
              </a:spcBef>
              <a:buNone/>
            </a:pPr>
            <a:r>
              <a:rPr lang="en-GB"/>
              <a:t>How do we know which snapshot belongs to what feature?</a:t>
            </a:r>
          </a:p>
          <a:p>
            <a:pPr lvl="0" rtl="0">
              <a:spcBef>
                <a:spcPts val="0"/>
              </a:spcBef>
              <a:buNone/>
            </a:pPr>
            <a:r>
              <a:rPr lang="en-GB"/>
              <a:t>How do we know if some snapshot was made live? </a:t>
            </a:r>
          </a:p>
          <a:p>
            <a:pPr lvl="0" rtl="0">
              <a:spcBef>
                <a:spcPts val="0"/>
              </a:spcBef>
              <a:buNone/>
            </a:pPr>
            <a:r>
              <a:rPr lang="en-GB"/>
              <a:t>How do we diff between two different states?</a:t>
            </a:r>
          </a:p>
          <a:p>
            <a:pPr lvl="0">
              <a:spcBef>
                <a:spcPts val="0"/>
              </a:spcBef>
              <a:buNone/>
            </a:pPr>
            <a:r>
              <a:rPr lang="en-GB"/>
              <a:t>To solve all this problems we might have to hire a code librarian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88" name="Shape 5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96" name="Shape 59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0" marL="457200">
              <a:lnSpc>
                <a:spcPct val="138000"/>
              </a:lnSpc>
              <a:spcBef>
                <a:spcPts val="0"/>
              </a:spcBef>
              <a:buClr>
                <a:schemeClr val="dk1"/>
              </a:buClr>
              <a:buSzPct val="100000"/>
              <a:buAutoNum type="arabicPeriod"/>
            </a:pPr>
            <a:r>
              <a:rPr lang="en-GB"/>
              <a:t>The project maintainer pushes to their public repository.</a:t>
            </a:r>
          </a:p>
          <a:p>
            <a:pPr indent="-298450" lvl="0" marL="457200">
              <a:lnSpc>
                <a:spcPct val="138000"/>
              </a:lnSpc>
              <a:spcBef>
                <a:spcPts val="0"/>
              </a:spcBef>
              <a:buClr>
                <a:schemeClr val="dk1"/>
              </a:buClr>
              <a:buSzPct val="100000"/>
              <a:buAutoNum type="arabicPeriod"/>
            </a:pPr>
            <a:r>
              <a:rPr lang="en-GB"/>
              <a:t>A contributor clones that repository and makes changes.</a:t>
            </a:r>
          </a:p>
          <a:p>
            <a:pPr indent="-298450" lvl="0" marL="457200">
              <a:lnSpc>
                <a:spcPct val="138000"/>
              </a:lnSpc>
              <a:spcBef>
                <a:spcPts val="0"/>
              </a:spcBef>
              <a:buClr>
                <a:schemeClr val="dk1"/>
              </a:buClr>
              <a:buSzPct val="100000"/>
              <a:buAutoNum type="arabicPeriod"/>
            </a:pPr>
            <a:r>
              <a:rPr lang="en-GB"/>
              <a:t>The contributor pushes to their own public copy.</a:t>
            </a:r>
          </a:p>
          <a:p>
            <a:pPr indent="-298450" lvl="0" marL="457200">
              <a:lnSpc>
                <a:spcPct val="138000"/>
              </a:lnSpc>
              <a:spcBef>
                <a:spcPts val="0"/>
              </a:spcBef>
              <a:buClr>
                <a:schemeClr val="dk1"/>
              </a:buClr>
              <a:buSzPct val="100000"/>
              <a:buAutoNum type="arabicPeriod"/>
            </a:pPr>
            <a:r>
              <a:rPr lang="en-GB"/>
              <a:t>The contributor sends the maintainer an email asking them to pull changes.</a:t>
            </a:r>
          </a:p>
          <a:p>
            <a:pPr indent="-298450" lvl="0" marL="457200">
              <a:lnSpc>
                <a:spcPct val="138000"/>
              </a:lnSpc>
              <a:spcBef>
                <a:spcPts val="0"/>
              </a:spcBef>
              <a:buClr>
                <a:schemeClr val="dk1"/>
              </a:buClr>
              <a:buSzPct val="100000"/>
              <a:buAutoNum type="arabicPeriod"/>
            </a:pPr>
            <a:r>
              <a:rPr lang="en-GB"/>
              <a:t>The maintainer adds the contributor’s repo as a remote and merges locally.</a:t>
            </a:r>
          </a:p>
          <a:p>
            <a:pPr indent="-298450" lvl="0" marL="457200">
              <a:lnSpc>
                <a:spcPct val="138000"/>
              </a:lnSpc>
              <a:spcBef>
                <a:spcPts val="0"/>
              </a:spcBef>
              <a:buClr>
                <a:schemeClr val="dk1"/>
              </a:buClr>
              <a:buSzPct val="100000"/>
              <a:buAutoNum type="arabicPeriod"/>
            </a:pPr>
            <a:r>
              <a:rPr lang="en-GB"/>
              <a:t>The maintainer pushes merged changes to the main repository.</a:t>
            </a:r>
          </a:p>
          <a:p>
            <a:pPr lvl="0">
              <a:lnSpc>
                <a:spcPct val="115000"/>
              </a:lnSpc>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0" marL="457200">
              <a:lnSpc>
                <a:spcPct val="138000"/>
              </a:lnSpc>
              <a:spcBef>
                <a:spcPts val="0"/>
              </a:spcBef>
              <a:buClr>
                <a:schemeClr val="dk1"/>
              </a:buClr>
              <a:buSzPct val="100000"/>
              <a:buAutoNum type="arabicPeriod"/>
            </a:pPr>
            <a:r>
              <a:rPr lang="en-GB"/>
              <a:t>Regular developers work on their topic branch and rebase their work on top of master. The master branch is that of the dictator.</a:t>
            </a:r>
          </a:p>
          <a:p>
            <a:pPr indent="-298450" lvl="0" marL="457200">
              <a:lnSpc>
                <a:spcPct val="138000"/>
              </a:lnSpc>
              <a:spcBef>
                <a:spcPts val="0"/>
              </a:spcBef>
              <a:buClr>
                <a:schemeClr val="dk1"/>
              </a:buClr>
              <a:buSzPct val="100000"/>
              <a:buAutoNum type="arabicPeriod"/>
            </a:pPr>
            <a:r>
              <a:rPr lang="en-GB"/>
              <a:t>Lieutenants merge the developers’ topic branches into their master branch.</a:t>
            </a:r>
          </a:p>
          <a:p>
            <a:pPr indent="-298450" lvl="0" marL="457200">
              <a:lnSpc>
                <a:spcPct val="138000"/>
              </a:lnSpc>
              <a:spcBef>
                <a:spcPts val="0"/>
              </a:spcBef>
              <a:buClr>
                <a:schemeClr val="dk1"/>
              </a:buClr>
              <a:buSzPct val="100000"/>
              <a:buAutoNum type="arabicPeriod"/>
            </a:pPr>
            <a:r>
              <a:rPr lang="en-GB"/>
              <a:t>The dictator merges the lieutenants’ master branches into the dictator’s master branch.</a:t>
            </a:r>
          </a:p>
          <a:p>
            <a:pPr indent="-298450" lvl="0" marL="457200">
              <a:lnSpc>
                <a:spcPct val="138000"/>
              </a:lnSpc>
              <a:spcBef>
                <a:spcPts val="0"/>
              </a:spcBef>
              <a:buClr>
                <a:schemeClr val="dk1"/>
              </a:buClr>
              <a:buSzPct val="100000"/>
              <a:buAutoNum type="arabicPeriod"/>
            </a:pPr>
            <a:r>
              <a:rPr lang="en-GB"/>
              <a:t>The dictator pushes their master to the reference repository so the other developers can rebase on it.</a:t>
            </a:r>
          </a:p>
          <a:p>
            <a:pPr lvl="0">
              <a:lnSpc>
                <a:spcPct val="120000"/>
              </a:lnSpc>
              <a:spcBef>
                <a:spcPts val="0"/>
              </a:spcBef>
              <a:buClr>
                <a:schemeClr val="dk1"/>
              </a:buClr>
              <a:buSzPct val="100000"/>
              <a:buFont typeface="Arial"/>
              <a:buNone/>
            </a:pPr>
            <a:r>
              <a:rPr lang="en-GB"/>
              <a:t>It allows the project leader (the dictator) to delegate much of the work, used in linux kernel.</a:t>
            </a:r>
          </a:p>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When we say revisions, in a project of which is worked on a large scale revisions should mean some meaningful states not just a random version</a:t>
            </a:r>
          </a:p>
          <a:p>
            <a:pPr lvl="0" rtl="0">
              <a:spcBef>
                <a:spcPts val="0"/>
              </a:spcBef>
              <a:buNone/>
            </a:pPr>
            <a:r>
              <a:rPr lang="en-GB"/>
              <a:t>And keeping just the revisions is not worth an effort.. The best part is how efficiently can we make use of them. One such example is tracking the changes between revisions and tracking the contributions of developers across the team.</a:t>
            </a:r>
          </a:p>
          <a:p>
            <a:pPr lvl="0">
              <a:spcBef>
                <a:spcPts val="0"/>
              </a:spcBef>
              <a:buNone/>
            </a:pPr>
            <a:r>
              <a:rPr lang="en-GB"/>
              <a:t>A project can grow deeper [development effort in single feature] or broader [More features]. Branching makes it easier to experiment or sandbox whatever a developer wanna try out in his own pace without disturbing the mainstream development.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26" name="Shape 6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40" name="Shape 6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Shape 6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47" name="Shape 6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Shape 6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68" name="Shape 6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5" name="Shape 6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Explain a bit of how git stores its data</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Shape 6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00" name="Shape 7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most probably we might reach here by first 30-45 min based on the discussion levels.</a:t>
            </a:r>
          </a:p>
          <a:p>
            <a:pPr indent="-228600" lvl="0" marL="457200" rtl="0">
              <a:spcBef>
                <a:spcPts val="0"/>
              </a:spcBef>
              <a:buAutoNum type="arabicPeriod"/>
            </a:pPr>
            <a:r>
              <a:rPr lang="en-GB"/>
              <a:t>Assume versions of any software that’s released</a:t>
            </a:r>
          </a:p>
          <a:p>
            <a:pPr indent="-228600" lvl="0" marL="457200" rtl="0">
              <a:spcBef>
                <a:spcPts val="0"/>
              </a:spcBef>
              <a:buAutoNum type="arabicPeriod"/>
            </a:pPr>
            <a:r>
              <a:rPr lang="en-GB"/>
              <a:t>What changes for every release cycle?</a:t>
            </a:r>
          </a:p>
          <a:p>
            <a:pPr indent="-228600" lvl="0" marL="457200" rtl="0">
              <a:spcBef>
                <a:spcPts val="0"/>
              </a:spcBef>
              <a:buAutoNum type="arabicPeriod"/>
            </a:pPr>
            <a:r>
              <a:rPr lang="en-GB"/>
              <a:t>Revert a change once things break after release or testing?</a:t>
            </a:r>
          </a:p>
          <a:p>
            <a:pPr indent="-228600" lvl="0" marL="457200" rtl="0">
              <a:spcBef>
                <a:spcPts val="0"/>
              </a:spcBef>
              <a:buAutoNum type="arabicPeriod"/>
            </a:pPr>
            <a:r>
              <a:rPr lang="en-GB"/>
              <a:t>Test a feature only on a targeted audience or ab test</a:t>
            </a:r>
          </a:p>
          <a:p>
            <a:pPr indent="-228600" lvl="0" marL="457200">
              <a:spcBef>
                <a:spcPts val="0"/>
              </a:spcBef>
              <a:buAutoNum type="arabicPeriod"/>
            </a:pPr>
            <a:r>
              <a:rPr lang="en-GB"/>
              <a:t>Give developers some wings [What we have seen in the past is, people start shivering when they are asked to make changes in live code]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Brief history</a:t>
            </a:r>
          </a:p>
          <a:p>
            <a:pPr indent="-228600" lvl="0" marL="457200" rtl="0">
              <a:spcBef>
                <a:spcPts val="0"/>
              </a:spcBef>
              <a:buChar char="-"/>
            </a:pPr>
            <a:r>
              <a:rPr lang="en-GB"/>
              <a:t>Kernel was developed and maintained on Bitkeeper from ~1991 to 2002</a:t>
            </a:r>
          </a:p>
          <a:p>
            <a:pPr indent="-228600" lvl="0" marL="457200">
              <a:spcBef>
                <a:spcPts val="0"/>
              </a:spcBef>
              <a:buChar char="-"/>
            </a:pPr>
            <a:r>
              <a:rPr lang="en-GB"/>
              <a:t>2002, relationship broke, and Mr. Torvalds took up the problem in his hands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 name="Shape 13"/>
          <p:cNvSpPr txBox="1"/>
          <p:nvPr>
            <p:ph idx="1" type="body"/>
          </p:nvPr>
        </p:nvSpPr>
        <p:spPr>
          <a:xfrm>
            <a:off x="457200" y="1200150"/>
            <a:ext cx="8229600"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 type="body"/>
          </p:nvPr>
        </p:nvSpPr>
        <p:spPr>
          <a:xfrm>
            <a:off x="457200"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 name="Shape 17"/>
          <p:cNvSpPr txBox="1"/>
          <p:nvPr>
            <p:ph idx="2" type="body"/>
          </p:nvPr>
        </p:nvSpPr>
        <p:spPr>
          <a:xfrm>
            <a:off x="4692273"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4406309"/>
            <a:ext cx="8229600" cy="519520"/>
          </a:xfrm>
          <a:prstGeom prst="rect">
            <a:avLst/>
          </a:prstGeom>
        </p:spPr>
        <p:txBody>
          <a:bodyPr anchorCtr="0" anchor="t" bIns="91425" lIns="91425" rIns="91425" tIns="91425"/>
          <a:lstStyle>
            <a:lvl1pPr lvl="0"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git-scm.com/download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mailto:tamil.s@directi.com"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git-scm.com/docs/git-rev-pars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git-scm.com/book/en/Git-Branching-Rebasing#The-Perils-of-Rebasing" TargetMode="Externa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qr.ae/Y5dtE" TargetMode="External"/><Relationship Id="rId4" Type="http://schemas.openxmlformats.org/officeDocument/2006/relationships/image" Target="../media/image2.jpg"/><Relationship Id="rId5"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git-scm.com/figures/18333fig0105-tn.png" TargetMode="External"/><Relationship Id="rId4" Type="http://schemas.openxmlformats.org/officeDocument/2006/relationships/hyperlink" Target="http://git-scm.com/figures/18333fig0104-tn.png" TargetMode="External"/><Relationship Id="rId5" Type="http://schemas.openxmlformats.org/officeDocument/2006/relationships/hyperlink" Target="http://git-scm.com/figures/18333fig0106-tn.png" TargetMode="External"/><Relationship Id="rId6"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8.png"/><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9.png"/><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0.png"/><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hyperlink" Target="http://git-scm.com/doc" TargetMode="External"/><Relationship Id="rId4" Type="http://schemas.openxmlformats.org/officeDocument/2006/relationships/hyperlink" Target="https://github.com/pluralsight/git-internals-pdf/releases" TargetMode="External"/><Relationship Id="rId5" Type="http://schemas.openxmlformats.org/officeDocument/2006/relationships/hyperlink" Target="https://github.com/pluralsight/git-internals-pdf/releases" TargetMode="External"/><Relationship Id="rId6" Type="http://schemas.openxmlformats.org/officeDocument/2006/relationships/hyperlink" Target="https://try.github.io/levels/1/challenges/1" TargetMode="External"/><Relationship Id="rId7" Type="http://schemas.openxmlformats.org/officeDocument/2006/relationships/hyperlink" Target="http://pcottle.github.io/learnGitBranching/" TargetMode="External"/><Relationship Id="rId8"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Shape 27"/>
          <p:cNvSpPr txBox="1"/>
          <p:nvPr>
            <p:ph type="ctrTitle"/>
          </p:nvPr>
        </p:nvSpPr>
        <p:spPr>
          <a:xfrm>
            <a:off x="685800" y="1583342"/>
            <a:ext cx="7772400" cy="1159799"/>
          </a:xfrm>
          <a:prstGeom prst="rect">
            <a:avLst/>
          </a:prstGeom>
        </p:spPr>
        <p:txBody>
          <a:bodyPr anchorCtr="0" anchor="b" bIns="91425" lIns="91425" rIns="91425" tIns="91425">
            <a:noAutofit/>
          </a:bodyPr>
          <a:lstStyle/>
          <a:p>
            <a:pPr lvl="0" rtl="0">
              <a:spcBef>
                <a:spcPts val="0"/>
              </a:spcBef>
              <a:buNone/>
            </a:pPr>
            <a:r>
              <a:rPr lang="en-GB">
                <a:solidFill>
                  <a:srgbClr val="CC5A24"/>
                </a:solidFill>
              </a:rPr>
              <a:t>git</a:t>
            </a:r>
          </a:p>
        </p:txBody>
      </p:sp>
      <p:sp>
        <p:nvSpPr>
          <p:cNvPr id="28" name="Shape 28"/>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rtl="0">
              <a:spcBef>
                <a:spcPts val="0"/>
              </a:spcBef>
              <a:buNone/>
            </a:pPr>
            <a:r>
              <a:rPr lang="en-GB"/>
              <a:t>a stupid content tracker</a:t>
            </a:r>
          </a:p>
        </p:txBody>
      </p:sp>
      <p:pic>
        <p:nvPicPr>
          <p:cNvPr descr="2color-lightbg@2x.png" id="29" name="Shape 29"/>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What’s in store ?</a:t>
            </a:r>
          </a:p>
        </p:txBody>
      </p:sp>
      <p:sp>
        <p:nvSpPr>
          <p:cNvPr id="92" name="Shape 9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GB" sz="2400"/>
              <a:t>90 % of what is used, which is probably just 5% of what git’s features</a:t>
            </a:r>
          </a:p>
          <a:p>
            <a:pPr indent="-381000" lvl="0" marL="457200" rtl="0">
              <a:spcBef>
                <a:spcPts val="0"/>
              </a:spcBef>
              <a:buSzPct val="100000"/>
            </a:pPr>
            <a:r>
              <a:rPr lang="en-GB" sz="2400"/>
              <a:t>Git Structure</a:t>
            </a:r>
          </a:p>
          <a:p>
            <a:pPr indent="-381000" lvl="0" marL="457200" rtl="0">
              <a:spcBef>
                <a:spcPts val="0"/>
              </a:spcBef>
              <a:buSzPct val="100000"/>
            </a:pPr>
            <a:r>
              <a:rPr lang="en-GB" sz="2400"/>
              <a:t>Committing and viewing history</a:t>
            </a:r>
          </a:p>
          <a:p>
            <a:pPr indent="-381000" lvl="0" marL="457200" rtl="0">
              <a:spcBef>
                <a:spcPts val="0"/>
              </a:spcBef>
              <a:buSzPct val="100000"/>
            </a:pPr>
            <a:r>
              <a:rPr lang="en-GB" sz="2400"/>
              <a:t>Remotes / Syncing with server</a:t>
            </a:r>
          </a:p>
          <a:p>
            <a:pPr indent="-381000" lvl="0" marL="457200" rtl="0">
              <a:spcBef>
                <a:spcPts val="0"/>
              </a:spcBef>
              <a:buSzPct val="100000"/>
            </a:pPr>
            <a:r>
              <a:rPr lang="en-GB" sz="2400"/>
              <a:t>Branching &amp; Merging</a:t>
            </a:r>
          </a:p>
          <a:p>
            <a:pPr indent="-381000" lvl="0" marL="457200" rtl="0">
              <a:spcBef>
                <a:spcPts val="0"/>
              </a:spcBef>
              <a:buSzPct val="100000"/>
            </a:pPr>
            <a:r>
              <a:rPr lang="en-GB" sz="2400"/>
              <a:t>Forking, Branching, Pull Requests</a:t>
            </a:r>
          </a:p>
          <a:p>
            <a:pPr indent="-381000" lvl="0" marL="457200" rtl="0">
              <a:spcBef>
                <a:spcPts val="0"/>
              </a:spcBef>
              <a:buSzPct val="100000"/>
            </a:pPr>
            <a:r>
              <a:rPr lang="en-GB" sz="2400"/>
              <a:t>Complex Undo[s]</a:t>
            </a:r>
          </a:p>
          <a:p>
            <a:pPr indent="-381000" lvl="0" marL="457200">
              <a:spcBef>
                <a:spcPts val="0"/>
              </a:spcBef>
              <a:buSzPct val="100000"/>
            </a:pPr>
            <a:r>
              <a:rPr lang="en-GB" sz="2400"/>
              <a:t>Other common git tools / commands</a:t>
            </a:r>
          </a:p>
        </p:txBody>
      </p:sp>
      <p:pic>
        <p:nvPicPr>
          <p:cNvPr descr="2color-lightbg@2x.png" id="93" name="Shape 93"/>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1000"/>
                                        <p:tgtEl>
                                          <p:spTgt spid="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1000"/>
                                        <p:tgtEl>
                                          <p:spTgt spid="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Effect filter="fade" transition="in">
                                      <p:cBhvr>
                                        <p:cTn dur="1000"/>
                                        <p:tgtEl>
                                          <p:spTgt spid="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Effect filter="fade" transition="in">
                                      <p:cBhvr>
                                        <p:cTn dur="1000"/>
                                        <p:tgtEl>
                                          <p:spTgt spid="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animEffect filter="fade" transition="in">
                                      <p:cBhvr>
                                        <p:cTn dur="1000"/>
                                        <p:tgtEl>
                                          <p:spTgt spid="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animEffect filter="fade" transition="in">
                                      <p:cBhvr>
                                        <p:cTn dur="1000"/>
                                        <p:tgtEl>
                                          <p:spTgt spid="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6" st="6"/>
                                            </p:txEl>
                                          </p:spTgt>
                                        </p:tgtEl>
                                        <p:attrNameLst>
                                          <p:attrName>style.visibility</p:attrName>
                                        </p:attrNameLst>
                                      </p:cBhvr>
                                      <p:to>
                                        <p:strVal val="visible"/>
                                      </p:to>
                                    </p:set>
                                    <p:animEffect filter="fade" transition="in">
                                      <p:cBhvr>
                                        <p:cTn dur="1000"/>
                                        <p:tgtEl>
                                          <p:spTgt spid="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7" st="7"/>
                                            </p:txEl>
                                          </p:spTgt>
                                        </p:tgtEl>
                                        <p:attrNameLst>
                                          <p:attrName>style.visibility</p:attrName>
                                        </p:attrNameLst>
                                      </p:cBhvr>
                                      <p:to>
                                        <p:strVal val="visible"/>
                                      </p:to>
                                    </p:set>
                                    <p:animEffect filter="fade" transition="in">
                                      <p:cBhvr>
                                        <p:cTn dur="1000"/>
                                        <p:tgtEl>
                                          <p:spTgt spid="9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Let’s Hack Around</a:t>
            </a:r>
          </a:p>
        </p:txBody>
      </p:sp>
      <p:sp>
        <p:nvSpPr>
          <p:cNvPr id="99" name="Shape 9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50000"/>
              </a:lnSpc>
              <a:spcBef>
                <a:spcPts val="0"/>
              </a:spcBef>
              <a:buNone/>
            </a:pPr>
            <a:r>
              <a:rPr lang="en-GB" sz="1400">
                <a:latin typeface="Verdana"/>
                <a:ea typeface="Verdana"/>
                <a:cs typeface="Verdana"/>
                <a:sym typeface="Verdana"/>
              </a:rPr>
              <a:t>1. </a:t>
            </a:r>
            <a:r>
              <a:rPr lang="en-GB" sz="1400" u="sng">
                <a:solidFill>
                  <a:schemeClr val="hlink"/>
                </a:solidFill>
                <a:latin typeface="Verdana"/>
                <a:ea typeface="Verdana"/>
                <a:cs typeface="Verdana"/>
                <a:sym typeface="Verdana"/>
                <a:hlinkClick r:id="rId3"/>
              </a:rPr>
              <a:t>Installation</a:t>
            </a:r>
          </a:p>
          <a:p>
            <a:pPr lvl="0" rtl="0">
              <a:lnSpc>
                <a:spcPct val="150000"/>
              </a:lnSpc>
              <a:spcBef>
                <a:spcPts val="0"/>
              </a:spcBef>
              <a:buNone/>
            </a:pPr>
            <a:r>
              <a:rPr lang="en-GB" sz="1400">
                <a:latin typeface="Verdana"/>
                <a:ea typeface="Verdana"/>
                <a:cs typeface="Verdana"/>
                <a:sym typeface="Verdana"/>
              </a:rPr>
              <a:t>2. Vocabulary</a:t>
            </a:r>
          </a:p>
          <a:p>
            <a:pPr lvl="0">
              <a:lnSpc>
                <a:spcPct val="150000"/>
              </a:lnSpc>
              <a:spcBef>
                <a:spcPts val="0"/>
              </a:spcBef>
              <a:buNone/>
            </a:pPr>
            <a:r>
              <a:rPr lang="en-GB" sz="1400">
                <a:latin typeface="Verdana"/>
                <a:ea typeface="Verdana"/>
                <a:cs typeface="Verdana"/>
                <a:sym typeface="Verdana"/>
              </a:rPr>
              <a:t>3. Let’s do git</a:t>
            </a:r>
          </a:p>
        </p:txBody>
      </p:sp>
      <p:pic>
        <p:nvPicPr>
          <p:cNvPr descr="2color-lightbg@2x.png" id="100" name="Shape 100"/>
          <p:cNvPicPr preferRelativeResize="0"/>
          <p:nvPr/>
        </p:nvPicPr>
        <p:blipFill>
          <a:blip r:embed="rId4">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Configure GIT</a:t>
            </a:r>
          </a:p>
        </p:txBody>
      </p:sp>
      <p:sp>
        <p:nvSpPr>
          <p:cNvPr id="106" name="Shape 10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solidFill>
                  <a:srgbClr val="000000"/>
                </a:solidFill>
                <a:highlight>
                  <a:srgbClr val="FFFFFF"/>
                </a:highlight>
                <a:latin typeface="Courier New"/>
                <a:ea typeface="Courier New"/>
                <a:cs typeface="Courier New"/>
                <a:sym typeface="Courier New"/>
              </a:rPr>
              <a:t>$ git config --global user.name "&lt;firstname&gt;.&lt;lastname&gt;"</a:t>
            </a:r>
            <a:br>
              <a:rPr lang="en-GB" sz="1800">
                <a:solidFill>
                  <a:srgbClr val="000000"/>
                </a:solidFill>
                <a:highlight>
                  <a:srgbClr val="FFFFFF"/>
                </a:highlight>
                <a:latin typeface="Courier New"/>
                <a:ea typeface="Courier New"/>
                <a:cs typeface="Courier New"/>
                <a:sym typeface="Courier New"/>
              </a:rPr>
            </a:br>
            <a:r>
              <a:rPr lang="en-GB" sz="1800">
                <a:solidFill>
                  <a:srgbClr val="000000"/>
                </a:solidFill>
                <a:highlight>
                  <a:srgbClr val="FFFFFF"/>
                </a:highlight>
                <a:latin typeface="Courier New"/>
                <a:ea typeface="Courier New"/>
                <a:cs typeface="Courier New"/>
                <a:sym typeface="Courier New"/>
              </a:rPr>
              <a:t>$ git config --global user.email </a:t>
            </a:r>
            <a:r>
              <a:rPr lang="en-GB" sz="1800">
                <a:latin typeface="Courier New"/>
                <a:ea typeface="Courier New"/>
                <a:cs typeface="Courier New"/>
                <a:sym typeface="Courier New"/>
              </a:rPr>
              <a:t>&lt;firstname&gt;.&lt;lastname&gt;</a:t>
            </a:r>
            <a:r>
              <a:rPr lang="en-GB" sz="1800">
                <a:solidFill>
                  <a:srgbClr val="000000"/>
                </a:solidFill>
                <a:highlight>
                  <a:srgbClr val="FFFFFF"/>
                </a:highlight>
                <a:latin typeface="Courier New"/>
                <a:ea typeface="Courier New"/>
                <a:cs typeface="Courier New"/>
                <a:sym typeface="Courier New"/>
                <a:hlinkClick r:id="rId3"/>
              </a:rPr>
              <a:t>@</a:t>
            </a:r>
            <a:r>
              <a:rPr lang="en-GB" sz="1800">
                <a:solidFill>
                  <a:srgbClr val="000000"/>
                </a:solidFill>
                <a:highlight>
                  <a:srgbClr val="FFFFFF"/>
                </a:highlight>
                <a:latin typeface="Courier New"/>
                <a:ea typeface="Courier New"/>
                <a:cs typeface="Courier New"/>
                <a:sym typeface="Courier New"/>
              </a:rPr>
              <a:t>media.net”</a:t>
            </a:r>
          </a:p>
          <a:p>
            <a:pPr lvl="0" rtl="0">
              <a:lnSpc>
                <a:spcPct val="110000"/>
              </a:lnSpc>
              <a:spcBef>
                <a:spcPts val="0"/>
              </a:spcBef>
              <a:buNone/>
            </a:pPr>
            <a:r>
              <a:rPr lang="en-GB" sz="1800">
                <a:solidFill>
                  <a:srgbClr val="000000"/>
                </a:solidFill>
                <a:latin typeface="Courier New"/>
                <a:ea typeface="Courier New"/>
                <a:cs typeface="Courier New"/>
                <a:sym typeface="Courier New"/>
              </a:rPr>
              <a:t>$ git config --global alias.ci commit</a:t>
            </a:r>
          </a:p>
          <a:p>
            <a:pPr lvl="0" rtl="0">
              <a:lnSpc>
                <a:spcPct val="110000"/>
              </a:lnSpc>
              <a:spcBef>
                <a:spcPts val="0"/>
              </a:spcBef>
              <a:buNone/>
            </a:pPr>
            <a:r>
              <a:t/>
            </a:r>
            <a:endParaRPr sz="1800">
              <a:solidFill>
                <a:srgbClr val="000000"/>
              </a:solidFill>
              <a:latin typeface="Courier New"/>
              <a:ea typeface="Courier New"/>
              <a:cs typeface="Courier New"/>
              <a:sym typeface="Courier New"/>
            </a:endParaRPr>
          </a:p>
          <a:p>
            <a:pPr lvl="0" rtl="0">
              <a:lnSpc>
                <a:spcPct val="110000"/>
              </a:lnSpc>
              <a:spcBef>
                <a:spcPts val="0"/>
              </a:spcBef>
              <a:buNone/>
            </a:pPr>
            <a:r>
              <a:rPr lang="en-GB" sz="1800">
                <a:solidFill>
                  <a:srgbClr val="000000"/>
                </a:solidFill>
                <a:latin typeface="Courier New"/>
                <a:ea typeface="Courier New"/>
                <a:cs typeface="Courier New"/>
                <a:sym typeface="Courier New"/>
              </a:rPr>
              <a:t>$ vim ~/.gitconfig</a:t>
            </a:r>
          </a:p>
          <a:p>
            <a:pPr lvl="0" rtl="0">
              <a:lnSpc>
                <a:spcPct val="110000"/>
              </a:lnSpc>
              <a:spcBef>
                <a:spcPts val="0"/>
              </a:spcBef>
              <a:buNone/>
            </a:pPr>
            <a:r>
              <a:rPr lang="en-GB" sz="1800">
                <a:solidFill>
                  <a:srgbClr val="000000"/>
                </a:solidFill>
                <a:latin typeface="Courier New"/>
                <a:ea typeface="Courier New"/>
                <a:cs typeface="Courier New"/>
                <a:sym typeface="Courier New"/>
              </a:rPr>
              <a:t># Here is my .gitconfig</a:t>
            </a:r>
          </a:p>
          <a:p>
            <a:pPr lvl="0" rtl="0">
              <a:lnSpc>
                <a:spcPct val="110000"/>
              </a:lnSpc>
              <a:spcBef>
                <a:spcPts val="0"/>
              </a:spcBef>
              <a:buNone/>
            </a:pPr>
            <a:r>
              <a:t/>
            </a:r>
            <a:endParaRPr sz="1800">
              <a:solidFill>
                <a:srgbClr val="000000"/>
              </a:solidFill>
              <a:latin typeface="Courier New"/>
              <a:ea typeface="Courier New"/>
              <a:cs typeface="Courier New"/>
              <a:sym typeface="Courier New"/>
            </a:endParaRPr>
          </a:p>
          <a:p>
            <a:pPr lvl="0" rtl="0">
              <a:lnSpc>
                <a:spcPct val="110000"/>
              </a:lnSpc>
              <a:spcBef>
                <a:spcPts val="0"/>
              </a:spcBef>
              <a:buClr>
                <a:schemeClr val="dk1"/>
              </a:buClr>
              <a:buSzPct val="61111"/>
              <a:buFont typeface="Arial"/>
              <a:buNone/>
            </a:pPr>
            <a:r>
              <a:rPr lang="en-GB" sz="1800">
                <a:latin typeface="Courier New"/>
                <a:ea typeface="Courier New"/>
                <a:cs typeface="Courier New"/>
                <a:sym typeface="Courier New"/>
              </a:rPr>
              <a:t>$ git config --list</a:t>
            </a:r>
          </a:p>
          <a:p>
            <a:pPr lvl="0" rtl="0">
              <a:lnSpc>
                <a:spcPct val="110000"/>
              </a:lnSpc>
              <a:spcBef>
                <a:spcPts val="0"/>
              </a:spcBef>
              <a:buNone/>
            </a:pPr>
            <a:r>
              <a:t/>
            </a:r>
            <a:endParaRPr sz="1800">
              <a:solidFill>
                <a:srgbClr val="000000"/>
              </a:solidFill>
              <a:latin typeface="Courier New"/>
              <a:ea typeface="Courier New"/>
              <a:cs typeface="Courier New"/>
              <a:sym typeface="Courier New"/>
            </a:endParaRPr>
          </a:p>
          <a:p>
            <a:pPr lvl="0" rtl="0">
              <a:lnSpc>
                <a:spcPct val="110000"/>
              </a:lnSpc>
              <a:spcBef>
                <a:spcPts val="0"/>
              </a:spcBef>
              <a:buNone/>
            </a:pPr>
            <a:r>
              <a:t/>
            </a:r>
            <a:endParaRPr sz="1800">
              <a:solidFill>
                <a:srgbClr val="FF0000"/>
              </a:solidFill>
              <a:latin typeface="Courier New"/>
              <a:ea typeface="Courier New"/>
              <a:cs typeface="Courier New"/>
              <a:sym typeface="Courier New"/>
            </a:endParaRPr>
          </a:p>
        </p:txBody>
      </p:sp>
      <p:pic>
        <p:nvPicPr>
          <p:cNvPr descr="2color-lightbg@2x.png" id="107" name="Shape 107"/>
          <p:cNvPicPr preferRelativeResize="0"/>
          <p:nvPr/>
        </p:nvPicPr>
        <p:blipFill>
          <a:blip r:embed="rId4">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SSH Keys</a:t>
            </a:r>
          </a:p>
        </p:txBody>
      </p:sp>
      <p:sp>
        <p:nvSpPr>
          <p:cNvPr id="113" name="Shape 113"/>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GB"/>
              <a:t>Ensure u’r keys are generated</a:t>
            </a:r>
          </a:p>
          <a:p>
            <a:pPr indent="-228600" lvl="0" marL="457200" rtl="0">
              <a:spcBef>
                <a:spcPts val="0"/>
              </a:spcBef>
            </a:pPr>
            <a:r>
              <a:rPr lang="en-GB">
                <a:latin typeface="Consolas"/>
                <a:ea typeface="Consolas"/>
                <a:cs typeface="Consolas"/>
                <a:sym typeface="Consolas"/>
              </a:rPr>
              <a:t>$ls -l ~/.ssh/id*</a:t>
            </a:r>
          </a:p>
          <a:p>
            <a:pPr indent="-228600" lvl="0" marL="457200" rtl="0">
              <a:spcBef>
                <a:spcPts val="0"/>
              </a:spcBef>
            </a:pPr>
            <a:r>
              <a:rPr lang="en-GB">
                <a:latin typeface="Consolas"/>
                <a:ea typeface="Consolas"/>
                <a:cs typeface="Consolas"/>
                <a:sym typeface="Consolas"/>
              </a:rPr>
              <a:t>$ ssh-keygen</a:t>
            </a:r>
          </a:p>
          <a:p>
            <a:pPr indent="-228600" lvl="0" marL="457200">
              <a:spcBef>
                <a:spcPts val="0"/>
              </a:spcBef>
            </a:pPr>
            <a:r>
              <a:rPr lang="en-GB"/>
              <a:t>We’ll come to it in a moment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10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1000"/>
                                        <p:tgtEl>
                                          <p:spTgt spid="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1000"/>
                                        <p:tgtEl>
                                          <p:spTgt spid="1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Effect filter="fade" transition="in">
                                      <p:cBhvr>
                                        <p:cTn dur="1000"/>
                                        <p:tgtEl>
                                          <p:spTgt spid="11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GIT Help</a:t>
            </a:r>
          </a:p>
        </p:txBody>
      </p:sp>
      <p:sp>
        <p:nvSpPr>
          <p:cNvPr id="119" name="Shape 11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2400">
                <a:latin typeface="Verdana"/>
                <a:ea typeface="Verdana"/>
                <a:cs typeface="Verdana"/>
                <a:sym typeface="Verdana"/>
              </a:rPr>
              <a:t>git-help</a:t>
            </a:r>
            <a:r>
              <a:rPr lang="en-GB" sz="2400">
                <a:latin typeface="Verdana"/>
                <a:ea typeface="Verdana"/>
                <a:cs typeface="Verdana"/>
                <a:sym typeface="Verdana"/>
              </a:rPr>
              <a:t> - Display help information about Git</a:t>
            </a:r>
          </a:p>
          <a:p>
            <a:pPr lvl="0" rtl="0">
              <a:spcBef>
                <a:spcPts val="0"/>
              </a:spcBef>
              <a:buNone/>
            </a:pPr>
            <a:r>
              <a:t/>
            </a:r>
            <a:endParaRPr sz="2400">
              <a:latin typeface="Verdana"/>
              <a:ea typeface="Verdana"/>
              <a:cs typeface="Verdana"/>
              <a:sym typeface="Verdana"/>
            </a:endParaRPr>
          </a:p>
          <a:p>
            <a:pPr lvl="0" rtl="0">
              <a:spcBef>
                <a:spcPts val="0"/>
              </a:spcBef>
              <a:buNone/>
            </a:pPr>
            <a:r>
              <a:rPr lang="en-GB" sz="2400">
                <a:latin typeface="Courier New"/>
                <a:ea typeface="Courier New"/>
                <a:cs typeface="Courier New"/>
                <a:sym typeface="Courier New"/>
              </a:rPr>
              <a:t>$ git help init</a:t>
            </a:r>
          </a:p>
          <a:p>
            <a:pPr lvl="0">
              <a:spcBef>
                <a:spcPts val="0"/>
              </a:spcBef>
              <a:buNone/>
            </a:pPr>
            <a:r>
              <a:rPr lang="en-GB" sz="2400">
                <a:latin typeface="Courier New"/>
                <a:ea typeface="Courier New"/>
                <a:cs typeface="Courier New"/>
                <a:sym typeface="Courier New"/>
              </a:rPr>
              <a:t>$ git help add</a:t>
            </a:r>
          </a:p>
          <a:p>
            <a:pPr lvl="0">
              <a:spcBef>
                <a:spcPts val="0"/>
              </a:spcBef>
              <a:buNone/>
            </a:pPr>
            <a:r>
              <a:rPr lang="en-GB" sz="2400">
                <a:latin typeface="Courier New"/>
                <a:ea typeface="Courier New"/>
                <a:cs typeface="Courier New"/>
                <a:sym typeface="Courier New"/>
              </a:rPr>
              <a:t>$ git add -h // Short help</a:t>
            </a:r>
          </a:p>
          <a:p>
            <a:pPr lvl="0">
              <a:spcBef>
                <a:spcPts val="0"/>
              </a:spcBef>
              <a:buNone/>
            </a:pPr>
            <a:r>
              <a:rPr lang="en-GB" sz="2400">
                <a:latin typeface="Courier New"/>
                <a:ea typeface="Courier New"/>
                <a:cs typeface="Courier New"/>
                <a:sym typeface="Courier New"/>
              </a:rPr>
              <a:t>$ git add --help // same as “git help add”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Vocabulary</a:t>
            </a:r>
          </a:p>
        </p:txBody>
      </p:sp>
      <p:sp>
        <p:nvSpPr>
          <p:cNvPr id="125" name="Shape 125"/>
          <p:cNvSpPr txBox="1"/>
          <p:nvPr>
            <p:ph idx="1" type="body"/>
          </p:nvPr>
        </p:nvSpPr>
        <p:spPr>
          <a:xfrm>
            <a:off x="457200" y="957800"/>
            <a:ext cx="8229600" cy="3725700"/>
          </a:xfrm>
          <a:prstGeom prst="rect">
            <a:avLst/>
          </a:prstGeom>
        </p:spPr>
        <p:txBody>
          <a:bodyPr anchorCtr="0" anchor="t" bIns="91425" lIns="91425" rIns="91425" tIns="91425">
            <a:noAutofit/>
          </a:bodyPr>
          <a:lstStyle/>
          <a:p>
            <a:pPr lvl="0">
              <a:spcBef>
                <a:spcPts val="0"/>
              </a:spcBef>
              <a:buNone/>
            </a:pPr>
            <a:r>
              <a:rPr lang="en-GB" sz="1400">
                <a:latin typeface="Verdana"/>
                <a:ea typeface="Verdana"/>
                <a:cs typeface="Verdana"/>
                <a:sym typeface="Verdana"/>
              </a:rPr>
              <a:t>1. Commit - Reference to a Meaningful State</a:t>
            </a:r>
          </a:p>
          <a:p>
            <a:pPr lvl="0">
              <a:spcBef>
                <a:spcPts val="0"/>
              </a:spcBef>
              <a:buNone/>
            </a:pPr>
            <a:r>
              <a:rPr lang="en-GB" sz="1400">
                <a:latin typeface="Verdana"/>
                <a:ea typeface="Verdana"/>
                <a:cs typeface="Verdana"/>
                <a:sym typeface="Verdana"/>
              </a:rPr>
              <a:t>2. Repository : Collection of commits</a:t>
            </a:r>
          </a:p>
          <a:p>
            <a:pPr lvl="0">
              <a:spcBef>
                <a:spcPts val="0"/>
              </a:spcBef>
              <a:buNone/>
            </a:pPr>
            <a:r>
              <a:rPr lang="en-GB" sz="1400">
                <a:latin typeface="Verdana"/>
                <a:ea typeface="Verdana"/>
                <a:cs typeface="Verdana"/>
                <a:sym typeface="Verdana"/>
              </a:rPr>
              <a:t>3. Working Tree : Any directory which has repository associated</a:t>
            </a:r>
          </a:p>
          <a:p>
            <a:pPr lvl="0" rtl="0">
              <a:spcBef>
                <a:spcPts val="0"/>
              </a:spcBef>
              <a:buNone/>
            </a:pPr>
            <a:r>
              <a:rPr lang="en-GB" sz="1400">
                <a:latin typeface="Verdana"/>
                <a:ea typeface="Verdana"/>
                <a:cs typeface="Verdana"/>
                <a:sym typeface="Verdana"/>
              </a:rPr>
              <a:t>4. Index/Staging area : Git doesn't commit changes directly from working tree to repo</a:t>
            </a:r>
          </a:p>
          <a:p>
            <a:pPr lvl="0" rtl="0">
              <a:spcBef>
                <a:spcPts val="0"/>
              </a:spcBef>
              <a:buNone/>
            </a:pPr>
            <a:r>
              <a:rPr lang="en-GB" sz="1400">
                <a:latin typeface="Verdana"/>
                <a:ea typeface="Verdana"/>
                <a:cs typeface="Verdana"/>
                <a:sym typeface="Verdana"/>
              </a:rPr>
              <a:t>5. Status - State of your current working directory</a:t>
            </a:r>
          </a:p>
          <a:p>
            <a:pPr lvl="0" rtl="0">
              <a:spcBef>
                <a:spcPts val="0"/>
              </a:spcBef>
              <a:buNone/>
            </a:pPr>
            <a:r>
              <a:rPr lang="en-GB" sz="1400">
                <a:latin typeface="Verdana"/>
                <a:ea typeface="Verdana"/>
                <a:cs typeface="Verdana"/>
                <a:sym typeface="Verdana"/>
              </a:rPr>
              <a:t>6. Stage - incrementally "add" changes to the index before the commit</a:t>
            </a:r>
          </a:p>
          <a:p>
            <a:pPr lvl="0" rtl="0">
              <a:spcBef>
                <a:spcPts val="0"/>
              </a:spcBef>
              <a:buNone/>
            </a:pPr>
            <a:r>
              <a:rPr lang="en-GB" sz="1400">
                <a:latin typeface="Verdana"/>
                <a:ea typeface="Verdana"/>
                <a:cs typeface="Verdana"/>
                <a:sym typeface="Verdana"/>
              </a:rPr>
              <a:t>7. Branch - a snapshot of commit which can be independently worked on</a:t>
            </a:r>
          </a:p>
          <a:p>
            <a:pPr lvl="0" rtl="0">
              <a:spcBef>
                <a:spcPts val="0"/>
              </a:spcBef>
              <a:buNone/>
            </a:pPr>
            <a:r>
              <a:rPr lang="en-GB" sz="1400">
                <a:latin typeface="Verdana"/>
                <a:ea typeface="Verdana"/>
                <a:cs typeface="Verdana"/>
                <a:sym typeface="Verdana"/>
              </a:rPr>
              <a:t>8. Merge - process of connecting to meaningful states into one</a:t>
            </a:r>
          </a:p>
          <a:p>
            <a:pPr lvl="0" rtl="0">
              <a:spcBef>
                <a:spcPts val="0"/>
              </a:spcBef>
              <a:buNone/>
            </a:pPr>
            <a:r>
              <a:rPr lang="en-GB" sz="1400">
                <a:latin typeface="Verdana"/>
                <a:ea typeface="Verdana"/>
                <a:cs typeface="Verdana"/>
                <a:sym typeface="Verdana"/>
              </a:rPr>
              <a:t>9. Remote - Remote directory which makes collaboration easier</a:t>
            </a:r>
          </a:p>
          <a:p>
            <a:pPr lvl="0" rtl="0">
              <a:spcBef>
                <a:spcPts val="0"/>
              </a:spcBef>
              <a:buNone/>
            </a:pPr>
            <a:r>
              <a:rPr lang="en-GB" sz="1400">
                <a:latin typeface="Verdana"/>
                <a:ea typeface="Verdana"/>
                <a:cs typeface="Verdana"/>
                <a:sym typeface="Verdana"/>
              </a:rPr>
              <a:t>10. Blob - A File in GIT FS</a:t>
            </a:r>
          </a:p>
          <a:p>
            <a:pPr lvl="0" rtl="0">
              <a:spcBef>
                <a:spcPts val="0"/>
              </a:spcBef>
              <a:buNone/>
            </a:pPr>
            <a:r>
              <a:rPr lang="en-GB" sz="1400">
                <a:latin typeface="Verdana"/>
                <a:ea typeface="Verdana"/>
                <a:cs typeface="Verdana"/>
                <a:sym typeface="Verdana"/>
              </a:rPr>
              <a:t>11. Tree - The way GIT Maps its files in GIT FS</a:t>
            </a:r>
          </a:p>
          <a:p>
            <a:pPr lvl="0" rtl="0">
              <a:spcBef>
                <a:spcPts val="0"/>
              </a:spcBef>
              <a:buNone/>
            </a:pPr>
            <a:r>
              <a:rPr lang="en-GB" sz="1400">
                <a:latin typeface="Verdana"/>
                <a:ea typeface="Verdana"/>
                <a:cs typeface="Verdana"/>
                <a:sym typeface="Verdana"/>
              </a:rPr>
              <a:t>12. HEAD - A Cheap Pointer which always returns previous saved state of a branch</a:t>
            </a:r>
          </a:p>
          <a:p>
            <a:pPr lvl="0" rtl="0">
              <a:spcBef>
                <a:spcPts val="0"/>
              </a:spcBef>
              <a:buNone/>
            </a:pPr>
            <a:r>
              <a:rPr lang="en-GB" sz="1400">
                <a:latin typeface="Verdana"/>
                <a:ea typeface="Verdana"/>
                <a:cs typeface="Verdana"/>
                <a:sym typeface="Verdana"/>
              </a:rPr>
              <a:t>13. Tag -  A Cheap pointer to any saved state</a:t>
            </a:r>
          </a:p>
          <a:p>
            <a:pPr lvl="0">
              <a:spcBef>
                <a:spcPts val="0"/>
              </a:spcBef>
              <a:buNone/>
            </a:pPr>
            <a:r>
              <a:rPr b="1" lang="en-GB" sz="1400">
                <a:latin typeface="Verdana"/>
                <a:ea typeface="Verdana"/>
                <a:cs typeface="Verdana"/>
                <a:sym typeface="Verdana"/>
              </a:rPr>
              <a:t>For More: </a:t>
            </a:r>
            <a:r>
              <a:rPr b="1" lang="en-GB" sz="1400">
                <a:latin typeface="Consolas"/>
                <a:ea typeface="Consolas"/>
                <a:cs typeface="Consolas"/>
                <a:sym typeface="Consolas"/>
              </a:rPr>
              <a:t>git help glossary</a:t>
            </a:r>
          </a:p>
        </p:txBody>
      </p:sp>
      <p:pic>
        <p:nvPicPr>
          <p:cNvPr descr="2color-lightbg@2x.png" id="126" name="Shape 126"/>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Data Model</a:t>
            </a:r>
          </a:p>
        </p:txBody>
      </p:sp>
      <p:sp>
        <p:nvSpPr>
          <p:cNvPr id="132" name="Shape 13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sp>
        <p:nvSpPr>
          <p:cNvPr id="133" name="Shape 133"/>
          <p:cNvSpPr/>
          <p:nvPr/>
        </p:nvSpPr>
        <p:spPr>
          <a:xfrm>
            <a:off x="3973812" y="2508525"/>
            <a:ext cx="1131299" cy="401099"/>
          </a:xfrm>
          <a:prstGeom prst="flowChartAlternateProcess">
            <a:avLst/>
          </a:prstGeom>
          <a:solidFill>
            <a:srgbClr val="E6B8AF"/>
          </a:solidFill>
          <a:ln>
            <a:noFill/>
          </a:ln>
        </p:spPr>
        <p:txBody>
          <a:bodyPr anchorCtr="0" anchor="ctr" bIns="91425" lIns="91425" rIns="91425" tIns="91425">
            <a:noAutofit/>
          </a:bodyPr>
          <a:lstStyle/>
          <a:p>
            <a:pPr lvl="0" rtl="0" algn="ctr">
              <a:spcBef>
                <a:spcPts val="0"/>
              </a:spcBef>
              <a:buNone/>
            </a:pPr>
            <a:r>
              <a:rPr lang="en-GB"/>
              <a:t>commit</a:t>
            </a:r>
          </a:p>
        </p:txBody>
      </p:sp>
      <p:sp>
        <p:nvSpPr>
          <p:cNvPr id="134" name="Shape 134"/>
          <p:cNvSpPr/>
          <p:nvPr/>
        </p:nvSpPr>
        <p:spPr>
          <a:xfrm>
            <a:off x="3973825" y="3237200"/>
            <a:ext cx="1131299" cy="401099"/>
          </a:xfrm>
          <a:prstGeom prst="flowChartAlternateProcess">
            <a:avLst/>
          </a:prstGeom>
          <a:solidFill>
            <a:srgbClr val="D9EAD3"/>
          </a:solidFill>
          <a:ln>
            <a:noFill/>
          </a:ln>
        </p:spPr>
        <p:txBody>
          <a:bodyPr anchorCtr="0" anchor="ctr" bIns="91425" lIns="91425" rIns="91425" tIns="91425">
            <a:noAutofit/>
          </a:bodyPr>
          <a:lstStyle/>
          <a:p>
            <a:pPr lvl="0" rtl="0" algn="ctr">
              <a:spcBef>
                <a:spcPts val="0"/>
              </a:spcBef>
              <a:buNone/>
            </a:pPr>
            <a:r>
              <a:rPr lang="en-GB"/>
              <a:t>tree</a:t>
            </a:r>
          </a:p>
        </p:txBody>
      </p:sp>
      <p:sp>
        <p:nvSpPr>
          <p:cNvPr id="135" name="Shape 135"/>
          <p:cNvSpPr/>
          <p:nvPr/>
        </p:nvSpPr>
        <p:spPr>
          <a:xfrm>
            <a:off x="4006350" y="4062525"/>
            <a:ext cx="1131299" cy="401099"/>
          </a:xfrm>
          <a:prstGeom prst="flowChartAlternateProcess">
            <a:avLst/>
          </a:prstGeom>
          <a:solidFill>
            <a:srgbClr val="D9D2E9"/>
          </a:solidFill>
          <a:ln>
            <a:noFill/>
          </a:ln>
        </p:spPr>
        <p:txBody>
          <a:bodyPr anchorCtr="0" anchor="ctr" bIns="91425" lIns="91425" rIns="91425" tIns="91425">
            <a:noAutofit/>
          </a:bodyPr>
          <a:lstStyle/>
          <a:p>
            <a:pPr lvl="0" rtl="0" algn="ctr">
              <a:spcBef>
                <a:spcPts val="0"/>
              </a:spcBef>
              <a:buNone/>
            </a:pPr>
            <a:r>
              <a:rPr lang="en-GB"/>
              <a:t>blob</a:t>
            </a:r>
          </a:p>
        </p:txBody>
      </p:sp>
      <p:sp>
        <p:nvSpPr>
          <p:cNvPr id="136" name="Shape 136"/>
          <p:cNvSpPr/>
          <p:nvPr/>
        </p:nvSpPr>
        <p:spPr>
          <a:xfrm>
            <a:off x="4144825" y="1165012"/>
            <a:ext cx="789299" cy="3552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GB"/>
              <a:t>HEAD</a:t>
            </a:r>
          </a:p>
        </p:txBody>
      </p:sp>
      <p:sp>
        <p:nvSpPr>
          <p:cNvPr id="137" name="Shape 137"/>
          <p:cNvSpPr/>
          <p:nvPr/>
        </p:nvSpPr>
        <p:spPr>
          <a:xfrm>
            <a:off x="4144825" y="1825737"/>
            <a:ext cx="789299" cy="3552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GB"/>
              <a:t>branch</a:t>
            </a:r>
          </a:p>
        </p:txBody>
      </p:sp>
      <p:sp>
        <p:nvSpPr>
          <p:cNvPr id="138" name="Shape 138"/>
          <p:cNvSpPr/>
          <p:nvPr/>
        </p:nvSpPr>
        <p:spPr>
          <a:xfrm>
            <a:off x="2670350" y="2531475"/>
            <a:ext cx="789299" cy="3552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GB"/>
              <a:t>remote</a:t>
            </a:r>
          </a:p>
        </p:txBody>
      </p:sp>
      <p:sp>
        <p:nvSpPr>
          <p:cNvPr id="139" name="Shape 139"/>
          <p:cNvSpPr/>
          <p:nvPr/>
        </p:nvSpPr>
        <p:spPr>
          <a:xfrm>
            <a:off x="5474600" y="2508525"/>
            <a:ext cx="1131299" cy="401099"/>
          </a:xfrm>
          <a:prstGeom prst="flowChartAlternateProcess">
            <a:avLst/>
          </a:prstGeom>
          <a:solidFill>
            <a:srgbClr val="FFF2CC"/>
          </a:solidFill>
          <a:ln>
            <a:noFill/>
          </a:ln>
        </p:spPr>
        <p:txBody>
          <a:bodyPr anchorCtr="0" anchor="ctr" bIns="91425" lIns="91425" rIns="91425" tIns="91425">
            <a:noAutofit/>
          </a:bodyPr>
          <a:lstStyle/>
          <a:p>
            <a:pPr lvl="0" rtl="0" algn="ctr">
              <a:spcBef>
                <a:spcPts val="0"/>
              </a:spcBef>
              <a:buNone/>
            </a:pPr>
            <a:r>
              <a:rPr lang="en-GB"/>
              <a:t>tag</a:t>
            </a:r>
          </a:p>
        </p:txBody>
      </p:sp>
      <p:cxnSp>
        <p:nvCxnSpPr>
          <p:cNvPr id="140" name="Shape 140"/>
          <p:cNvCxnSpPr>
            <a:stCxn id="137" idx="2"/>
            <a:endCxn id="133" idx="0"/>
          </p:cNvCxnSpPr>
          <p:nvPr/>
        </p:nvCxnSpPr>
        <p:spPr>
          <a:xfrm>
            <a:off x="4539474" y="2180937"/>
            <a:ext cx="0" cy="327600"/>
          </a:xfrm>
          <a:prstGeom prst="straightConnector1">
            <a:avLst/>
          </a:prstGeom>
          <a:noFill/>
          <a:ln cap="flat" cmpd="sng" w="19050">
            <a:solidFill>
              <a:schemeClr val="dk2"/>
            </a:solidFill>
            <a:prstDash val="solid"/>
            <a:round/>
            <a:headEnd len="lg" w="lg" type="none"/>
            <a:tailEnd len="lg" w="lg" type="triangle"/>
          </a:ln>
        </p:spPr>
      </p:cxnSp>
      <p:cxnSp>
        <p:nvCxnSpPr>
          <p:cNvPr id="141" name="Shape 141"/>
          <p:cNvCxnSpPr>
            <a:stCxn id="133" idx="2"/>
            <a:endCxn id="134" idx="0"/>
          </p:cNvCxnSpPr>
          <p:nvPr/>
        </p:nvCxnSpPr>
        <p:spPr>
          <a:xfrm>
            <a:off x="4539462" y="2909624"/>
            <a:ext cx="0" cy="327600"/>
          </a:xfrm>
          <a:prstGeom prst="straightConnector1">
            <a:avLst/>
          </a:prstGeom>
          <a:noFill/>
          <a:ln cap="flat" cmpd="sng" w="19050">
            <a:solidFill>
              <a:schemeClr val="dk2"/>
            </a:solidFill>
            <a:prstDash val="solid"/>
            <a:round/>
            <a:headEnd len="lg" w="lg" type="none"/>
            <a:tailEnd len="lg" w="lg" type="triangle"/>
          </a:ln>
        </p:spPr>
      </p:cxnSp>
      <p:cxnSp>
        <p:nvCxnSpPr>
          <p:cNvPr id="142" name="Shape 142"/>
          <p:cNvCxnSpPr>
            <a:stCxn id="134" idx="2"/>
          </p:cNvCxnSpPr>
          <p:nvPr/>
        </p:nvCxnSpPr>
        <p:spPr>
          <a:xfrm flipH="1">
            <a:off x="4413474" y="3638299"/>
            <a:ext cx="126000" cy="420000"/>
          </a:xfrm>
          <a:prstGeom prst="straightConnector1">
            <a:avLst/>
          </a:prstGeom>
          <a:noFill/>
          <a:ln cap="flat" cmpd="sng" w="19050">
            <a:solidFill>
              <a:schemeClr val="dk2"/>
            </a:solidFill>
            <a:prstDash val="solid"/>
            <a:round/>
            <a:headEnd len="lg" w="lg" type="none"/>
            <a:tailEnd len="lg" w="lg" type="triangle"/>
          </a:ln>
        </p:spPr>
      </p:cxnSp>
      <p:cxnSp>
        <p:nvCxnSpPr>
          <p:cNvPr id="143" name="Shape 143"/>
          <p:cNvCxnSpPr>
            <a:endCxn id="135" idx="0"/>
          </p:cNvCxnSpPr>
          <p:nvPr/>
        </p:nvCxnSpPr>
        <p:spPr>
          <a:xfrm>
            <a:off x="4538399" y="3637425"/>
            <a:ext cx="33600" cy="425100"/>
          </a:xfrm>
          <a:prstGeom prst="straightConnector1">
            <a:avLst/>
          </a:prstGeom>
          <a:noFill/>
          <a:ln cap="flat" cmpd="sng" w="19050">
            <a:solidFill>
              <a:schemeClr val="dk2"/>
            </a:solidFill>
            <a:prstDash val="solid"/>
            <a:round/>
            <a:headEnd len="lg" w="lg" type="none"/>
            <a:tailEnd len="lg" w="lg" type="triangle"/>
          </a:ln>
        </p:spPr>
      </p:cxnSp>
      <p:cxnSp>
        <p:nvCxnSpPr>
          <p:cNvPr id="144" name="Shape 144"/>
          <p:cNvCxnSpPr/>
          <p:nvPr/>
        </p:nvCxnSpPr>
        <p:spPr>
          <a:xfrm>
            <a:off x="4551525" y="3637275"/>
            <a:ext cx="171000" cy="414299"/>
          </a:xfrm>
          <a:prstGeom prst="straightConnector1">
            <a:avLst/>
          </a:prstGeom>
          <a:noFill/>
          <a:ln cap="flat" cmpd="sng" w="19050">
            <a:solidFill>
              <a:schemeClr val="dk2"/>
            </a:solidFill>
            <a:prstDash val="solid"/>
            <a:round/>
            <a:headEnd len="lg" w="lg" type="none"/>
            <a:tailEnd len="lg" w="lg" type="triangle"/>
          </a:ln>
        </p:spPr>
      </p:cxnSp>
      <p:cxnSp>
        <p:nvCxnSpPr>
          <p:cNvPr id="145" name="Shape 145"/>
          <p:cNvCxnSpPr>
            <a:stCxn id="136" idx="2"/>
            <a:endCxn id="137" idx="0"/>
          </p:cNvCxnSpPr>
          <p:nvPr/>
        </p:nvCxnSpPr>
        <p:spPr>
          <a:xfrm>
            <a:off x="4539474" y="1520212"/>
            <a:ext cx="0" cy="305400"/>
          </a:xfrm>
          <a:prstGeom prst="straightConnector1">
            <a:avLst/>
          </a:prstGeom>
          <a:noFill/>
          <a:ln cap="flat" cmpd="sng" w="19050">
            <a:solidFill>
              <a:schemeClr val="dk2"/>
            </a:solidFill>
            <a:prstDash val="solid"/>
            <a:round/>
            <a:headEnd len="lg" w="lg" type="none"/>
            <a:tailEnd len="lg" w="lg" type="triangle"/>
          </a:ln>
        </p:spPr>
      </p:cxnSp>
      <p:cxnSp>
        <p:nvCxnSpPr>
          <p:cNvPr id="146" name="Shape 146"/>
          <p:cNvCxnSpPr>
            <a:stCxn id="138" idx="3"/>
            <a:endCxn id="133" idx="1"/>
          </p:cNvCxnSpPr>
          <p:nvPr/>
        </p:nvCxnSpPr>
        <p:spPr>
          <a:xfrm>
            <a:off x="3459649" y="2709075"/>
            <a:ext cx="514200" cy="0"/>
          </a:xfrm>
          <a:prstGeom prst="straightConnector1">
            <a:avLst/>
          </a:prstGeom>
          <a:noFill/>
          <a:ln cap="flat" cmpd="sng" w="19050">
            <a:solidFill>
              <a:schemeClr val="dk2"/>
            </a:solidFill>
            <a:prstDash val="solid"/>
            <a:round/>
            <a:headEnd len="lg" w="lg" type="none"/>
            <a:tailEnd len="lg" w="lg" type="triangle"/>
          </a:ln>
        </p:spPr>
      </p:cxnSp>
      <p:cxnSp>
        <p:nvCxnSpPr>
          <p:cNvPr id="147" name="Shape 147"/>
          <p:cNvCxnSpPr>
            <a:stCxn id="139" idx="1"/>
            <a:endCxn id="133" idx="3"/>
          </p:cNvCxnSpPr>
          <p:nvPr/>
        </p:nvCxnSpPr>
        <p:spPr>
          <a:xfrm rot="10800000">
            <a:off x="5105000" y="2709074"/>
            <a:ext cx="369600" cy="0"/>
          </a:xfrm>
          <a:prstGeom prst="straightConnector1">
            <a:avLst/>
          </a:prstGeom>
          <a:noFill/>
          <a:ln cap="flat" cmpd="sng" w="19050">
            <a:solidFill>
              <a:schemeClr val="dk2"/>
            </a:solidFill>
            <a:prstDash val="solid"/>
            <a:round/>
            <a:headEnd len="lg" w="lg" type="none"/>
            <a:tailEnd len="lg" w="lg" type="triangle"/>
          </a:ln>
        </p:spPr>
      </p:cxnSp>
      <p:sp>
        <p:nvSpPr>
          <p:cNvPr id="148" name="Shape 148"/>
          <p:cNvSpPr/>
          <p:nvPr/>
        </p:nvSpPr>
        <p:spPr>
          <a:xfrm>
            <a:off x="4781750" y="2565175"/>
            <a:ext cx="0" cy="0"/>
          </a:xfrm>
          <a:prstGeom prst="arc">
            <a:avLst>
              <a:gd fmla="val 17156477" name="adj1"/>
              <a:gd fmla="val 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rot="683878">
            <a:off x="4677429" y="2310420"/>
            <a:ext cx="208632" cy="202432"/>
          </a:xfrm>
          <a:custGeom>
            <a:pathLst>
              <a:path extrusionOk="0" h="8097" w="10379">
                <a:moveTo>
                  <a:pt x="2109" y="8097"/>
                </a:moveTo>
                <a:cubicBezTo>
                  <a:pt x="-85" y="6634"/>
                  <a:pt x="-918" y="1038"/>
                  <a:pt x="1583" y="204"/>
                </a:cubicBezTo>
                <a:cubicBezTo>
                  <a:pt x="5077" y="-962"/>
                  <a:pt x="11157" y="3470"/>
                  <a:pt x="10265" y="7045"/>
                </a:cubicBezTo>
              </a:path>
            </a:pathLst>
          </a:custGeom>
          <a:noFill/>
          <a:ln cap="flat" cmpd="sng" w="19050">
            <a:solidFill>
              <a:schemeClr val="dk2"/>
            </a:solidFill>
            <a:prstDash val="solid"/>
            <a:round/>
            <a:headEnd len="lg" w="lg" type="none"/>
            <a:tailEnd len="lg" w="lg" type="none"/>
          </a:ln>
        </p:spPr>
      </p:sp>
      <p:sp>
        <p:nvSpPr>
          <p:cNvPr id="150" name="Shape 150"/>
          <p:cNvSpPr/>
          <p:nvPr/>
        </p:nvSpPr>
        <p:spPr>
          <a:xfrm rot="683878">
            <a:off x="4740479" y="3048220"/>
            <a:ext cx="208632" cy="202432"/>
          </a:xfrm>
          <a:custGeom>
            <a:pathLst>
              <a:path extrusionOk="0" h="8097" w="10379">
                <a:moveTo>
                  <a:pt x="2109" y="8097"/>
                </a:moveTo>
                <a:cubicBezTo>
                  <a:pt x="-85" y="6634"/>
                  <a:pt x="-918" y="1038"/>
                  <a:pt x="1583" y="204"/>
                </a:cubicBezTo>
                <a:cubicBezTo>
                  <a:pt x="5077" y="-962"/>
                  <a:pt x="11157" y="3470"/>
                  <a:pt x="10265" y="7045"/>
                </a:cubicBezTo>
              </a:path>
            </a:pathLst>
          </a:custGeom>
          <a:noFill/>
          <a:ln cap="flat" cmpd="sng" w="19050">
            <a:solidFill>
              <a:schemeClr val="dk2"/>
            </a:solidFill>
            <a:prstDash val="solid"/>
            <a:round/>
            <a:headEnd len="lg" w="lg" type="none"/>
            <a:tailEnd len="lg" w="lg" type="none"/>
          </a:ln>
        </p:spPr>
      </p:sp>
      <p:pic>
        <p:nvPicPr>
          <p:cNvPr descr="2color-lightbg@2x.png" id="151" name="Shape 151"/>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Let’s do git</a:t>
            </a:r>
          </a:p>
        </p:txBody>
      </p:sp>
      <p:sp>
        <p:nvSpPr>
          <p:cNvPr id="157" name="Shape 15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lnSpc>
                <a:spcPct val="150000"/>
              </a:lnSpc>
              <a:spcBef>
                <a:spcPts val="0"/>
              </a:spcBef>
              <a:buSzPct val="100000"/>
            </a:pPr>
            <a:r>
              <a:rPr lang="en-GB" sz="1400">
                <a:latin typeface="Verdana"/>
                <a:ea typeface="Verdana"/>
                <a:cs typeface="Verdana"/>
                <a:sym typeface="Verdana"/>
              </a:rPr>
              <a:t>Creating a local repo</a:t>
            </a:r>
          </a:p>
          <a:p>
            <a:pPr indent="-317500" lvl="0" marL="457200" rtl="0">
              <a:lnSpc>
                <a:spcPct val="150000"/>
              </a:lnSpc>
              <a:spcBef>
                <a:spcPts val="0"/>
              </a:spcBef>
              <a:buSzPct val="100000"/>
            </a:pPr>
            <a:r>
              <a:rPr lang="en-GB" sz="1400">
                <a:latin typeface="Verdana"/>
                <a:ea typeface="Verdana"/>
                <a:cs typeface="Verdana"/>
                <a:sym typeface="Verdana"/>
              </a:rPr>
              <a:t>Adding Files [Why we need a stage?]</a:t>
            </a:r>
          </a:p>
          <a:p>
            <a:pPr indent="-317500" lvl="0" marL="457200" rtl="0">
              <a:lnSpc>
                <a:spcPct val="150000"/>
              </a:lnSpc>
              <a:spcBef>
                <a:spcPts val="0"/>
              </a:spcBef>
              <a:buSzPct val="100000"/>
            </a:pPr>
            <a:r>
              <a:rPr lang="en-GB" sz="1400">
                <a:latin typeface="Verdana"/>
                <a:ea typeface="Verdana"/>
                <a:cs typeface="Verdana"/>
                <a:sym typeface="Verdana"/>
              </a:rPr>
              <a:t>Removing and Moving Files</a:t>
            </a:r>
          </a:p>
          <a:p>
            <a:pPr indent="-317500" lvl="0" marL="457200" rtl="0">
              <a:lnSpc>
                <a:spcPct val="150000"/>
              </a:lnSpc>
              <a:spcBef>
                <a:spcPts val="0"/>
              </a:spcBef>
              <a:buSzPct val="100000"/>
            </a:pPr>
            <a:r>
              <a:rPr lang="en-GB" sz="1400">
                <a:latin typeface="Verdana"/>
                <a:ea typeface="Verdana"/>
                <a:cs typeface="Verdana"/>
                <a:sym typeface="Verdana"/>
              </a:rPr>
              <a:t>Viewing Status</a:t>
            </a:r>
          </a:p>
          <a:p>
            <a:pPr indent="-317500" lvl="0" marL="457200" rtl="0">
              <a:lnSpc>
                <a:spcPct val="150000"/>
              </a:lnSpc>
              <a:spcBef>
                <a:spcPts val="0"/>
              </a:spcBef>
              <a:buSzPct val="100000"/>
            </a:pPr>
            <a:r>
              <a:rPr lang="en-GB" sz="1400">
                <a:latin typeface="Verdana"/>
                <a:ea typeface="Verdana"/>
                <a:cs typeface="Verdana"/>
                <a:sym typeface="Verdana"/>
              </a:rPr>
              <a:t>Viewing the diff</a:t>
            </a:r>
          </a:p>
          <a:p>
            <a:pPr indent="-317500" lvl="0" marL="457200" rtl="0">
              <a:lnSpc>
                <a:spcPct val="150000"/>
              </a:lnSpc>
              <a:spcBef>
                <a:spcPts val="0"/>
              </a:spcBef>
              <a:buSzPct val="100000"/>
            </a:pPr>
            <a:r>
              <a:rPr lang="en-GB" sz="1400">
                <a:latin typeface="Verdana"/>
                <a:ea typeface="Verdana"/>
                <a:cs typeface="Verdana"/>
                <a:sym typeface="Verdana"/>
              </a:rPr>
              <a:t>Committing files</a:t>
            </a:r>
          </a:p>
          <a:p>
            <a:pPr indent="-317500" lvl="0" marL="457200" rtl="0">
              <a:lnSpc>
                <a:spcPct val="150000"/>
              </a:lnSpc>
              <a:spcBef>
                <a:spcPts val="0"/>
              </a:spcBef>
              <a:buSzPct val="100000"/>
            </a:pPr>
            <a:r>
              <a:rPr lang="en-GB" sz="1400">
                <a:latin typeface="Verdana"/>
                <a:ea typeface="Verdana"/>
                <a:cs typeface="Verdana"/>
                <a:sym typeface="Verdana"/>
              </a:rPr>
              <a:t>Viewing Logs</a:t>
            </a:r>
          </a:p>
          <a:p>
            <a:pPr indent="-317500" lvl="0" marL="457200" rtl="0">
              <a:lnSpc>
                <a:spcPct val="150000"/>
              </a:lnSpc>
              <a:spcBef>
                <a:spcPts val="0"/>
              </a:spcBef>
              <a:buSzPct val="100000"/>
            </a:pPr>
            <a:r>
              <a:rPr lang="en-GB" sz="1400">
                <a:latin typeface="Verdana"/>
                <a:ea typeface="Verdana"/>
                <a:cs typeface="Verdana"/>
                <a:sym typeface="Verdana"/>
              </a:rPr>
              <a:t>Undo</a:t>
            </a:r>
          </a:p>
          <a:p>
            <a:pPr indent="-317500" lvl="0" marL="457200" rtl="0">
              <a:lnSpc>
                <a:spcPct val="150000"/>
              </a:lnSpc>
              <a:spcBef>
                <a:spcPts val="0"/>
              </a:spcBef>
              <a:buSzPct val="100000"/>
            </a:pPr>
            <a:r>
              <a:rPr lang="en-GB" sz="1400">
                <a:latin typeface="Verdana"/>
                <a:ea typeface="Verdana"/>
                <a:cs typeface="Verdana"/>
                <a:sym typeface="Verdana"/>
              </a:rPr>
              <a:t>Branching and Merging [Rebase]</a:t>
            </a:r>
          </a:p>
          <a:p>
            <a:pPr indent="-317500" lvl="0" marL="457200" rtl="0">
              <a:lnSpc>
                <a:spcPct val="150000"/>
              </a:lnSpc>
              <a:spcBef>
                <a:spcPts val="0"/>
              </a:spcBef>
              <a:buSzPct val="100000"/>
            </a:pPr>
            <a:r>
              <a:rPr lang="en-GB" sz="1400">
                <a:latin typeface="Verdana"/>
                <a:ea typeface="Verdana"/>
                <a:cs typeface="Verdana"/>
                <a:sym typeface="Verdana"/>
              </a:rPr>
              <a:t>Conflict Resolution</a:t>
            </a:r>
          </a:p>
          <a:p>
            <a:pPr lvl="0">
              <a:lnSpc>
                <a:spcPct val="150000"/>
              </a:lnSpc>
              <a:spcBef>
                <a:spcPts val="0"/>
              </a:spcBef>
              <a:buNone/>
            </a:pPr>
            <a:r>
              <a:t/>
            </a:r>
            <a:endParaRPr/>
          </a:p>
        </p:txBody>
      </p:sp>
      <p:pic>
        <p:nvPicPr>
          <p:cNvPr descr="2color-lightbg@2x.png" id="158" name="Shape 158"/>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0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0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10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1000"/>
                                        <p:tgtEl>
                                          <p:spTgt spid="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Effect filter="fade" transition="in">
                                      <p:cBhvr>
                                        <p:cTn dur="1000"/>
                                        <p:tgtEl>
                                          <p:spTgt spid="1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Effect filter="fade" transition="in">
                                      <p:cBhvr>
                                        <p:cTn dur="1000"/>
                                        <p:tgtEl>
                                          <p:spTgt spid="1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Effect filter="fade" transition="in">
                                      <p:cBhvr>
                                        <p:cTn dur="1000"/>
                                        <p:tgtEl>
                                          <p:spTgt spid="1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8" st="8"/>
                                            </p:txEl>
                                          </p:spTgt>
                                        </p:tgtEl>
                                        <p:attrNameLst>
                                          <p:attrName>style.visibility</p:attrName>
                                        </p:attrNameLst>
                                      </p:cBhvr>
                                      <p:to>
                                        <p:strVal val="visible"/>
                                      </p:to>
                                    </p:set>
                                    <p:animEffect filter="fade" transition="in">
                                      <p:cBhvr>
                                        <p:cTn dur="1000"/>
                                        <p:tgtEl>
                                          <p:spTgt spid="15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9" st="9"/>
                                            </p:txEl>
                                          </p:spTgt>
                                        </p:tgtEl>
                                        <p:attrNameLst>
                                          <p:attrName>style.visibility</p:attrName>
                                        </p:attrNameLst>
                                      </p:cBhvr>
                                      <p:to>
                                        <p:strVal val="visible"/>
                                      </p:to>
                                    </p:set>
                                    <p:animEffect filter="fade" transition="in">
                                      <p:cBhvr>
                                        <p:cTn dur="1000"/>
                                        <p:tgtEl>
                                          <p:spTgt spid="15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0" st="10"/>
                                            </p:txEl>
                                          </p:spTgt>
                                        </p:tgtEl>
                                        <p:attrNameLst>
                                          <p:attrName>style.visibility</p:attrName>
                                        </p:attrNameLst>
                                      </p:cBhvr>
                                      <p:to>
                                        <p:strVal val="visible"/>
                                      </p:to>
                                    </p:set>
                                    <p:animEffect filter="fade" transition="in">
                                      <p:cBhvr>
                                        <p:cTn dur="1000"/>
                                        <p:tgtEl>
                                          <p:spTgt spid="15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Create a local repo	</a:t>
            </a:r>
          </a:p>
        </p:txBody>
      </p:sp>
      <p:sp>
        <p:nvSpPr>
          <p:cNvPr id="164" name="Shape 16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git-init</a:t>
            </a:r>
            <a:r>
              <a:rPr lang="en-GB" sz="1800">
                <a:latin typeface="Verdana"/>
                <a:ea typeface="Verdana"/>
                <a:cs typeface="Verdana"/>
                <a:sym typeface="Verdana"/>
              </a:rPr>
              <a:t> - Create an empty Git repository or reinitialize an existing one</a:t>
            </a:r>
          </a:p>
          <a:p>
            <a:pPr lvl="0" rtl="0">
              <a:spcBef>
                <a:spcPts val="0"/>
              </a:spcBef>
              <a:buNone/>
            </a:pPr>
            <a:r>
              <a:t/>
            </a:r>
            <a:endParaRPr sz="1800">
              <a:latin typeface="Courier New"/>
              <a:ea typeface="Courier New"/>
              <a:cs typeface="Courier New"/>
              <a:sym typeface="Courier New"/>
            </a:endParaRPr>
          </a:p>
          <a:p>
            <a:pPr lvl="0" rtl="0">
              <a:spcBef>
                <a:spcPts val="0"/>
              </a:spcBef>
              <a:buNone/>
            </a:pPr>
            <a:r>
              <a:rPr lang="en-GB" sz="1800">
                <a:latin typeface="Courier New"/>
                <a:ea typeface="Courier New"/>
                <a:cs typeface="Courier New"/>
                <a:sym typeface="Courier New"/>
              </a:rPr>
              <a:t>$ mkdir training</a:t>
            </a:r>
          </a:p>
          <a:p>
            <a:pPr lvl="0" rtl="0">
              <a:spcBef>
                <a:spcPts val="0"/>
              </a:spcBef>
              <a:buNone/>
            </a:pPr>
            <a:r>
              <a:rPr lang="en-GB" sz="1800">
                <a:latin typeface="Courier New"/>
                <a:ea typeface="Courier New"/>
                <a:cs typeface="Courier New"/>
                <a:sym typeface="Courier New"/>
              </a:rPr>
              <a:t>$ cd </a:t>
            </a:r>
            <a:r>
              <a:rPr lang="en-GB" sz="1800">
                <a:latin typeface="Courier New"/>
                <a:ea typeface="Courier New"/>
                <a:cs typeface="Courier New"/>
                <a:sym typeface="Courier New"/>
              </a:rPr>
              <a:t>training</a:t>
            </a:r>
          </a:p>
          <a:p>
            <a:pPr lvl="0" rtl="0">
              <a:spcBef>
                <a:spcPts val="0"/>
              </a:spcBef>
              <a:buNone/>
            </a:pPr>
            <a:r>
              <a:rPr lang="en-GB" sz="1800">
                <a:latin typeface="Courier New"/>
                <a:ea typeface="Courier New"/>
                <a:cs typeface="Courier New"/>
                <a:sym typeface="Courier New"/>
              </a:rPr>
              <a:t>$ git init</a:t>
            </a:r>
          </a:p>
          <a:p>
            <a:pPr lvl="0">
              <a:spcBef>
                <a:spcPts val="0"/>
              </a:spcBef>
              <a:buNone/>
            </a:pPr>
            <a:r>
              <a:rPr lang="en-GB" sz="1400">
                <a:solidFill>
                  <a:srgbClr val="FF0000"/>
                </a:solidFill>
                <a:latin typeface="Courier New"/>
                <a:ea typeface="Courier New"/>
                <a:cs typeface="Courier New"/>
                <a:sym typeface="Courier New"/>
              </a:rPr>
              <a:t>Initialized empty Git repository in /home/user/training/.git/</a:t>
            </a:r>
          </a:p>
        </p:txBody>
      </p:sp>
      <p:pic>
        <p:nvPicPr>
          <p:cNvPr descr="2color-lightbg@2x.png" id="165" name="Shape 165"/>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Viewing the status</a:t>
            </a:r>
          </a:p>
        </p:txBody>
      </p:sp>
      <p:sp>
        <p:nvSpPr>
          <p:cNvPr id="171" name="Shape 17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git-status</a:t>
            </a:r>
            <a:r>
              <a:rPr lang="en-GB" sz="1800">
                <a:latin typeface="Verdana"/>
                <a:ea typeface="Verdana"/>
                <a:cs typeface="Verdana"/>
                <a:sym typeface="Verdana"/>
              </a:rPr>
              <a:t> - Show the working tree/directory status</a:t>
            </a:r>
          </a:p>
          <a:p>
            <a:pPr lvl="0" rtl="0">
              <a:spcBef>
                <a:spcPts val="0"/>
              </a:spcBef>
              <a:buNone/>
            </a:pPr>
            <a:r>
              <a:t/>
            </a:r>
            <a:endParaRPr sz="1800">
              <a:latin typeface="Courier New"/>
              <a:ea typeface="Courier New"/>
              <a:cs typeface="Courier New"/>
              <a:sym typeface="Courier New"/>
            </a:endParaRPr>
          </a:p>
          <a:p>
            <a:pPr lvl="0" rtl="0">
              <a:spcBef>
                <a:spcPts val="0"/>
              </a:spcBef>
              <a:buNone/>
            </a:pPr>
            <a:r>
              <a:rPr lang="en-GB" sz="1800">
                <a:latin typeface="Courier New"/>
                <a:ea typeface="Courier New"/>
                <a:cs typeface="Courier New"/>
                <a:sym typeface="Courier New"/>
              </a:rPr>
              <a:t>$ git status</a:t>
            </a:r>
          </a:p>
          <a:p>
            <a:pPr lvl="0">
              <a:spcBef>
                <a:spcPts val="0"/>
              </a:spcBef>
              <a:buNone/>
            </a:pPr>
            <a:r>
              <a:rPr lang="en-GB" sz="1400">
                <a:solidFill>
                  <a:srgbClr val="FF0000"/>
                </a:solidFill>
                <a:latin typeface="Courier New"/>
                <a:ea typeface="Courier New"/>
                <a:cs typeface="Courier New"/>
                <a:sym typeface="Courier New"/>
              </a:rPr>
              <a:t># On branch master</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Initial commit</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nothing to commit (create/copy files and use "git add" to track)</a:t>
            </a:r>
            <a:br>
              <a:rPr lang="en-GB" sz="1400">
                <a:solidFill>
                  <a:srgbClr val="FF0000"/>
                </a:solidFill>
                <a:latin typeface="Courier New"/>
                <a:ea typeface="Courier New"/>
                <a:cs typeface="Courier New"/>
                <a:sym typeface="Courier New"/>
              </a:rPr>
            </a:br>
          </a:p>
        </p:txBody>
      </p:sp>
      <p:pic>
        <p:nvPicPr>
          <p:cNvPr descr="2color-lightbg@2x.png" id="172" name="Shape 172"/>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Shape 3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Why Revisions?</a:t>
            </a:r>
          </a:p>
        </p:txBody>
      </p:sp>
      <p:sp>
        <p:nvSpPr>
          <p:cNvPr id="35" name="Shape 3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GB"/>
              <a:t>Oops ! moments</a:t>
            </a:r>
          </a:p>
          <a:p>
            <a:pPr indent="-228600" lvl="0" marL="457200" rtl="0">
              <a:spcBef>
                <a:spcPts val="0"/>
              </a:spcBef>
            </a:pPr>
            <a:r>
              <a:rPr lang="en-GB"/>
              <a:t>Wasn’t last one better ? Where the F is it ?</a:t>
            </a:r>
          </a:p>
          <a:p>
            <a:pPr indent="-228600" lvl="0" marL="457200">
              <a:spcBef>
                <a:spcPts val="0"/>
              </a:spcBef>
            </a:pPr>
            <a:r>
              <a:rPr lang="en-GB"/>
              <a:t>Backup</a:t>
            </a:r>
          </a:p>
        </p:txBody>
      </p:sp>
      <p:pic>
        <p:nvPicPr>
          <p:cNvPr descr="2color-lightbg@2x.png" id="36" name="Shape 36"/>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
                                            <p:txEl>
                                              <p:pRg end="0" st="0"/>
                                            </p:txEl>
                                          </p:spTgt>
                                        </p:tgtEl>
                                        <p:attrNameLst>
                                          <p:attrName>style.visibility</p:attrName>
                                        </p:attrNameLst>
                                      </p:cBhvr>
                                      <p:to>
                                        <p:strVal val="visible"/>
                                      </p:to>
                                    </p:set>
                                    <p:animEffect filter="fade" transition="in">
                                      <p:cBhvr>
                                        <p:cTn dur="1000"/>
                                        <p:tgtEl>
                                          <p:spTgt spid="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
                                            <p:txEl>
                                              <p:pRg end="1" st="1"/>
                                            </p:txEl>
                                          </p:spTgt>
                                        </p:tgtEl>
                                        <p:attrNameLst>
                                          <p:attrName>style.visibility</p:attrName>
                                        </p:attrNameLst>
                                      </p:cBhvr>
                                      <p:to>
                                        <p:strVal val="visible"/>
                                      </p:to>
                                    </p:set>
                                    <p:animEffect filter="fade" transition="in">
                                      <p:cBhvr>
                                        <p:cTn dur="1000"/>
                                        <p:tgtEl>
                                          <p:spTgt spid="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
                                            <p:txEl>
                                              <p:pRg end="2" st="2"/>
                                            </p:txEl>
                                          </p:spTgt>
                                        </p:tgtEl>
                                        <p:attrNameLst>
                                          <p:attrName>style.visibility</p:attrName>
                                        </p:attrNameLst>
                                      </p:cBhvr>
                                      <p:to>
                                        <p:strVal val="visible"/>
                                      </p:to>
                                    </p:set>
                                    <p:animEffect filter="fade" transition="in">
                                      <p:cBhvr>
                                        <p:cTn dur="1000"/>
                                        <p:tgtEl>
                                          <p:spTgt spid="3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Add a file</a:t>
            </a:r>
          </a:p>
        </p:txBody>
      </p:sp>
      <p:sp>
        <p:nvSpPr>
          <p:cNvPr id="178" name="Shape 178"/>
          <p:cNvSpPr txBox="1"/>
          <p:nvPr>
            <p:ph idx="1" type="body"/>
          </p:nvPr>
        </p:nvSpPr>
        <p:spPr>
          <a:xfrm>
            <a:off x="457200" y="1063375"/>
            <a:ext cx="8229600" cy="3725699"/>
          </a:xfrm>
          <a:prstGeom prst="rect">
            <a:avLst/>
          </a:prstGeom>
        </p:spPr>
        <p:txBody>
          <a:bodyPr anchorCtr="0" anchor="t" bIns="91425" lIns="91425" rIns="91425" tIns="91425">
            <a:noAutofit/>
          </a:bodyPr>
          <a:lstStyle/>
          <a:p>
            <a:pPr lvl="0" rtl="0">
              <a:spcBef>
                <a:spcPts val="0"/>
              </a:spcBef>
              <a:buNone/>
            </a:pPr>
            <a:r>
              <a:rPr lang="en-GB" sz="1800">
                <a:latin typeface="Courier New"/>
                <a:ea typeface="Courier New"/>
                <a:cs typeface="Courier New"/>
                <a:sym typeface="Courier New"/>
              </a:rPr>
              <a:t>$ cat &gt; README</a:t>
            </a:r>
            <a:br>
              <a:rPr lang="en-GB" sz="1800">
                <a:latin typeface="Courier New"/>
                <a:ea typeface="Courier New"/>
                <a:cs typeface="Courier New"/>
                <a:sym typeface="Courier New"/>
              </a:rPr>
            </a:br>
            <a:r>
              <a:rPr lang="en-GB" sz="1800">
                <a:solidFill>
                  <a:srgbClr val="FF0000"/>
                </a:solidFill>
                <a:latin typeface="Courier New"/>
                <a:ea typeface="Courier New"/>
                <a:cs typeface="Courier New"/>
                <a:sym typeface="Courier New"/>
              </a:rPr>
              <a:t>This is my first git project</a:t>
            </a:r>
          </a:p>
          <a:p>
            <a:pPr lvl="0" rtl="0">
              <a:spcBef>
                <a:spcPts val="0"/>
              </a:spcBef>
              <a:buNone/>
            </a:pPr>
            <a:r>
              <a:rPr lang="en-GB" sz="1800">
                <a:latin typeface="Courier New"/>
                <a:ea typeface="Courier New"/>
                <a:cs typeface="Courier New"/>
                <a:sym typeface="Courier New"/>
              </a:rPr>
              <a:t>$ git status</a:t>
            </a:r>
          </a:p>
          <a:p>
            <a:pPr lvl="0" rtl="0">
              <a:spcBef>
                <a:spcPts val="0"/>
              </a:spcBef>
              <a:buNone/>
            </a:pPr>
            <a:r>
              <a:rPr lang="en-GB" sz="1800">
                <a:latin typeface="Courier New"/>
                <a:ea typeface="Courier New"/>
                <a:cs typeface="Courier New"/>
                <a:sym typeface="Courier New"/>
              </a:rPr>
              <a:t>$ git add README</a:t>
            </a:r>
          </a:p>
          <a:p>
            <a:pPr lvl="0" rtl="0">
              <a:spcBef>
                <a:spcPts val="0"/>
              </a:spcBef>
              <a:buNone/>
            </a:pPr>
            <a:r>
              <a:rPr lang="en-GB" sz="1800">
                <a:latin typeface="Courier New"/>
                <a:ea typeface="Courier New"/>
                <a:cs typeface="Courier New"/>
                <a:sym typeface="Courier New"/>
              </a:rPr>
              <a:t>$ git status</a:t>
            </a:r>
          </a:p>
          <a:p>
            <a:pPr lvl="0" rtl="0">
              <a:spcBef>
                <a:spcPts val="0"/>
              </a:spcBef>
              <a:buNone/>
            </a:pPr>
            <a:r>
              <a:rPr lang="en-GB" sz="1800">
                <a:latin typeface="Courier New"/>
                <a:ea typeface="Courier New"/>
                <a:cs typeface="Courier New"/>
                <a:sym typeface="Courier New"/>
              </a:rPr>
              <a:t>$ cat &gt;&gt; README</a:t>
            </a:r>
          </a:p>
          <a:p>
            <a:pPr lvl="0" rtl="0">
              <a:spcBef>
                <a:spcPts val="0"/>
              </a:spcBef>
              <a:buNone/>
            </a:pPr>
            <a:r>
              <a:rPr lang="en-GB" sz="1800">
                <a:solidFill>
                  <a:srgbClr val="FF0000"/>
                </a:solidFill>
                <a:latin typeface="Courier New"/>
                <a:ea typeface="Courier New"/>
                <a:cs typeface="Courier New"/>
                <a:sym typeface="Courier New"/>
              </a:rPr>
              <a:t>Make a note of it</a:t>
            </a:r>
          </a:p>
          <a:p>
            <a:pPr lvl="0" rtl="0">
              <a:spcBef>
                <a:spcPts val="0"/>
              </a:spcBef>
              <a:buNone/>
            </a:pPr>
            <a:r>
              <a:rPr lang="en-GB" sz="1800">
                <a:latin typeface="Courier New"/>
                <a:ea typeface="Courier New"/>
                <a:cs typeface="Courier New"/>
                <a:sym typeface="Courier New"/>
              </a:rPr>
              <a:t>$ git status</a:t>
            </a:r>
          </a:p>
          <a:p>
            <a:pPr lvl="0" rtl="0">
              <a:spcBef>
                <a:spcPts val="0"/>
              </a:spcBef>
              <a:buNone/>
            </a:pPr>
            <a:r>
              <a:rPr lang="en-GB" sz="1800">
                <a:latin typeface="Courier New"/>
                <a:ea typeface="Courier New"/>
                <a:cs typeface="Courier New"/>
                <a:sym typeface="Courier New"/>
              </a:rPr>
              <a:t>$ git add README</a:t>
            </a:r>
          </a:p>
          <a:p>
            <a:pPr lvl="0">
              <a:spcBef>
                <a:spcPts val="0"/>
              </a:spcBef>
              <a:buNone/>
            </a:pPr>
            <a:r>
              <a:rPr lang="en-GB" sz="1800">
                <a:latin typeface="Courier New"/>
                <a:ea typeface="Courier New"/>
                <a:cs typeface="Courier New"/>
                <a:sym typeface="Courier New"/>
              </a:rPr>
              <a:t>$ git status</a:t>
            </a:r>
            <a:br>
              <a:rPr lang="en-GB" sz="1800">
                <a:latin typeface="Courier New"/>
                <a:ea typeface="Courier New"/>
                <a:cs typeface="Courier New"/>
                <a:sym typeface="Courier New"/>
              </a:rPr>
            </a:br>
          </a:p>
        </p:txBody>
      </p:sp>
      <p:pic>
        <p:nvPicPr>
          <p:cNvPr descr="2color-lightbg@2x.png" id="179" name="Shape 179"/>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Tracking</a:t>
            </a:r>
          </a:p>
        </p:txBody>
      </p:sp>
      <p:sp>
        <p:nvSpPr>
          <p:cNvPr id="185" name="Shape 18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pic>
        <p:nvPicPr>
          <p:cNvPr descr="2color-lightbg@2x.png" id="186" name="Shape 186"/>
          <p:cNvPicPr preferRelativeResize="0"/>
          <p:nvPr/>
        </p:nvPicPr>
        <p:blipFill>
          <a:blip r:embed="rId3">
            <a:alphaModFix/>
          </a:blip>
          <a:stretch>
            <a:fillRect/>
          </a:stretch>
        </p:blipFill>
        <p:spPr>
          <a:xfrm>
            <a:off x="7895900" y="4619225"/>
            <a:ext cx="1190500" cy="446600"/>
          </a:xfrm>
          <a:prstGeom prst="rect">
            <a:avLst/>
          </a:prstGeom>
          <a:noFill/>
          <a:ln>
            <a:noFill/>
          </a:ln>
        </p:spPr>
      </p:pic>
      <p:pic>
        <p:nvPicPr>
          <p:cNvPr id="187" name="Shape 187"/>
          <p:cNvPicPr preferRelativeResize="0"/>
          <p:nvPr/>
        </p:nvPicPr>
        <p:blipFill>
          <a:blip r:embed="rId4">
            <a:alphaModFix/>
          </a:blip>
          <a:stretch>
            <a:fillRect/>
          </a:stretch>
        </p:blipFill>
        <p:spPr>
          <a:xfrm>
            <a:off x="788325" y="1200162"/>
            <a:ext cx="7567349" cy="3311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Viewing the diff</a:t>
            </a:r>
          </a:p>
        </p:txBody>
      </p:sp>
      <p:sp>
        <p:nvSpPr>
          <p:cNvPr id="193" name="Shape 19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git-diff</a:t>
            </a:r>
            <a:r>
              <a:rPr lang="en-GB" sz="1800">
                <a:latin typeface="Verdana"/>
                <a:ea typeface="Verdana"/>
                <a:cs typeface="Verdana"/>
                <a:sym typeface="Verdana"/>
              </a:rPr>
              <a:t> - Show changes between commits, commit and working</a:t>
            </a:r>
            <a:r>
              <a:rPr lang="en-GB" sz="1800">
                <a:latin typeface="Courier New"/>
                <a:ea typeface="Courier New"/>
                <a:cs typeface="Courier New"/>
                <a:sym typeface="Courier New"/>
              </a:rPr>
              <a:t> </a:t>
            </a:r>
            <a:r>
              <a:rPr lang="en-GB" sz="1800">
                <a:latin typeface="Verdana"/>
                <a:ea typeface="Verdana"/>
                <a:cs typeface="Verdana"/>
                <a:sym typeface="Verdana"/>
              </a:rPr>
              <a:t>tree, etc</a:t>
            </a:r>
          </a:p>
          <a:p>
            <a:pPr lvl="0" rtl="0">
              <a:spcBef>
                <a:spcPts val="0"/>
              </a:spcBef>
              <a:buNone/>
            </a:pPr>
            <a:r>
              <a:rPr lang="en-GB" sz="1800">
                <a:latin typeface="Courier New"/>
                <a:ea typeface="Courier New"/>
                <a:cs typeface="Courier New"/>
                <a:sym typeface="Courier New"/>
              </a:rPr>
              <a:t>$ cat &gt;&gt; README</a:t>
            </a:r>
          </a:p>
          <a:p>
            <a:pPr lvl="0" rtl="0">
              <a:spcBef>
                <a:spcPts val="0"/>
              </a:spcBef>
              <a:buNone/>
            </a:pPr>
            <a:r>
              <a:rPr lang="en-GB" sz="1400">
                <a:solidFill>
                  <a:srgbClr val="FF0000"/>
                </a:solidFill>
                <a:latin typeface="Courier New"/>
                <a:ea typeface="Courier New"/>
                <a:cs typeface="Courier New"/>
                <a:sym typeface="Courier New"/>
              </a:rPr>
              <a:t>test it</a:t>
            </a:r>
          </a:p>
          <a:p>
            <a:pPr lvl="0" rtl="0">
              <a:spcBef>
                <a:spcPts val="0"/>
              </a:spcBef>
              <a:buNone/>
            </a:pPr>
            <a:r>
              <a:rPr lang="en-GB" sz="1800">
                <a:latin typeface="Courier New"/>
                <a:ea typeface="Courier New"/>
                <a:cs typeface="Courier New"/>
                <a:sym typeface="Courier New"/>
              </a:rPr>
              <a:t>$ git status</a:t>
            </a:r>
          </a:p>
          <a:p>
            <a:pPr lvl="0" rtl="0">
              <a:spcBef>
                <a:spcPts val="0"/>
              </a:spcBef>
              <a:buNone/>
            </a:pPr>
            <a:r>
              <a:rPr lang="en-GB" sz="1800">
                <a:latin typeface="Courier New"/>
                <a:ea typeface="Courier New"/>
                <a:cs typeface="Courier New"/>
                <a:sym typeface="Courier New"/>
              </a:rPr>
              <a:t>$ git diff</a:t>
            </a:r>
          </a:p>
          <a:p>
            <a:pPr lvl="0">
              <a:spcBef>
                <a:spcPts val="0"/>
              </a:spcBef>
              <a:buNone/>
            </a:pPr>
            <a:r>
              <a:rPr lang="en-GB" sz="1400">
                <a:solidFill>
                  <a:srgbClr val="FF0000"/>
                </a:solidFill>
                <a:latin typeface="Courier New"/>
                <a:ea typeface="Courier New"/>
                <a:cs typeface="Courier New"/>
                <a:sym typeface="Courier New"/>
              </a:rPr>
              <a:t>diff --git a/README b/README</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index 68970cf..3c37412 100644</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a/README</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b/README</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-1,2 +1,3 @@</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This is my first git project</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make a note of it</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+test it</a:t>
            </a:r>
            <a:br>
              <a:rPr lang="en-GB"/>
            </a:br>
          </a:p>
        </p:txBody>
      </p:sp>
      <p:pic>
        <p:nvPicPr>
          <p:cNvPr descr="2color-lightbg@2x.png" id="194" name="Shape 194"/>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Remove or Move Files</a:t>
            </a:r>
          </a:p>
        </p:txBody>
      </p:sp>
      <p:sp>
        <p:nvSpPr>
          <p:cNvPr id="200" name="Shape 20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git-rm</a:t>
            </a:r>
            <a:r>
              <a:rPr lang="en-GB" sz="1800">
                <a:latin typeface="Verdana"/>
                <a:ea typeface="Verdana"/>
                <a:cs typeface="Verdana"/>
                <a:sym typeface="Verdana"/>
              </a:rPr>
              <a:t> - Remove files from the working tree and from the index</a:t>
            </a:r>
          </a:p>
          <a:p>
            <a:pPr lvl="0" rtl="0">
              <a:spcBef>
                <a:spcPts val="0"/>
              </a:spcBef>
              <a:buNone/>
            </a:pPr>
            <a:r>
              <a:rPr lang="en-GB" sz="1800">
                <a:latin typeface="Verdana"/>
                <a:ea typeface="Verdana"/>
                <a:cs typeface="Verdana"/>
                <a:sym typeface="Verdana"/>
              </a:rPr>
              <a:t>git-mv - Move or rename a file, a directory, or a symlink</a:t>
            </a:r>
          </a:p>
          <a:p>
            <a:pPr lvl="0" rtl="0">
              <a:spcBef>
                <a:spcPts val="0"/>
              </a:spcBef>
              <a:buNone/>
            </a:pPr>
            <a:r>
              <a:t/>
            </a:r>
            <a:endParaRPr sz="18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 git rm test</a:t>
            </a:r>
          </a:p>
          <a:p>
            <a:pPr lvl="0" rtl="0">
              <a:spcBef>
                <a:spcPts val="0"/>
              </a:spcBef>
              <a:buNone/>
            </a:pPr>
            <a:r>
              <a:rPr lang="en-GB" sz="1800">
                <a:latin typeface="Courier New"/>
                <a:ea typeface="Courier New"/>
                <a:cs typeface="Courier New"/>
                <a:sym typeface="Courier New"/>
              </a:rPr>
              <a:t>$ git rm --cached test</a:t>
            </a:r>
          </a:p>
          <a:p>
            <a:pPr lvl="0" rtl="0">
              <a:spcBef>
                <a:spcPts val="0"/>
              </a:spcBef>
              <a:buNone/>
            </a:pPr>
            <a:r>
              <a:rPr lang="en-GB" sz="1800">
                <a:latin typeface="Courier New"/>
                <a:ea typeface="Courier New"/>
                <a:cs typeface="Courier New"/>
                <a:sym typeface="Courier New"/>
              </a:rPr>
              <a:t>$ git rm -rf dir</a:t>
            </a:r>
          </a:p>
          <a:p>
            <a:pPr lvl="0">
              <a:spcBef>
                <a:spcPts val="0"/>
              </a:spcBef>
              <a:buNone/>
            </a:pPr>
            <a:r>
              <a:rPr lang="en-GB" sz="1800">
                <a:latin typeface="Courier New"/>
                <a:ea typeface="Courier New"/>
                <a:cs typeface="Courier New"/>
                <a:sym typeface="Courier New"/>
              </a:rPr>
              <a:t>$ git mv test newtest</a:t>
            </a:r>
          </a:p>
        </p:txBody>
      </p:sp>
      <p:pic>
        <p:nvPicPr>
          <p:cNvPr descr="2color-lightbg@2x.png" id="201" name="Shape 201"/>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Commit</a:t>
            </a:r>
          </a:p>
        </p:txBody>
      </p:sp>
      <p:sp>
        <p:nvSpPr>
          <p:cNvPr id="207" name="Shape 20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solidFill>
                  <a:srgbClr val="000000"/>
                </a:solidFill>
                <a:latin typeface="Verdana"/>
                <a:ea typeface="Verdana"/>
                <a:cs typeface="Verdana"/>
                <a:sym typeface="Verdana"/>
              </a:rPr>
              <a:t>git-commit</a:t>
            </a:r>
            <a:r>
              <a:rPr lang="en-GB" sz="1800">
                <a:solidFill>
                  <a:srgbClr val="000000"/>
                </a:solidFill>
                <a:latin typeface="Verdana"/>
                <a:ea typeface="Verdana"/>
                <a:cs typeface="Verdana"/>
                <a:sym typeface="Verdana"/>
              </a:rPr>
              <a:t> - Record changes to the repository</a:t>
            </a:r>
          </a:p>
          <a:p>
            <a:pPr lvl="0" rtl="0">
              <a:spcBef>
                <a:spcPts val="0"/>
              </a:spcBef>
              <a:buNone/>
            </a:pPr>
            <a:r>
              <a:t/>
            </a:r>
            <a:endParaRPr sz="1800">
              <a:solidFill>
                <a:srgbClr val="000000"/>
              </a:solidFill>
              <a:latin typeface="Verdana"/>
              <a:ea typeface="Verdana"/>
              <a:cs typeface="Verdana"/>
              <a:sym typeface="Verdana"/>
            </a:endParaRPr>
          </a:p>
          <a:p>
            <a:pPr lvl="0" rtl="0">
              <a:spcBef>
                <a:spcPts val="0"/>
              </a:spcBef>
              <a:buNone/>
            </a:pPr>
            <a:r>
              <a:rPr lang="en-GB" sz="1800">
                <a:solidFill>
                  <a:srgbClr val="000000"/>
                </a:solidFill>
                <a:latin typeface="Courier New"/>
                <a:ea typeface="Courier New"/>
                <a:cs typeface="Courier New"/>
                <a:sym typeface="Courier New"/>
              </a:rPr>
              <a:t>$ git commit -m “Hurray! my first commit”</a:t>
            </a:r>
          </a:p>
          <a:p>
            <a:pPr lvl="0" rtl="0">
              <a:spcBef>
                <a:spcPts val="0"/>
              </a:spcBef>
              <a:buNone/>
            </a:pPr>
            <a:r>
              <a:rPr lang="en-GB" sz="1400">
                <a:solidFill>
                  <a:srgbClr val="FF0000"/>
                </a:solidFill>
                <a:latin typeface="Courier New"/>
                <a:ea typeface="Courier New"/>
                <a:cs typeface="Courier New"/>
                <a:sym typeface="Courier New"/>
              </a:rPr>
              <a:t>[master </a:t>
            </a:r>
            <a:r>
              <a:rPr b="1" lang="en-GB" sz="1400">
                <a:solidFill>
                  <a:srgbClr val="FF0000"/>
                </a:solidFill>
                <a:latin typeface="Courier New"/>
                <a:ea typeface="Courier New"/>
                <a:cs typeface="Courier New"/>
                <a:sym typeface="Courier New"/>
              </a:rPr>
              <a:t>(root-commit)</a:t>
            </a:r>
            <a:r>
              <a:rPr lang="en-GB" sz="1400">
                <a:solidFill>
                  <a:srgbClr val="FF0000"/>
                </a:solidFill>
                <a:latin typeface="Courier New"/>
                <a:ea typeface="Courier New"/>
                <a:cs typeface="Courier New"/>
                <a:sym typeface="Courier New"/>
              </a:rPr>
              <a:t> c2e1009] Hurray my first commit</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1 file changed, 6 insertions(+)</a:t>
            </a:r>
            <a:br>
              <a:rPr lang="en-GB" sz="1400">
                <a:solidFill>
                  <a:srgbClr val="FF0000"/>
                </a:solidFill>
                <a:latin typeface="Courier New"/>
                <a:ea typeface="Courier New"/>
                <a:cs typeface="Courier New"/>
                <a:sym typeface="Courier New"/>
              </a:rPr>
            </a:br>
            <a:r>
              <a:rPr lang="en-GB" sz="1400">
                <a:solidFill>
                  <a:srgbClr val="FF0000"/>
                </a:solidFill>
                <a:latin typeface="Courier New"/>
                <a:ea typeface="Courier New"/>
                <a:cs typeface="Courier New"/>
                <a:sym typeface="Courier New"/>
              </a:rPr>
              <a:t> </a:t>
            </a:r>
            <a:r>
              <a:rPr b="1" lang="en-GB" sz="1400">
                <a:solidFill>
                  <a:srgbClr val="FF0000"/>
                </a:solidFill>
                <a:latin typeface="Courier New"/>
                <a:ea typeface="Courier New"/>
                <a:cs typeface="Courier New"/>
                <a:sym typeface="Courier New"/>
              </a:rPr>
              <a:t>create mode 100644</a:t>
            </a:r>
            <a:r>
              <a:rPr lang="en-GB" sz="1400">
                <a:solidFill>
                  <a:srgbClr val="FF0000"/>
                </a:solidFill>
                <a:latin typeface="Courier New"/>
                <a:ea typeface="Courier New"/>
                <a:cs typeface="Courier New"/>
                <a:sym typeface="Courier New"/>
              </a:rPr>
              <a:t> README</a:t>
            </a:r>
            <a:br>
              <a:rPr lang="en-GB" sz="1400">
                <a:solidFill>
                  <a:srgbClr val="FF0000"/>
                </a:solidFill>
              </a:rPr>
            </a:br>
            <a:r>
              <a:rPr lang="en-GB" sz="1800">
                <a:solidFill>
                  <a:srgbClr val="000000"/>
                </a:solidFill>
                <a:latin typeface="Courier New"/>
                <a:ea typeface="Courier New"/>
                <a:cs typeface="Courier New"/>
                <a:sym typeface="Courier New"/>
              </a:rPr>
              <a:t>$ git commit -am “A Commit without staging”</a:t>
            </a:r>
          </a:p>
          <a:p>
            <a:pPr lvl="0">
              <a:spcBef>
                <a:spcPts val="0"/>
              </a:spcBef>
              <a:buNone/>
            </a:pPr>
            <a:r>
              <a:rPr lang="en-GB" sz="1800">
                <a:solidFill>
                  <a:srgbClr val="000000"/>
                </a:solidFill>
                <a:latin typeface="Courier New"/>
                <a:ea typeface="Courier New"/>
                <a:cs typeface="Courier New"/>
                <a:sym typeface="Courier New"/>
              </a:rPr>
              <a:t>$ git commit --amend</a:t>
            </a:r>
          </a:p>
        </p:txBody>
      </p:sp>
      <p:pic>
        <p:nvPicPr>
          <p:cNvPr descr="2color-lightbg@2x.png" id="208" name="Shape 208"/>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Viewing the diff [revisited]</a:t>
            </a:r>
          </a:p>
        </p:txBody>
      </p:sp>
      <p:sp>
        <p:nvSpPr>
          <p:cNvPr id="214" name="Shape 21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Courier New"/>
                <a:ea typeface="Courier New"/>
                <a:cs typeface="Courier New"/>
                <a:sym typeface="Courier New"/>
              </a:rPr>
              <a:t>$ git diff HEAD</a:t>
            </a:r>
          </a:p>
          <a:p>
            <a:pPr lvl="0" rtl="0">
              <a:spcBef>
                <a:spcPts val="0"/>
              </a:spcBef>
              <a:buNone/>
            </a:pPr>
            <a:r>
              <a:rPr lang="en-GB" sz="1800">
                <a:latin typeface="Courier New"/>
                <a:ea typeface="Courier New"/>
                <a:cs typeface="Courier New"/>
                <a:sym typeface="Courier New"/>
              </a:rPr>
              <a:t>$ git diff 9fbe57</a:t>
            </a:r>
          </a:p>
          <a:p>
            <a:pPr lvl="0" rtl="0">
              <a:spcBef>
                <a:spcPts val="0"/>
              </a:spcBef>
              <a:buNone/>
            </a:pPr>
            <a:r>
              <a:rPr lang="en-GB" sz="1800">
                <a:latin typeface="Courier New"/>
                <a:ea typeface="Courier New"/>
                <a:cs typeface="Courier New"/>
                <a:sym typeface="Courier New"/>
              </a:rPr>
              <a:t>$ git diff --staged</a:t>
            </a:r>
          </a:p>
          <a:p>
            <a:pPr lvl="0">
              <a:spcBef>
                <a:spcPts val="0"/>
              </a:spcBef>
              <a:buNone/>
            </a:pPr>
            <a:r>
              <a:rPr lang="en-GB" sz="1800">
                <a:latin typeface="Courier New"/>
                <a:ea typeface="Courier New"/>
                <a:cs typeface="Courier New"/>
                <a:sym typeface="Courier New"/>
              </a:rPr>
              <a:t>$ git diff --staged 9fbe57</a:t>
            </a:r>
          </a:p>
        </p:txBody>
      </p:sp>
      <p:pic>
        <p:nvPicPr>
          <p:cNvPr descr="2color-lightbg@2x.png" id="215" name="Shape 215"/>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Viewing the Logs</a:t>
            </a:r>
          </a:p>
        </p:txBody>
      </p:sp>
      <p:sp>
        <p:nvSpPr>
          <p:cNvPr id="221" name="Shape 22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Courier New"/>
                <a:ea typeface="Courier New"/>
                <a:cs typeface="Courier New"/>
                <a:sym typeface="Courier New"/>
              </a:rPr>
              <a:t>$ git log</a:t>
            </a:r>
          </a:p>
          <a:p>
            <a:pPr lvl="0" rtl="0">
              <a:spcBef>
                <a:spcPts val="0"/>
              </a:spcBef>
              <a:buNone/>
            </a:pPr>
            <a:r>
              <a:rPr lang="en-GB" sz="1800">
                <a:latin typeface="Courier New"/>
                <a:ea typeface="Courier New"/>
                <a:cs typeface="Courier New"/>
                <a:sym typeface="Courier New"/>
              </a:rPr>
              <a:t>$ git log --author=ronaldo</a:t>
            </a:r>
          </a:p>
          <a:p>
            <a:pPr lvl="0" rtl="0">
              <a:spcBef>
                <a:spcPts val="0"/>
              </a:spcBef>
              <a:buNone/>
            </a:pPr>
            <a:r>
              <a:rPr lang="en-GB" sz="1800">
                <a:latin typeface="Courier New"/>
                <a:ea typeface="Courier New"/>
                <a:cs typeface="Courier New"/>
                <a:sym typeface="Courier New"/>
              </a:rPr>
              <a:t>$ git log --since=’yesterday’</a:t>
            </a:r>
          </a:p>
          <a:p>
            <a:pPr lvl="0" rtl="0">
              <a:spcBef>
                <a:spcPts val="0"/>
              </a:spcBef>
              <a:buNone/>
            </a:pPr>
            <a:r>
              <a:rPr lang="en-GB" sz="1800">
                <a:latin typeface="Courier New"/>
                <a:ea typeface="Courier New"/>
                <a:cs typeface="Courier New"/>
                <a:sym typeface="Courier New"/>
              </a:rPr>
              <a:t>$ git log --grep='Hurray'</a:t>
            </a:r>
          </a:p>
          <a:p>
            <a:pPr lvl="0" rtl="0">
              <a:spcBef>
                <a:spcPts val="0"/>
              </a:spcBef>
              <a:buNone/>
            </a:pPr>
            <a:r>
              <a:t/>
            </a:r>
            <a:endParaRPr sz="1800">
              <a:latin typeface="Courier New"/>
              <a:ea typeface="Courier New"/>
              <a:cs typeface="Courier New"/>
              <a:sym typeface="Courier New"/>
            </a:endParaRPr>
          </a:p>
          <a:p>
            <a:pPr lvl="0">
              <a:spcBef>
                <a:spcPts val="0"/>
              </a:spcBef>
              <a:buNone/>
            </a:pPr>
            <a:r>
              <a:t/>
            </a:r>
            <a:endParaRPr sz="1800">
              <a:latin typeface="Verdana"/>
              <a:ea typeface="Verdana"/>
              <a:cs typeface="Verdana"/>
              <a:sym typeface="Verdana"/>
            </a:endParaRPr>
          </a:p>
        </p:txBody>
      </p:sp>
      <p:pic>
        <p:nvPicPr>
          <p:cNvPr descr="2color-lightbg@2x.png" id="222" name="Shape 222"/>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GIT Treeish</a:t>
            </a:r>
          </a:p>
        </p:txBody>
      </p:sp>
      <p:sp>
        <p:nvSpPr>
          <p:cNvPr id="228" name="Shape 22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Courier New"/>
                <a:ea typeface="Courier New"/>
                <a:cs typeface="Courier New"/>
                <a:sym typeface="Courier New"/>
              </a:rPr>
              <a:t>$ git show HEAD</a:t>
            </a:r>
          </a:p>
          <a:p>
            <a:pPr lvl="0" rtl="0">
              <a:spcBef>
                <a:spcPts val="0"/>
              </a:spcBef>
              <a:buNone/>
            </a:pPr>
            <a:r>
              <a:rPr lang="en-GB" sz="1800">
                <a:latin typeface="Courier New"/>
                <a:ea typeface="Courier New"/>
                <a:cs typeface="Courier New"/>
                <a:sym typeface="Courier New"/>
              </a:rPr>
              <a:t>$ git show HEAD~1</a:t>
            </a:r>
          </a:p>
          <a:p>
            <a:pPr lvl="0" rtl="0">
              <a:spcBef>
                <a:spcPts val="0"/>
              </a:spcBef>
              <a:buNone/>
            </a:pPr>
            <a:r>
              <a:rPr lang="en-GB" sz="1800">
                <a:latin typeface="Courier New"/>
                <a:ea typeface="Courier New"/>
                <a:cs typeface="Courier New"/>
                <a:sym typeface="Courier New"/>
              </a:rPr>
              <a:t>$ git show HEAD^^</a:t>
            </a:r>
          </a:p>
          <a:p>
            <a:pPr lvl="0" rtl="0">
              <a:spcBef>
                <a:spcPts val="0"/>
              </a:spcBef>
              <a:buNone/>
            </a:pPr>
            <a:r>
              <a:rPr lang="en-GB" sz="1800">
                <a:latin typeface="Courier New"/>
                <a:ea typeface="Courier New"/>
                <a:cs typeface="Courier New"/>
                <a:sym typeface="Courier New"/>
              </a:rPr>
              <a:t>$ git show HEAD@{2}</a:t>
            </a:r>
          </a:p>
          <a:p>
            <a:pPr lvl="0" rtl="0">
              <a:spcBef>
                <a:spcPts val="0"/>
              </a:spcBef>
              <a:buNone/>
            </a:pPr>
            <a:r>
              <a:rPr lang="en-GB" sz="1800">
                <a:latin typeface="Courier New"/>
                <a:ea typeface="Courier New"/>
                <a:cs typeface="Courier New"/>
                <a:sym typeface="Courier New"/>
              </a:rPr>
              <a:t>$ git show HEAD@{yesterday}</a:t>
            </a:r>
          </a:p>
          <a:p>
            <a:pPr lvl="0" rtl="0">
              <a:spcBef>
                <a:spcPts val="0"/>
              </a:spcBef>
              <a:buNone/>
            </a:pPr>
            <a:r>
              <a:rPr lang="en-GB" sz="1800">
                <a:latin typeface="Courier New"/>
                <a:ea typeface="Courier New"/>
                <a:cs typeface="Courier New"/>
                <a:sym typeface="Courier New"/>
              </a:rPr>
              <a:t>$ git show HEAD^1</a:t>
            </a:r>
          </a:p>
          <a:p>
            <a:pPr lvl="0">
              <a:spcBef>
                <a:spcPts val="0"/>
              </a:spcBef>
              <a:buNone/>
            </a:pPr>
            <a:r>
              <a:t/>
            </a:r>
            <a:endParaRPr sz="1400">
              <a:latin typeface="Courier New"/>
              <a:ea typeface="Courier New"/>
              <a:cs typeface="Courier New"/>
              <a:sym typeface="Courier New"/>
            </a:endParaRPr>
          </a:p>
          <a:p>
            <a:pPr lvl="0">
              <a:spcBef>
                <a:spcPts val="0"/>
              </a:spcBef>
              <a:buNone/>
            </a:pPr>
            <a:r>
              <a:rPr lang="en-GB" sz="1400"/>
              <a:t>Ref: </a:t>
            </a:r>
            <a:r>
              <a:rPr lang="en-GB" sz="1400" u="sng">
                <a:solidFill>
                  <a:schemeClr val="hlink"/>
                </a:solidFill>
                <a:hlinkClick r:id="rId3"/>
              </a:rPr>
              <a:t>https://git-scm.com/docs/git-rev-parse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Undo </a:t>
            </a:r>
            <a:r>
              <a:rPr lang="en-GB" sz="1800"/>
              <a:t>[data]</a:t>
            </a:r>
          </a:p>
        </p:txBody>
      </p:sp>
      <p:sp>
        <p:nvSpPr>
          <p:cNvPr id="234" name="Shape 23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Verdana"/>
                <a:ea typeface="Verdana"/>
                <a:cs typeface="Verdana"/>
                <a:sym typeface="Verdana"/>
              </a:rPr>
              <a:t>git-checkout - Checkout a branch or paths to the working tree</a:t>
            </a:r>
          </a:p>
          <a:p>
            <a:pPr lvl="0" rtl="0">
              <a:spcBef>
                <a:spcPts val="0"/>
              </a:spcBef>
              <a:buNone/>
            </a:pPr>
            <a:r>
              <a:t/>
            </a:r>
            <a:endParaRPr sz="14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 git checkout -- filename</a:t>
            </a:r>
          </a:p>
          <a:p>
            <a:pPr lvl="0" rtl="0">
              <a:spcBef>
                <a:spcPts val="0"/>
              </a:spcBef>
              <a:buNone/>
            </a:pPr>
            <a:r>
              <a:rPr lang="en-GB" sz="1800">
                <a:latin typeface="Courier New"/>
                <a:ea typeface="Courier New"/>
                <a:cs typeface="Courier New"/>
                <a:sym typeface="Courier New"/>
              </a:rPr>
              <a:t>$ git checkout -- .</a:t>
            </a:r>
          </a:p>
          <a:p>
            <a:pPr lvl="0" rtl="0">
              <a:spcBef>
                <a:spcPts val="0"/>
              </a:spcBef>
              <a:buNone/>
            </a:pPr>
            <a:r>
              <a:t/>
            </a:r>
            <a:endParaRPr sz="1800">
              <a:latin typeface="Courier New"/>
              <a:ea typeface="Courier New"/>
              <a:cs typeface="Courier New"/>
              <a:sym typeface="Courier New"/>
            </a:endParaRPr>
          </a:p>
          <a:p>
            <a:pPr lvl="0">
              <a:spcBef>
                <a:spcPts val="0"/>
              </a:spcBef>
              <a:buNone/>
            </a:pPr>
            <a:r>
              <a:rPr lang="en-GB" sz="1400">
                <a:latin typeface="Verdana"/>
                <a:ea typeface="Verdana"/>
                <a:cs typeface="Verdana"/>
                <a:sym typeface="Verdana"/>
              </a:rPr>
              <a:t>Note: checkout can’t come for rescue if the file changes are staged to commit</a:t>
            </a:r>
          </a:p>
        </p:txBody>
      </p:sp>
      <p:pic>
        <p:nvPicPr>
          <p:cNvPr descr="2color-lightbg@2x.png" id="235" name="Shape 235"/>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Undo </a:t>
            </a:r>
            <a:r>
              <a:rPr lang="en-GB" sz="1800"/>
              <a:t>[data]</a:t>
            </a:r>
          </a:p>
        </p:txBody>
      </p:sp>
      <p:sp>
        <p:nvSpPr>
          <p:cNvPr id="241" name="Shape 24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Verdana"/>
                <a:ea typeface="Verdana"/>
                <a:cs typeface="Verdana"/>
                <a:sym typeface="Verdana"/>
              </a:rPr>
              <a:t>git-revert - Revert some existing commits</a:t>
            </a:r>
          </a:p>
          <a:p>
            <a:pPr lvl="0" rtl="0">
              <a:spcBef>
                <a:spcPts val="0"/>
              </a:spcBef>
              <a:buNone/>
            </a:pPr>
            <a:r>
              <a:t/>
            </a:r>
            <a:endParaRPr sz="18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 git revert HEAD^1</a:t>
            </a:r>
          </a:p>
          <a:p>
            <a:pPr lvl="0" rtl="0">
              <a:spcBef>
                <a:spcPts val="0"/>
              </a:spcBef>
              <a:buNone/>
            </a:pPr>
            <a:r>
              <a:t/>
            </a:r>
            <a:endParaRPr sz="1800">
              <a:latin typeface="Courier New"/>
              <a:ea typeface="Courier New"/>
              <a:cs typeface="Courier New"/>
              <a:sym typeface="Courier New"/>
            </a:endParaRPr>
          </a:p>
          <a:p>
            <a:pPr lvl="0">
              <a:spcBef>
                <a:spcPts val="0"/>
              </a:spcBef>
              <a:buNone/>
            </a:pPr>
            <a:r>
              <a:rPr lang="en-GB" sz="1400">
                <a:latin typeface="Verdana"/>
                <a:ea typeface="Verdana"/>
                <a:cs typeface="Verdana"/>
                <a:sym typeface="Verdana"/>
              </a:rPr>
              <a:t>Note: Reverting commits would result in conflicts.</a:t>
            </a:r>
          </a:p>
        </p:txBody>
      </p:sp>
      <p:pic>
        <p:nvPicPr>
          <p:cNvPr descr="2color-lightbg@2x.png" id="242" name="Shape 242"/>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The Problems</a:t>
            </a:r>
          </a:p>
        </p:txBody>
      </p:sp>
      <p:sp>
        <p:nvSpPr>
          <p:cNvPr id="42" name="Shape 4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Font typeface="Verdana"/>
            </a:pPr>
            <a:r>
              <a:rPr lang="en-GB">
                <a:latin typeface="Verdana"/>
                <a:ea typeface="Verdana"/>
                <a:cs typeface="Verdana"/>
                <a:sym typeface="Verdana"/>
              </a:rPr>
              <a:t>Can’t Predict where to stop.</a:t>
            </a:r>
          </a:p>
          <a:p>
            <a:pPr indent="-228600" lvl="0" marL="457200" rtl="0">
              <a:spcBef>
                <a:spcPts val="0"/>
              </a:spcBef>
              <a:buFont typeface="Verdana"/>
            </a:pPr>
            <a:r>
              <a:rPr lang="en-GB">
                <a:latin typeface="Verdana"/>
                <a:ea typeface="Verdana"/>
                <a:cs typeface="Verdana"/>
                <a:sym typeface="Verdana"/>
              </a:rPr>
              <a:t>Short-lived.</a:t>
            </a:r>
          </a:p>
          <a:p>
            <a:pPr indent="-228600" lvl="0" marL="457200" rtl="0">
              <a:spcBef>
                <a:spcPts val="0"/>
              </a:spcBef>
              <a:buFont typeface="Verdana"/>
            </a:pPr>
            <a:r>
              <a:rPr lang="en-GB">
                <a:latin typeface="Verdana"/>
                <a:ea typeface="Verdana"/>
                <a:cs typeface="Verdana"/>
                <a:sym typeface="Verdana"/>
              </a:rPr>
              <a:t>What if we messed up a feature?</a:t>
            </a:r>
          </a:p>
          <a:p>
            <a:pPr indent="-228600" lvl="0" marL="457200" rtl="0">
              <a:spcBef>
                <a:spcPts val="0"/>
              </a:spcBef>
              <a:buFont typeface="Verdana"/>
            </a:pPr>
            <a:r>
              <a:rPr lang="en-GB">
                <a:latin typeface="Verdana"/>
                <a:ea typeface="Verdana"/>
                <a:cs typeface="Verdana"/>
                <a:sym typeface="Verdana"/>
              </a:rPr>
              <a:t>I lost my CTRL key while undoing a day’s work</a:t>
            </a:r>
          </a:p>
        </p:txBody>
      </p:sp>
      <p:pic>
        <p:nvPicPr>
          <p:cNvPr descr="2color-lightbg@2x.png" id="43" name="Shape 43"/>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
                                            <p:txEl>
                                              <p:pRg end="0" st="0"/>
                                            </p:txEl>
                                          </p:spTgt>
                                        </p:tgtEl>
                                        <p:attrNameLst>
                                          <p:attrName>style.visibility</p:attrName>
                                        </p:attrNameLst>
                                      </p:cBhvr>
                                      <p:to>
                                        <p:strVal val="visible"/>
                                      </p:to>
                                    </p:set>
                                    <p:animEffect filter="fade" transition="in">
                                      <p:cBhvr>
                                        <p:cTn dur="1000"/>
                                        <p:tgtEl>
                                          <p:spTgt spid="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
                                            <p:txEl>
                                              <p:pRg end="1" st="1"/>
                                            </p:txEl>
                                          </p:spTgt>
                                        </p:tgtEl>
                                        <p:attrNameLst>
                                          <p:attrName>style.visibility</p:attrName>
                                        </p:attrNameLst>
                                      </p:cBhvr>
                                      <p:to>
                                        <p:strVal val="visible"/>
                                      </p:to>
                                    </p:set>
                                    <p:animEffect filter="fade" transition="in">
                                      <p:cBhvr>
                                        <p:cTn dur="1000"/>
                                        <p:tgtEl>
                                          <p:spTgt spid="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
                                            <p:txEl>
                                              <p:pRg end="2" st="2"/>
                                            </p:txEl>
                                          </p:spTgt>
                                        </p:tgtEl>
                                        <p:attrNameLst>
                                          <p:attrName>style.visibility</p:attrName>
                                        </p:attrNameLst>
                                      </p:cBhvr>
                                      <p:to>
                                        <p:strVal val="visible"/>
                                      </p:to>
                                    </p:set>
                                    <p:animEffect filter="fade" transition="in">
                                      <p:cBhvr>
                                        <p:cTn dur="1000"/>
                                        <p:tgtEl>
                                          <p:spTgt spid="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
                                            <p:txEl>
                                              <p:pRg end="3" st="3"/>
                                            </p:txEl>
                                          </p:spTgt>
                                        </p:tgtEl>
                                        <p:attrNameLst>
                                          <p:attrName>style.visibility</p:attrName>
                                        </p:attrNameLst>
                                      </p:cBhvr>
                                      <p:to>
                                        <p:strVal val="visible"/>
                                      </p:to>
                                    </p:set>
                                    <p:animEffect filter="fade" transition="in">
                                      <p:cBhvr>
                                        <p:cTn dur="1000"/>
                                        <p:tgtEl>
                                          <p:spTgt spid="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Undo </a:t>
            </a:r>
            <a:r>
              <a:rPr lang="en-GB" sz="1800"/>
              <a:t>[history]</a:t>
            </a:r>
          </a:p>
        </p:txBody>
      </p:sp>
      <p:sp>
        <p:nvSpPr>
          <p:cNvPr id="248" name="Shape 24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Verdana"/>
                <a:ea typeface="Verdana"/>
                <a:cs typeface="Verdana"/>
                <a:sym typeface="Verdana"/>
              </a:rPr>
              <a:t>git-reset - Reset current HEAD to the specified state</a:t>
            </a:r>
          </a:p>
          <a:p>
            <a:pPr lvl="0" rtl="0">
              <a:spcBef>
                <a:spcPts val="0"/>
              </a:spcBef>
              <a:buNone/>
            </a:pPr>
            <a:r>
              <a:t/>
            </a:r>
            <a:endParaRPr sz="18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 git reset HEAD README</a:t>
            </a:r>
          </a:p>
          <a:p>
            <a:pPr lvl="0" rtl="0">
              <a:spcBef>
                <a:spcPts val="0"/>
              </a:spcBef>
              <a:buNone/>
            </a:pPr>
            <a:r>
              <a:rPr lang="en-GB" sz="1800">
                <a:latin typeface="Courier New"/>
                <a:ea typeface="Courier New"/>
                <a:cs typeface="Courier New"/>
                <a:sym typeface="Courier New"/>
              </a:rPr>
              <a:t>$ git reset --hard(soft|mixed|merge|keep) commit</a:t>
            </a:r>
          </a:p>
          <a:p>
            <a:pPr lvl="0" rtl="0">
              <a:spcBef>
                <a:spcPts val="0"/>
              </a:spcBef>
              <a:buNone/>
            </a:pPr>
            <a:r>
              <a:t/>
            </a:r>
            <a:endParaRPr sz="1800">
              <a:latin typeface="Courier New"/>
              <a:ea typeface="Courier New"/>
              <a:cs typeface="Courier New"/>
              <a:sym typeface="Courier New"/>
            </a:endParaRPr>
          </a:p>
          <a:p>
            <a:pPr lvl="0">
              <a:spcBef>
                <a:spcPts val="0"/>
              </a:spcBef>
              <a:buNone/>
            </a:pPr>
            <a:r>
              <a:rPr lang="en-GB" sz="1400">
                <a:latin typeface="Verdana"/>
                <a:ea typeface="Verdana"/>
                <a:cs typeface="Verdana"/>
                <a:sym typeface="Verdana"/>
              </a:rPr>
              <a:t>Note: Can unstage changes from index or reset HEAD to specified commit</a:t>
            </a:r>
          </a:p>
        </p:txBody>
      </p:sp>
      <p:pic>
        <p:nvPicPr>
          <p:cNvPr descr="2color-lightbg@2x.png" id="249" name="Shape 249"/>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Undo </a:t>
            </a:r>
            <a:r>
              <a:rPr lang="en-GB" sz="1800"/>
              <a:t>(Checkout vs Reset vs Revert)</a:t>
            </a:r>
          </a:p>
        </p:txBody>
      </p:sp>
      <p:sp>
        <p:nvSpPr>
          <p:cNvPr id="255" name="Shape 25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pic>
        <p:nvPicPr>
          <p:cNvPr descr="git-tutorial-undoing-checkout-previous-file.png" id="256" name="Shape 256"/>
          <p:cNvPicPr preferRelativeResize="0"/>
          <p:nvPr/>
        </p:nvPicPr>
        <p:blipFill>
          <a:blip r:embed="rId3">
            <a:alphaModFix/>
          </a:blip>
          <a:stretch>
            <a:fillRect/>
          </a:stretch>
        </p:blipFill>
        <p:spPr>
          <a:xfrm>
            <a:off x="1224900" y="1438275"/>
            <a:ext cx="2247900" cy="2381250"/>
          </a:xfrm>
          <a:prstGeom prst="rect">
            <a:avLst/>
          </a:prstGeom>
          <a:noFill/>
          <a:ln>
            <a:noFill/>
          </a:ln>
        </p:spPr>
      </p:pic>
      <p:pic>
        <p:nvPicPr>
          <p:cNvPr descr="git-tutorial_revert-vs-reset.png" id="257" name="Shape 257"/>
          <p:cNvPicPr preferRelativeResize="0"/>
          <p:nvPr/>
        </p:nvPicPr>
        <p:blipFill>
          <a:blip r:embed="rId4">
            <a:alphaModFix/>
          </a:blip>
          <a:stretch>
            <a:fillRect/>
          </a:stretch>
        </p:blipFill>
        <p:spPr>
          <a:xfrm>
            <a:off x="5421250" y="1495425"/>
            <a:ext cx="2247900" cy="2266950"/>
          </a:xfrm>
          <a:prstGeom prst="rect">
            <a:avLst/>
          </a:prstGeom>
          <a:noFill/>
          <a:ln>
            <a:noFill/>
          </a:ln>
        </p:spPr>
      </p:pic>
      <p:pic>
        <p:nvPicPr>
          <p:cNvPr descr="2color-lightbg@2x.png" id="258" name="Shape 258"/>
          <p:cNvPicPr preferRelativeResize="0"/>
          <p:nvPr/>
        </p:nvPicPr>
        <p:blipFill>
          <a:blip r:embed="rId5">
            <a:alphaModFix/>
          </a:blip>
          <a:stretch>
            <a:fillRect/>
          </a:stretch>
        </p:blipFill>
        <p:spPr>
          <a:xfrm>
            <a:off x="7840225" y="4420650"/>
            <a:ext cx="1190500" cy="446599"/>
          </a:xfrm>
          <a:prstGeom prst="rect">
            <a:avLst/>
          </a:prstGeom>
          <a:noFill/>
          <a:ln>
            <a:noFill/>
          </a:ln>
        </p:spPr>
      </p:pic>
      <p:pic>
        <p:nvPicPr>
          <p:cNvPr descr="2color-lightbg@2x.png" id="259" name="Shape 259"/>
          <p:cNvPicPr preferRelativeResize="0"/>
          <p:nvPr/>
        </p:nvPicPr>
        <p:blipFill>
          <a:blip r:embed="rId5">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Ignore Files</a:t>
            </a:r>
          </a:p>
        </p:txBody>
      </p:sp>
      <p:sp>
        <p:nvSpPr>
          <p:cNvPr id="265" name="Shape 26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Verdana"/>
                <a:ea typeface="Verdana"/>
                <a:cs typeface="Verdana"/>
                <a:sym typeface="Verdana"/>
              </a:rPr>
              <a:t>Ignores Files from</a:t>
            </a:r>
          </a:p>
          <a:p>
            <a:pPr lvl="0" rtl="0">
              <a:spcBef>
                <a:spcPts val="0"/>
              </a:spcBef>
              <a:buNone/>
            </a:pPr>
            <a:r>
              <a:rPr lang="en-GB" sz="1800">
                <a:latin typeface="Verdana"/>
                <a:ea typeface="Verdana"/>
                <a:cs typeface="Verdana"/>
                <a:sym typeface="Verdana"/>
              </a:rPr>
              <a:t>1. </a:t>
            </a:r>
            <a:r>
              <a:rPr lang="en-GB" sz="1800">
                <a:latin typeface="Verdana"/>
                <a:ea typeface="Verdana"/>
                <a:cs typeface="Verdana"/>
                <a:sym typeface="Verdana"/>
              </a:rPr>
              <a:t>.gitignore from directories [like IDE Related Folders]</a:t>
            </a:r>
          </a:p>
          <a:p>
            <a:pPr lvl="0" rtl="0">
              <a:spcBef>
                <a:spcPts val="0"/>
              </a:spcBef>
              <a:buNone/>
            </a:pPr>
            <a:r>
              <a:rPr lang="en-GB" sz="1800"/>
              <a:t>2. </a:t>
            </a:r>
            <a:r>
              <a:rPr lang="en-GB" sz="1800">
                <a:solidFill>
                  <a:srgbClr val="000000"/>
                </a:solidFill>
                <a:highlight>
                  <a:srgbClr val="FFFFFF"/>
                </a:highlight>
                <a:latin typeface="Verdana"/>
                <a:ea typeface="Verdana"/>
                <a:cs typeface="Verdana"/>
                <a:sym typeface="Verdana"/>
              </a:rPr>
              <a:t>$GIT_DIR/info/exclude [Project Specific Setting like logs, binaries]</a:t>
            </a:r>
          </a:p>
          <a:p>
            <a:pPr lvl="0" rtl="0">
              <a:spcBef>
                <a:spcPts val="0"/>
              </a:spcBef>
              <a:buNone/>
            </a:pPr>
            <a:r>
              <a:rPr lang="en-GB" sz="1800">
                <a:solidFill>
                  <a:srgbClr val="000000"/>
                </a:solidFill>
                <a:highlight>
                  <a:srgbClr val="FFFFFF"/>
                </a:highlight>
                <a:latin typeface="Verdana"/>
                <a:ea typeface="Verdana"/>
                <a:cs typeface="Verdana"/>
                <a:sym typeface="Verdana"/>
              </a:rPr>
              <a:t>3. </a:t>
            </a:r>
            <a:r>
              <a:rPr lang="en-GB" sz="1800">
                <a:solidFill>
                  <a:srgbClr val="000000"/>
                </a:solidFill>
                <a:highlight>
                  <a:srgbClr val="FCFCFA"/>
                </a:highlight>
                <a:latin typeface="Verdana"/>
                <a:ea typeface="Verdana"/>
                <a:cs typeface="Verdana"/>
                <a:sym typeface="Verdana"/>
              </a:rPr>
              <a:t>core.excludesfile [Stuffs needn’t be shared among developers]</a:t>
            </a:r>
          </a:p>
          <a:p>
            <a:pPr lvl="0" rtl="0">
              <a:spcBef>
                <a:spcPts val="0"/>
              </a:spcBef>
              <a:buNone/>
            </a:pPr>
            <a:r>
              <a:t/>
            </a:r>
            <a:endParaRPr sz="1800">
              <a:solidFill>
                <a:srgbClr val="000000"/>
              </a:solidFill>
              <a:highlight>
                <a:srgbClr val="FCFCFA"/>
              </a:highlight>
              <a:latin typeface="Verdana"/>
              <a:ea typeface="Verdana"/>
              <a:cs typeface="Verdana"/>
              <a:sym typeface="Verdana"/>
            </a:endParaRPr>
          </a:p>
          <a:p>
            <a:pPr lvl="0" rtl="0">
              <a:spcBef>
                <a:spcPts val="0"/>
              </a:spcBef>
              <a:buNone/>
            </a:pPr>
            <a:r>
              <a:rPr lang="en-GB" sz="1400">
                <a:solidFill>
                  <a:srgbClr val="000000"/>
                </a:solidFill>
                <a:highlight>
                  <a:srgbClr val="FCFCFA"/>
                </a:highlight>
                <a:latin typeface="Verdana"/>
                <a:ea typeface="Verdana"/>
                <a:cs typeface="Verdana"/>
                <a:sym typeface="Verdana"/>
              </a:rPr>
              <a:t>Note: GIT by default ignores empty directories</a:t>
            </a:r>
          </a:p>
        </p:txBody>
      </p:sp>
      <p:pic>
        <p:nvPicPr>
          <p:cNvPr descr="2color-lightbg@2x.png" id="266" name="Shape 266"/>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Ignore Files</a:t>
            </a:r>
          </a:p>
        </p:txBody>
      </p:sp>
      <p:sp>
        <p:nvSpPr>
          <p:cNvPr id="272" name="Shape 27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Verdana"/>
                <a:ea typeface="Verdana"/>
                <a:cs typeface="Verdana"/>
                <a:sym typeface="Verdana"/>
              </a:rPr>
              <a:t>1. Empty Lines and Comments (#)</a:t>
            </a:r>
          </a:p>
          <a:p>
            <a:pPr lvl="0" rtl="0">
              <a:spcBef>
                <a:spcPts val="0"/>
              </a:spcBef>
              <a:buNone/>
            </a:pPr>
            <a:r>
              <a:rPr lang="en-GB" sz="1800">
                <a:latin typeface="Verdana"/>
                <a:ea typeface="Verdana"/>
                <a:cs typeface="Verdana"/>
                <a:sym typeface="Verdana"/>
              </a:rPr>
              <a:t>2. Ignoring directories</a:t>
            </a:r>
          </a:p>
          <a:p>
            <a:pPr lvl="0" rtl="0">
              <a:spcBef>
                <a:spcPts val="0"/>
              </a:spcBef>
              <a:buNone/>
            </a:pPr>
            <a:r>
              <a:rPr lang="en-GB" sz="1800">
                <a:latin typeface="Verdana"/>
                <a:ea typeface="Verdana"/>
                <a:cs typeface="Verdana"/>
                <a:sym typeface="Verdana"/>
              </a:rPr>
              <a:t>3. Relative Paths from location of .gitignore files</a:t>
            </a:r>
          </a:p>
          <a:p>
            <a:pPr lvl="0" rtl="0">
              <a:spcBef>
                <a:spcPts val="0"/>
              </a:spcBef>
              <a:buNone/>
            </a:pPr>
            <a:r>
              <a:rPr lang="en-GB" sz="1800">
                <a:latin typeface="Verdana"/>
                <a:ea typeface="Verdana"/>
                <a:cs typeface="Verdana"/>
                <a:sym typeface="Verdana"/>
              </a:rPr>
              <a:t>4. Wildcards **/, /**, **/a/**</a:t>
            </a:r>
          </a:p>
          <a:p>
            <a:pPr lvl="0" rtl="0">
              <a:spcBef>
                <a:spcPts val="0"/>
              </a:spcBef>
              <a:buNone/>
            </a:pPr>
            <a:r>
              <a:rPr lang="en-GB" sz="1800">
                <a:latin typeface="Verdana"/>
                <a:ea typeface="Verdana"/>
                <a:cs typeface="Verdana"/>
                <a:sym typeface="Verdana"/>
              </a:rPr>
              <a:t>5. Negate !</a:t>
            </a:r>
          </a:p>
          <a:p>
            <a:pPr lvl="0">
              <a:spcBef>
                <a:spcPts val="0"/>
              </a:spcBef>
              <a:buNone/>
            </a:pPr>
            <a:r>
              <a:rPr lang="en-GB" sz="1800">
                <a:latin typeface="Verdana"/>
                <a:ea typeface="Verdana"/>
                <a:cs typeface="Verdana"/>
                <a:sym typeface="Verdana"/>
              </a:rPr>
              <a:t>6. *.o</a:t>
            </a:r>
          </a:p>
        </p:txBody>
      </p:sp>
      <p:pic>
        <p:nvPicPr>
          <p:cNvPr descr="2color-lightbg@2x.png" id="273" name="Shape 273"/>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Branching</a:t>
            </a:r>
          </a:p>
        </p:txBody>
      </p:sp>
      <p:sp>
        <p:nvSpPr>
          <p:cNvPr id="279" name="Shape 27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GB" sz="1400">
                <a:latin typeface="Verdana"/>
                <a:ea typeface="Verdana"/>
                <a:cs typeface="Verdana"/>
                <a:sym typeface="Verdana"/>
              </a:rPr>
              <a:t>Creating a branch is nothing more than just writing 40 characters to a file.</a:t>
            </a:r>
          </a:p>
          <a:p>
            <a:pPr lvl="0">
              <a:spcBef>
                <a:spcPts val="0"/>
              </a:spcBef>
              <a:buNone/>
            </a:pPr>
            <a:r>
              <a:t/>
            </a:r>
            <a:endParaRPr sz="1400">
              <a:latin typeface="Verdana"/>
              <a:ea typeface="Verdana"/>
              <a:cs typeface="Verdana"/>
              <a:sym typeface="Verdana"/>
            </a:endParaRPr>
          </a:p>
          <a:p>
            <a:pPr lvl="0">
              <a:spcBef>
                <a:spcPts val="0"/>
              </a:spcBef>
              <a:buClr>
                <a:schemeClr val="dk1"/>
              </a:buClr>
              <a:buSzPct val="61111"/>
              <a:buFont typeface="Arial"/>
              <a:buNone/>
            </a:pPr>
            <a:r>
              <a:rPr lang="en-GB" sz="1800">
                <a:latin typeface="Courier New"/>
                <a:ea typeface="Courier New"/>
                <a:cs typeface="Courier New"/>
                <a:sym typeface="Courier New"/>
              </a:rPr>
              <a:t>$ git checkout -b test</a:t>
            </a:r>
          </a:p>
          <a:p>
            <a:pPr lvl="0">
              <a:spcBef>
                <a:spcPts val="0"/>
              </a:spcBef>
              <a:buClr>
                <a:schemeClr val="dk1"/>
              </a:buClr>
              <a:buSzPct val="61111"/>
              <a:buFont typeface="Arial"/>
              <a:buNone/>
            </a:pPr>
            <a:r>
              <a:rPr lang="en-GB" sz="1800">
                <a:latin typeface="Courier New"/>
                <a:ea typeface="Courier New"/>
                <a:cs typeface="Courier New"/>
                <a:sym typeface="Courier New"/>
              </a:rPr>
              <a:t>$ git checkout master</a:t>
            </a:r>
          </a:p>
          <a:p>
            <a:pPr lvl="0">
              <a:spcBef>
                <a:spcPts val="0"/>
              </a:spcBef>
              <a:buClr>
                <a:schemeClr val="dk1"/>
              </a:buClr>
              <a:buSzPct val="61111"/>
              <a:buFont typeface="Arial"/>
              <a:buNone/>
            </a:pPr>
            <a:r>
              <a:rPr lang="en-GB" sz="1800">
                <a:latin typeface="Courier New"/>
                <a:ea typeface="Courier New"/>
                <a:cs typeface="Courier New"/>
                <a:sym typeface="Courier New"/>
              </a:rPr>
              <a:t>$ git branch</a:t>
            </a:r>
          </a:p>
          <a:p>
            <a:pPr lvl="0">
              <a:spcBef>
                <a:spcPts val="0"/>
              </a:spcBef>
              <a:buClr>
                <a:schemeClr val="dk1"/>
              </a:buClr>
              <a:buSzPct val="61111"/>
              <a:buFont typeface="Arial"/>
              <a:buNone/>
            </a:pPr>
            <a:r>
              <a:rPr lang="en-GB" sz="1800">
                <a:latin typeface="Courier New"/>
                <a:ea typeface="Courier New"/>
                <a:cs typeface="Courier New"/>
                <a:sym typeface="Courier New"/>
              </a:rPr>
              <a:t>$ git branch -a</a:t>
            </a:r>
          </a:p>
          <a:p>
            <a:pPr lvl="0">
              <a:spcBef>
                <a:spcPts val="0"/>
              </a:spcBef>
              <a:buClr>
                <a:schemeClr val="dk1"/>
              </a:buClr>
              <a:buSzPct val="61111"/>
              <a:buFont typeface="Arial"/>
              <a:buNone/>
            </a:pPr>
            <a:r>
              <a:rPr lang="en-GB" sz="1800">
                <a:latin typeface="Courier New"/>
                <a:ea typeface="Courier New"/>
                <a:cs typeface="Courier New"/>
                <a:sym typeface="Courier New"/>
              </a:rPr>
              <a:t>$ git branch -d test</a:t>
            </a:r>
          </a:p>
          <a:p>
            <a:pPr lvl="0">
              <a:spcBef>
                <a:spcPts val="0"/>
              </a:spcBef>
              <a:buClr>
                <a:schemeClr val="dk1"/>
              </a:buClr>
              <a:buSzPct val="61111"/>
              <a:buFont typeface="Arial"/>
              <a:buNone/>
            </a:pPr>
            <a:r>
              <a:t/>
            </a:r>
            <a:endParaRPr sz="1800">
              <a:latin typeface="Courier New"/>
              <a:ea typeface="Courier New"/>
              <a:cs typeface="Courier New"/>
              <a:sym typeface="Courier New"/>
            </a:endParaRPr>
          </a:p>
          <a:p>
            <a:pPr lvl="0">
              <a:spcBef>
                <a:spcPts val="0"/>
              </a:spcBef>
              <a:buClr>
                <a:schemeClr val="dk1"/>
              </a:buClr>
              <a:buSzPct val="78571"/>
              <a:buFont typeface="Arial"/>
              <a:buNone/>
            </a:pPr>
            <a:r>
              <a:rPr lang="en-GB" sz="1400">
                <a:latin typeface="Verdana"/>
                <a:ea typeface="Verdana"/>
                <a:cs typeface="Verdana"/>
                <a:sym typeface="Verdana"/>
              </a:rPr>
              <a:t>Note: Branching feels awesome when we get to understand how it is done in git.</a:t>
            </a:r>
          </a:p>
          <a:p>
            <a:pPr lvl="0" rtl="0">
              <a:spcBef>
                <a:spcPts val="0"/>
              </a:spcBef>
              <a:buNone/>
            </a:pPr>
            <a:r>
              <a:t/>
            </a:r>
            <a:endParaRPr sz="1400">
              <a:latin typeface="Verdana"/>
              <a:ea typeface="Verdana"/>
              <a:cs typeface="Verdana"/>
              <a:sym typeface="Verdana"/>
            </a:endParaRPr>
          </a:p>
          <a:p>
            <a:pPr lvl="0" rtl="0">
              <a:spcBef>
                <a:spcPts val="0"/>
              </a:spcBef>
              <a:buNone/>
            </a:pPr>
            <a:r>
              <a:t/>
            </a:r>
            <a:endParaRPr sz="1400">
              <a:latin typeface="Verdana"/>
              <a:ea typeface="Verdana"/>
              <a:cs typeface="Verdana"/>
              <a:sym typeface="Verdana"/>
            </a:endParaRPr>
          </a:p>
          <a:p>
            <a:pPr lvl="0" rtl="0">
              <a:lnSpc>
                <a:spcPct val="150000"/>
              </a:lnSpc>
              <a:spcBef>
                <a:spcPts val="0"/>
              </a:spcBef>
              <a:buNone/>
            </a:pPr>
            <a:r>
              <a:t/>
            </a:r>
            <a:endParaRPr sz="1200">
              <a:latin typeface="Verdana"/>
              <a:ea typeface="Verdana"/>
              <a:cs typeface="Verdana"/>
              <a:sym typeface="Verdana"/>
            </a:endParaRPr>
          </a:p>
        </p:txBody>
      </p:sp>
      <p:pic>
        <p:nvPicPr>
          <p:cNvPr descr="2color-lightbg@2x.png" id="280" name="Shape 280"/>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Pause..</a:t>
            </a:r>
          </a:p>
        </p:txBody>
      </p:sp>
      <p:sp>
        <p:nvSpPr>
          <p:cNvPr id="286" name="Shape 28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pic>
        <p:nvPicPr>
          <p:cNvPr descr="2color-lightbg@2x.png" id="287" name="Shape 287"/>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Merging</a:t>
            </a:r>
          </a:p>
        </p:txBody>
      </p:sp>
      <p:sp>
        <p:nvSpPr>
          <p:cNvPr id="293" name="Shape 29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git-merge</a:t>
            </a:r>
            <a:r>
              <a:rPr lang="en-GB" sz="1800">
                <a:latin typeface="Verdana"/>
                <a:ea typeface="Verdana"/>
                <a:cs typeface="Verdana"/>
                <a:sym typeface="Verdana"/>
              </a:rPr>
              <a:t> - Join two or more development histories together</a:t>
            </a:r>
          </a:p>
          <a:p>
            <a:pPr lvl="0" rtl="0">
              <a:spcBef>
                <a:spcPts val="0"/>
              </a:spcBef>
              <a:buNone/>
            </a:pPr>
            <a:r>
              <a:t/>
            </a:r>
            <a:endParaRPr sz="18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 git checkout master</a:t>
            </a:r>
          </a:p>
          <a:p>
            <a:pPr lvl="0" rtl="0">
              <a:spcBef>
                <a:spcPts val="0"/>
              </a:spcBef>
              <a:buNone/>
            </a:pPr>
            <a:r>
              <a:rPr lang="en-GB" sz="1800">
                <a:latin typeface="Courier New"/>
                <a:ea typeface="Courier New"/>
                <a:cs typeface="Courier New"/>
                <a:sym typeface="Courier New"/>
              </a:rPr>
              <a:t>$ git merge test</a:t>
            </a:r>
          </a:p>
          <a:p>
            <a:pPr lvl="0" rtl="0">
              <a:spcBef>
                <a:spcPts val="0"/>
              </a:spcBef>
              <a:buNone/>
            </a:pPr>
            <a:r>
              <a:t/>
            </a:r>
            <a:endParaRPr sz="1800">
              <a:latin typeface="Courier New"/>
              <a:ea typeface="Courier New"/>
              <a:cs typeface="Courier New"/>
              <a:sym typeface="Courier New"/>
            </a:endParaRPr>
          </a:p>
          <a:p>
            <a:pPr lvl="0">
              <a:spcBef>
                <a:spcPts val="0"/>
              </a:spcBef>
              <a:buNone/>
            </a:pPr>
            <a:r>
              <a:rPr lang="en-GB" sz="1400">
                <a:latin typeface="Verdana"/>
                <a:ea typeface="Verdana"/>
                <a:cs typeface="Verdana"/>
                <a:sym typeface="Verdana"/>
              </a:rPr>
              <a:t>Note: Merge points needn’t be branches always . It can be any two commits even.</a:t>
            </a:r>
          </a:p>
        </p:txBody>
      </p:sp>
      <p:pic>
        <p:nvPicPr>
          <p:cNvPr descr="2color-lightbg@2x.png" id="294" name="Shape 294"/>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Merging</a:t>
            </a:r>
          </a:p>
        </p:txBody>
      </p:sp>
      <p:sp>
        <p:nvSpPr>
          <p:cNvPr id="300" name="Shape 300"/>
          <p:cNvSpPr txBox="1"/>
          <p:nvPr>
            <p:ph idx="1" type="body"/>
          </p:nvPr>
        </p:nvSpPr>
        <p:spPr>
          <a:xfrm>
            <a:off x="457200" y="1200150"/>
            <a:ext cx="8229600" cy="37257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b="1" lang="en-GB" sz="1400">
                <a:latin typeface="Verdana"/>
                <a:ea typeface="Verdana"/>
                <a:cs typeface="Verdana"/>
                <a:sym typeface="Verdana"/>
              </a:rPr>
              <a:t>Types:</a:t>
            </a:r>
          </a:p>
          <a:p>
            <a:pPr indent="-342900" lvl="0" marL="457200">
              <a:spcBef>
                <a:spcPts val="0"/>
              </a:spcBef>
              <a:buSzPct val="100000"/>
              <a:buFont typeface="Verdana"/>
            </a:pPr>
            <a:r>
              <a:rPr lang="en-GB" sz="1800">
                <a:latin typeface="Verdana"/>
                <a:ea typeface="Verdana"/>
                <a:cs typeface="Verdana"/>
                <a:sym typeface="Verdana"/>
              </a:rPr>
              <a:t>Fast Forward [--no-ff]</a:t>
            </a:r>
          </a:p>
          <a:p>
            <a:pPr indent="-342900" lvl="0" marL="457200">
              <a:spcBef>
                <a:spcPts val="0"/>
              </a:spcBef>
              <a:buSzPct val="100000"/>
              <a:buFont typeface="Verdana"/>
            </a:pPr>
            <a:r>
              <a:rPr lang="en-GB" sz="1800">
                <a:latin typeface="Verdana"/>
                <a:ea typeface="Verdana"/>
                <a:cs typeface="Verdana"/>
                <a:sym typeface="Verdana"/>
              </a:rPr>
              <a:t>3-Way Merge</a:t>
            </a:r>
          </a:p>
          <a:p>
            <a:pPr lvl="0">
              <a:spcBef>
                <a:spcPts val="0"/>
              </a:spcBef>
              <a:buClr>
                <a:schemeClr val="dk1"/>
              </a:buClr>
              <a:buSzPct val="78571"/>
              <a:buFont typeface="Arial"/>
              <a:buNone/>
            </a:pPr>
            <a:r>
              <a:t/>
            </a:r>
            <a:endParaRPr sz="1400">
              <a:latin typeface="Verdana"/>
              <a:ea typeface="Verdana"/>
              <a:cs typeface="Verdana"/>
              <a:sym typeface="Verdana"/>
            </a:endParaRPr>
          </a:p>
          <a:p>
            <a:pPr lvl="0">
              <a:lnSpc>
                <a:spcPct val="150000"/>
              </a:lnSpc>
              <a:spcBef>
                <a:spcPts val="0"/>
              </a:spcBef>
              <a:buClr>
                <a:schemeClr val="dk1"/>
              </a:buClr>
              <a:buSzPct val="78571"/>
              <a:buFont typeface="Arial"/>
              <a:buNone/>
            </a:pPr>
            <a:r>
              <a:rPr b="1" lang="en-GB" sz="1400">
                <a:latin typeface="Verdana"/>
                <a:ea typeface="Verdana"/>
                <a:cs typeface="Verdana"/>
                <a:sym typeface="Verdana"/>
              </a:rPr>
              <a:t>Strategies:</a:t>
            </a:r>
          </a:p>
          <a:p>
            <a:pPr indent="-342900" lvl="0" marL="457200">
              <a:lnSpc>
                <a:spcPct val="150000"/>
              </a:lnSpc>
              <a:spcBef>
                <a:spcPts val="0"/>
              </a:spcBef>
              <a:buSzPct val="100000"/>
              <a:buFont typeface="Verdana"/>
            </a:pPr>
            <a:r>
              <a:rPr lang="en-GB" sz="1800">
                <a:latin typeface="Verdana"/>
                <a:ea typeface="Verdana"/>
                <a:cs typeface="Verdana"/>
                <a:sym typeface="Verdana"/>
              </a:rPr>
              <a:t>Resolve</a:t>
            </a:r>
          </a:p>
          <a:p>
            <a:pPr indent="-342900" lvl="0" marL="457200">
              <a:lnSpc>
                <a:spcPct val="150000"/>
              </a:lnSpc>
              <a:spcBef>
                <a:spcPts val="0"/>
              </a:spcBef>
              <a:buSzPct val="100000"/>
              <a:buFont typeface="Verdana"/>
            </a:pPr>
            <a:r>
              <a:rPr lang="en-GB" sz="1800">
                <a:latin typeface="Verdana"/>
                <a:ea typeface="Verdana"/>
                <a:cs typeface="Verdana"/>
                <a:sym typeface="Verdana"/>
              </a:rPr>
              <a:t>Recursive [Default for merging 2 branches]</a:t>
            </a:r>
          </a:p>
          <a:p>
            <a:pPr indent="-342900" lvl="0" marL="457200">
              <a:lnSpc>
                <a:spcPct val="150000"/>
              </a:lnSpc>
              <a:spcBef>
                <a:spcPts val="0"/>
              </a:spcBef>
              <a:buSzPct val="100000"/>
              <a:buFont typeface="Verdana"/>
            </a:pPr>
            <a:r>
              <a:rPr lang="en-GB" sz="1800">
                <a:latin typeface="Verdana"/>
                <a:ea typeface="Verdana"/>
                <a:cs typeface="Verdana"/>
                <a:sym typeface="Verdana"/>
              </a:rPr>
              <a:t>Ours</a:t>
            </a:r>
          </a:p>
          <a:p>
            <a:pPr indent="-342900" lvl="0" marL="457200">
              <a:lnSpc>
                <a:spcPct val="150000"/>
              </a:lnSpc>
              <a:spcBef>
                <a:spcPts val="0"/>
              </a:spcBef>
              <a:buSzPct val="100000"/>
              <a:buFont typeface="Verdana"/>
            </a:pPr>
            <a:r>
              <a:rPr lang="en-GB" sz="1800">
                <a:latin typeface="Verdana"/>
                <a:ea typeface="Verdana"/>
                <a:cs typeface="Verdana"/>
                <a:sym typeface="Verdana"/>
              </a:rPr>
              <a:t>Octopus [Default for merging from more than one branch]</a:t>
            </a:r>
          </a:p>
          <a:p>
            <a:pPr indent="-342900" lvl="0" marL="457200">
              <a:lnSpc>
                <a:spcPct val="150000"/>
              </a:lnSpc>
              <a:spcBef>
                <a:spcPts val="0"/>
              </a:spcBef>
              <a:buSzPct val="100000"/>
              <a:buFont typeface="Verdana"/>
            </a:pPr>
            <a:r>
              <a:rPr lang="en-GB" sz="1800">
                <a:latin typeface="Verdana"/>
                <a:ea typeface="Verdana"/>
                <a:cs typeface="Verdana"/>
                <a:sym typeface="Verdana"/>
              </a:rPr>
              <a:t>Subtree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Effect filter="fade" transition="in">
                                      <p:cBhvr>
                                        <p:cTn dur="1000"/>
                                        <p:tgtEl>
                                          <p:spTgt spid="3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animEffect filter="fade" transition="in">
                                      <p:cBhvr>
                                        <p:cTn dur="1000"/>
                                        <p:tgtEl>
                                          <p:spTgt spid="3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animEffect filter="fade" transition="in">
                                      <p:cBhvr>
                                        <p:cTn dur="1000"/>
                                        <p:tgtEl>
                                          <p:spTgt spid="3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animEffect filter="fade" transition="in">
                                      <p:cBhvr>
                                        <p:cTn dur="1000"/>
                                        <p:tgtEl>
                                          <p:spTgt spid="3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4" st="4"/>
                                            </p:txEl>
                                          </p:spTgt>
                                        </p:tgtEl>
                                        <p:attrNameLst>
                                          <p:attrName>style.visibility</p:attrName>
                                        </p:attrNameLst>
                                      </p:cBhvr>
                                      <p:to>
                                        <p:strVal val="visible"/>
                                      </p:to>
                                    </p:set>
                                    <p:animEffect filter="fade" transition="in">
                                      <p:cBhvr>
                                        <p:cTn dur="1000"/>
                                        <p:tgtEl>
                                          <p:spTgt spid="3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5" st="5"/>
                                            </p:txEl>
                                          </p:spTgt>
                                        </p:tgtEl>
                                        <p:attrNameLst>
                                          <p:attrName>style.visibility</p:attrName>
                                        </p:attrNameLst>
                                      </p:cBhvr>
                                      <p:to>
                                        <p:strVal val="visible"/>
                                      </p:to>
                                    </p:set>
                                    <p:animEffect filter="fade" transition="in">
                                      <p:cBhvr>
                                        <p:cTn dur="1000"/>
                                        <p:tgtEl>
                                          <p:spTgt spid="3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6" st="6"/>
                                            </p:txEl>
                                          </p:spTgt>
                                        </p:tgtEl>
                                        <p:attrNameLst>
                                          <p:attrName>style.visibility</p:attrName>
                                        </p:attrNameLst>
                                      </p:cBhvr>
                                      <p:to>
                                        <p:strVal val="visible"/>
                                      </p:to>
                                    </p:set>
                                    <p:animEffect filter="fade" transition="in">
                                      <p:cBhvr>
                                        <p:cTn dur="1000"/>
                                        <p:tgtEl>
                                          <p:spTgt spid="30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7" st="7"/>
                                            </p:txEl>
                                          </p:spTgt>
                                        </p:tgtEl>
                                        <p:attrNameLst>
                                          <p:attrName>style.visibility</p:attrName>
                                        </p:attrNameLst>
                                      </p:cBhvr>
                                      <p:to>
                                        <p:strVal val="visible"/>
                                      </p:to>
                                    </p:set>
                                    <p:animEffect filter="fade" transition="in">
                                      <p:cBhvr>
                                        <p:cTn dur="1000"/>
                                        <p:tgtEl>
                                          <p:spTgt spid="30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8" st="8"/>
                                            </p:txEl>
                                          </p:spTgt>
                                        </p:tgtEl>
                                        <p:attrNameLst>
                                          <p:attrName>style.visibility</p:attrName>
                                        </p:attrNameLst>
                                      </p:cBhvr>
                                      <p:to>
                                        <p:strVal val="visible"/>
                                      </p:to>
                                    </p:set>
                                    <p:animEffect filter="fade" transition="in">
                                      <p:cBhvr>
                                        <p:cTn dur="1000"/>
                                        <p:tgtEl>
                                          <p:spTgt spid="30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9" st="9"/>
                                            </p:txEl>
                                          </p:spTgt>
                                        </p:tgtEl>
                                        <p:attrNameLst>
                                          <p:attrName>style.visibility</p:attrName>
                                        </p:attrNameLst>
                                      </p:cBhvr>
                                      <p:to>
                                        <p:strVal val="visible"/>
                                      </p:to>
                                    </p:set>
                                    <p:animEffect filter="fade" transition="in">
                                      <p:cBhvr>
                                        <p:cTn dur="1000"/>
                                        <p:tgtEl>
                                          <p:spTgt spid="30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Merging [Fast Forward]</a:t>
            </a:r>
          </a:p>
        </p:txBody>
      </p:sp>
      <p:sp>
        <p:nvSpPr>
          <p:cNvPr id="306" name="Shape 30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sz="1400">
              <a:latin typeface="Verdana"/>
              <a:ea typeface="Verdana"/>
              <a:cs typeface="Verdana"/>
              <a:sym typeface="Verdana"/>
            </a:endParaRPr>
          </a:p>
          <a:p>
            <a:pPr lvl="0" rtl="0">
              <a:spcBef>
                <a:spcPts val="0"/>
              </a:spcBef>
              <a:buNone/>
            </a:pPr>
            <a:r>
              <a:rPr lang="en-GB" sz="1400">
                <a:latin typeface="Verdana"/>
                <a:ea typeface="Verdana"/>
                <a:cs typeface="Verdana"/>
                <a:sym typeface="Verdana"/>
              </a:rPr>
              <a:t>After Merge:</a:t>
            </a:r>
          </a:p>
          <a:p>
            <a:pPr lvl="0" rtl="0">
              <a:spcBef>
                <a:spcPts val="0"/>
              </a:spcBef>
              <a:buNone/>
            </a:pPr>
            <a:r>
              <a:t/>
            </a:r>
            <a:endParaRPr/>
          </a:p>
        </p:txBody>
      </p:sp>
      <p:sp>
        <p:nvSpPr>
          <p:cNvPr id="307" name="Shape 307"/>
          <p:cNvSpPr/>
          <p:nvPr/>
        </p:nvSpPr>
        <p:spPr>
          <a:xfrm>
            <a:off x="947150" y="16443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C0</a:t>
            </a:r>
          </a:p>
        </p:txBody>
      </p:sp>
      <p:sp>
        <p:nvSpPr>
          <p:cNvPr id="308" name="Shape 308"/>
          <p:cNvSpPr/>
          <p:nvPr/>
        </p:nvSpPr>
        <p:spPr>
          <a:xfrm>
            <a:off x="1846075" y="1644350"/>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C1</a:t>
            </a:r>
          </a:p>
        </p:txBody>
      </p:sp>
      <p:sp>
        <p:nvSpPr>
          <p:cNvPr id="309" name="Shape 309"/>
          <p:cNvSpPr/>
          <p:nvPr/>
        </p:nvSpPr>
        <p:spPr>
          <a:xfrm>
            <a:off x="2850250" y="1644350"/>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C3</a:t>
            </a:r>
          </a:p>
        </p:txBody>
      </p:sp>
      <p:cxnSp>
        <p:nvCxnSpPr>
          <p:cNvPr id="310" name="Shape 310"/>
          <p:cNvCxnSpPr>
            <a:stCxn id="308" idx="2"/>
            <a:endCxn id="307" idx="6"/>
          </p:cNvCxnSpPr>
          <p:nvPr/>
        </p:nvCxnSpPr>
        <p:spPr>
          <a:xfrm rot="10800000">
            <a:off x="1407775" y="1854800"/>
            <a:ext cx="438300" cy="0"/>
          </a:xfrm>
          <a:prstGeom prst="straightConnector1">
            <a:avLst/>
          </a:prstGeom>
          <a:noFill/>
          <a:ln cap="flat" cmpd="sng" w="19050">
            <a:solidFill>
              <a:schemeClr val="dk2"/>
            </a:solidFill>
            <a:prstDash val="solid"/>
            <a:round/>
            <a:headEnd len="lg" w="lg" type="none"/>
            <a:tailEnd len="lg" w="lg" type="triangle"/>
          </a:ln>
        </p:spPr>
      </p:cxnSp>
      <p:cxnSp>
        <p:nvCxnSpPr>
          <p:cNvPr id="311" name="Shape 311"/>
          <p:cNvCxnSpPr>
            <a:stCxn id="309" idx="2"/>
            <a:endCxn id="308" idx="6"/>
          </p:cNvCxnSpPr>
          <p:nvPr/>
        </p:nvCxnSpPr>
        <p:spPr>
          <a:xfrm rot="10800000">
            <a:off x="2306650" y="1854800"/>
            <a:ext cx="543600" cy="0"/>
          </a:xfrm>
          <a:prstGeom prst="straightConnector1">
            <a:avLst/>
          </a:prstGeom>
          <a:noFill/>
          <a:ln cap="flat" cmpd="sng" w="19050">
            <a:solidFill>
              <a:schemeClr val="dk2"/>
            </a:solidFill>
            <a:prstDash val="solid"/>
            <a:round/>
            <a:headEnd len="lg" w="lg" type="none"/>
            <a:tailEnd len="lg" w="lg" type="triangle"/>
          </a:ln>
        </p:spPr>
      </p:cxnSp>
      <p:sp>
        <p:nvSpPr>
          <p:cNvPr id="312" name="Shape 312"/>
          <p:cNvSpPr txBox="1"/>
          <p:nvPr/>
        </p:nvSpPr>
        <p:spPr>
          <a:xfrm>
            <a:off x="2792350" y="2354700"/>
            <a:ext cx="573300" cy="269700"/>
          </a:xfrm>
          <a:prstGeom prst="rect">
            <a:avLst/>
          </a:prstGeom>
          <a:noFill/>
          <a:ln>
            <a:noFill/>
          </a:ln>
        </p:spPr>
        <p:txBody>
          <a:bodyPr anchorCtr="0" anchor="t" bIns="91425" lIns="91425" rIns="91425" tIns="91425">
            <a:noAutofit/>
          </a:bodyPr>
          <a:lstStyle/>
          <a:p>
            <a:pPr lvl="0" rtl="0" algn="ctr">
              <a:spcBef>
                <a:spcPts val="0"/>
              </a:spcBef>
              <a:buNone/>
            </a:pPr>
            <a:r>
              <a:t/>
            </a:r>
            <a:endParaRPr sz="1100"/>
          </a:p>
        </p:txBody>
      </p:sp>
      <p:sp>
        <p:nvSpPr>
          <p:cNvPr id="313" name="Shape 313"/>
          <p:cNvSpPr/>
          <p:nvPr/>
        </p:nvSpPr>
        <p:spPr>
          <a:xfrm>
            <a:off x="2833900" y="2223175"/>
            <a:ext cx="493199"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1200"/>
              <a:t>Test</a:t>
            </a:r>
          </a:p>
        </p:txBody>
      </p:sp>
      <p:sp>
        <p:nvSpPr>
          <p:cNvPr id="314" name="Shape 314"/>
          <p:cNvSpPr/>
          <p:nvPr/>
        </p:nvSpPr>
        <p:spPr>
          <a:xfrm>
            <a:off x="1771075" y="1222312"/>
            <a:ext cx="610500"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100"/>
              <a:t>HEAD</a:t>
            </a:r>
          </a:p>
        </p:txBody>
      </p:sp>
      <p:cxnSp>
        <p:nvCxnSpPr>
          <p:cNvPr id="315" name="Shape 315"/>
          <p:cNvCxnSpPr>
            <a:stCxn id="313" idx="0"/>
            <a:endCxn id="309" idx="4"/>
          </p:cNvCxnSpPr>
          <p:nvPr/>
        </p:nvCxnSpPr>
        <p:spPr>
          <a:xfrm rot="10800000">
            <a:off x="3080499" y="2065375"/>
            <a:ext cx="0" cy="157800"/>
          </a:xfrm>
          <a:prstGeom prst="straightConnector1">
            <a:avLst/>
          </a:prstGeom>
          <a:noFill/>
          <a:ln cap="flat" cmpd="sng" w="19050">
            <a:solidFill>
              <a:schemeClr val="dk2"/>
            </a:solidFill>
            <a:prstDash val="solid"/>
            <a:round/>
            <a:headEnd len="lg" w="lg" type="none"/>
            <a:tailEnd len="lg" w="lg" type="stealth"/>
          </a:ln>
        </p:spPr>
      </p:cxnSp>
      <p:cxnSp>
        <p:nvCxnSpPr>
          <p:cNvPr id="316" name="Shape 316"/>
          <p:cNvCxnSpPr>
            <a:stCxn id="314" idx="2"/>
            <a:endCxn id="308" idx="0"/>
          </p:cNvCxnSpPr>
          <p:nvPr/>
        </p:nvCxnSpPr>
        <p:spPr>
          <a:xfrm>
            <a:off x="2076325" y="1485412"/>
            <a:ext cx="0" cy="159000"/>
          </a:xfrm>
          <a:prstGeom prst="straightConnector1">
            <a:avLst/>
          </a:prstGeom>
          <a:noFill/>
          <a:ln cap="flat" cmpd="sng" w="19050">
            <a:solidFill>
              <a:schemeClr val="dk2"/>
            </a:solidFill>
            <a:prstDash val="solid"/>
            <a:round/>
            <a:headEnd len="lg" w="lg" type="none"/>
            <a:tailEnd len="lg" w="lg" type="stealth"/>
          </a:ln>
        </p:spPr>
      </p:cxnSp>
      <p:sp>
        <p:nvSpPr>
          <p:cNvPr id="317" name="Shape 317"/>
          <p:cNvSpPr/>
          <p:nvPr/>
        </p:nvSpPr>
        <p:spPr>
          <a:xfrm>
            <a:off x="1040375" y="358580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C0</a:t>
            </a:r>
          </a:p>
        </p:txBody>
      </p:sp>
      <p:sp>
        <p:nvSpPr>
          <p:cNvPr id="318" name="Shape 318"/>
          <p:cNvSpPr/>
          <p:nvPr/>
        </p:nvSpPr>
        <p:spPr>
          <a:xfrm>
            <a:off x="1939300" y="358580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C1</a:t>
            </a:r>
          </a:p>
        </p:txBody>
      </p:sp>
      <p:sp>
        <p:nvSpPr>
          <p:cNvPr id="319" name="Shape 319"/>
          <p:cNvSpPr/>
          <p:nvPr/>
        </p:nvSpPr>
        <p:spPr>
          <a:xfrm>
            <a:off x="2943475" y="3585800"/>
            <a:ext cx="460500" cy="420900"/>
          </a:xfrm>
          <a:prstGeom prst="ellipse">
            <a:avLst/>
          </a:prstGeom>
          <a:solidFill>
            <a:srgbClr val="9FC5E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C3</a:t>
            </a:r>
          </a:p>
        </p:txBody>
      </p:sp>
      <p:cxnSp>
        <p:nvCxnSpPr>
          <p:cNvPr id="320" name="Shape 320"/>
          <p:cNvCxnSpPr>
            <a:stCxn id="318" idx="2"/>
            <a:endCxn id="317" idx="6"/>
          </p:cNvCxnSpPr>
          <p:nvPr/>
        </p:nvCxnSpPr>
        <p:spPr>
          <a:xfrm rot="10800000">
            <a:off x="1501000" y="3796250"/>
            <a:ext cx="438300" cy="0"/>
          </a:xfrm>
          <a:prstGeom prst="straightConnector1">
            <a:avLst/>
          </a:prstGeom>
          <a:noFill/>
          <a:ln cap="flat" cmpd="sng" w="19050">
            <a:solidFill>
              <a:schemeClr val="dk2"/>
            </a:solidFill>
            <a:prstDash val="solid"/>
            <a:round/>
            <a:headEnd len="lg" w="lg" type="none"/>
            <a:tailEnd len="lg" w="lg" type="triangle"/>
          </a:ln>
        </p:spPr>
      </p:cxnSp>
      <p:cxnSp>
        <p:nvCxnSpPr>
          <p:cNvPr id="321" name="Shape 321"/>
          <p:cNvCxnSpPr>
            <a:stCxn id="319" idx="2"/>
            <a:endCxn id="318" idx="6"/>
          </p:cNvCxnSpPr>
          <p:nvPr/>
        </p:nvCxnSpPr>
        <p:spPr>
          <a:xfrm rot="10800000">
            <a:off x="2399875" y="3796250"/>
            <a:ext cx="543600" cy="0"/>
          </a:xfrm>
          <a:prstGeom prst="straightConnector1">
            <a:avLst/>
          </a:prstGeom>
          <a:noFill/>
          <a:ln cap="flat" cmpd="sng" w="19050">
            <a:solidFill>
              <a:schemeClr val="dk2"/>
            </a:solidFill>
            <a:prstDash val="solid"/>
            <a:round/>
            <a:headEnd len="lg" w="lg" type="none"/>
            <a:tailEnd len="lg" w="lg" type="triangle"/>
          </a:ln>
        </p:spPr>
      </p:cxnSp>
      <p:sp>
        <p:nvSpPr>
          <p:cNvPr id="322" name="Shape 322"/>
          <p:cNvSpPr/>
          <p:nvPr/>
        </p:nvSpPr>
        <p:spPr>
          <a:xfrm>
            <a:off x="2868475" y="3163687"/>
            <a:ext cx="610500"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100"/>
              <a:t>HEAD</a:t>
            </a:r>
          </a:p>
        </p:txBody>
      </p:sp>
      <p:cxnSp>
        <p:nvCxnSpPr>
          <p:cNvPr id="323" name="Shape 323"/>
          <p:cNvCxnSpPr>
            <a:stCxn id="322" idx="2"/>
          </p:cNvCxnSpPr>
          <p:nvPr/>
        </p:nvCxnSpPr>
        <p:spPr>
          <a:xfrm>
            <a:off x="3173725" y="3426787"/>
            <a:ext cx="0" cy="159000"/>
          </a:xfrm>
          <a:prstGeom prst="straightConnector1">
            <a:avLst/>
          </a:prstGeom>
          <a:noFill/>
          <a:ln cap="flat" cmpd="sng" w="19050">
            <a:solidFill>
              <a:schemeClr val="dk2"/>
            </a:solidFill>
            <a:prstDash val="solid"/>
            <a:round/>
            <a:headEnd len="lg" w="lg" type="none"/>
            <a:tailEnd len="lg" w="lg" type="stealth"/>
          </a:ln>
        </p:spPr>
      </p:cxnSp>
      <p:sp>
        <p:nvSpPr>
          <p:cNvPr id="324" name="Shape 324"/>
          <p:cNvSpPr/>
          <p:nvPr/>
        </p:nvSpPr>
        <p:spPr>
          <a:xfrm>
            <a:off x="2927125" y="4164500"/>
            <a:ext cx="493199"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1200"/>
              <a:t>Test</a:t>
            </a:r>
          </a:p>
        </p:txBody>
      </p:sp>
      <p:cxnSp>
        <p:nvCxnSpPr>
          <p:cNvPr id="325" name="Shape 325"/>
          <p:cNvCxnSpPr>
            <a:stCxn id="324" idx="0"/>
            <a:endCxn id="326" idx="4"/>
          </p:cNvCxnSpPr>
          <p:nvPr/>
        </p:nvCxnSpPr>
        <p:spPr>
          <a:xfrm rot="10800000">
            <a:off x="3173724" y="4006700"/>
            <a:ext cx="0" cy="157800"/>
          </a:xfrm>
          <a:prstGeom prst="straightConnector1">
            <a:avLst/>
          </a:prstGeom>
          <a:noFill/>
          <a:ln cap="flat" cmpd="sng" w="19050">
            <a:solidFill>
              <a:schemeClr val="dk2"/>
            </a:solidFill>
            <a:prstDash val="solid"/>
            <a:round/>
            <a:headEnd len="lg" w="lg" type="none"/>
            <a:tailEnd len="lg" w="lg" type="stealth"/>
          </a:ln>
        </p:spPr>
      </p:cxnSp>
      <p:sp>
        <p:nvSpPr>
          <p:cNvPr id="327" name="Shape 327"/>
          <p:cNvSpPr/>
          <p:nvPr/>
        </p:nvSpPr>
        <p:spPr>
          <a:xfrm>
            <a:off x="4408150" y="358640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C0</a:t>
            </a:r>
          </a:p>
        </p:txBody>
      </p:sp>
      <p:sp>
        <p:nvSpPr>
          <p:cNvPr id="328" name="Shape 328"/>
          <p:cNvSpPr/>
          <p:nvPr/>
        </p:nvSpPr>
        <p:spPr>
          <a:xfrm>
            <a:off x="5307075" y="358640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C1</a:t>
            </a:r>
          </a:p>
        </p:txBody>
      </p:sp>
      <p:sp>
        <p:nvSpPr>
          <p:cNvPr id="329" name="Shape 329"/>
          <p:cNvSpPr/>
          <p:nvPr/>
        </p:nvSpPr>
        <p:spPr>
          <a:xfrm>
            <a:off x="6311250" y="40467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C3</a:t>
            </a:r>
          </a:p>
        </p:txBody>
      </p:sp>
      <p:cxnSp>
        <p:nvCxnSpPr>
          <p:cNvPr id="330" name="Shape 330"/>
          <p:cNvCxnSpPr>
            <a:stCxn id="328" idx="2"/>
            <a:endCxn id="327" idx="6"/>
          </p:cNvCxnSpPr>
          <p:nvPr/>
        </p:nvCxnSpPr>
        <p:spPr>
          <a:xfrm rot="10800000">
            <a:off x="4868775" y="3796850"/>
            <a:ext cx="438300" cy="0"/>
          </a:xfrm>
          <a:prstGeom prst="straightConnector1">
            <a:avLst/>
          </a:prstGeom>
          <a:noFill/>
          <a:ln cap="flat" cmpd="sng" w="19050">
            <a:solidFill>
              <a:schemeClr val="dk2"/>
            </a:solidFill>
            <a:prstDash val="solid"/>
            <a:round/>
            <a:headEnd len="lg" w="lg" type="none"/>
            <a:tailEnd len="lg" w="lg" type="triangle"/>
          </a:ln>
        </p:spPr>
      </p:cxnSp>
      <p:cxnSp>
        <p:nvCxnSpPr>
          <p:cNvPr id="331" name="Shape 331"/>
          <p:cNvCxnSpPr>
            <a:stCxn id="329" idx="2"/>
            <a:endCxn id="328" idx="6"/>
          </p:cNvCxnSpPr>
          <p:nvPr/>
        </p:nvCxnSpPr>
        <p:spPr>
          <a:xfrm rot="10800000">
            <a:off x="5767650" y="3797000"/>
            <a:ext cx="543600" cy="460200"/>
          </a:xfrm>
          <a:prstGeom prst="straightConnector1">
            <a:avLst/>
          </a:prstGeom>
          <a:noFill/>
          <a:ln cap="flat" cmpd="sng" w="19050">
            <a:solidFill>
              <a:schemeClr val="dk2"/>
            </a:solidFill>
            <a:prstDash val="solid"/>
            <a:round/>
            <a:headEnd len="lg" w="lg" type="none"/>
            <a:tailEnd len="lg" w="lg" type="triangle"/>
          </a:ln>
        </p:spPr>
      </p:cxnSp>
      <p:sp>
        <p:nvSpPr>
          <p:cNvPr id="332" name="Shape 332"/>
          <p:cNvSpPr/>
          <p:nvPr/>
        </p:nvSpPr>
        <p:spPr>
          <a:xfrm>
            <a:off x="6941150" y="3163687"/>
            <a:ext cx="610500"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100"/>
              <a:t>HEAD</a:t>
            </a:r>
          </a:p>
        </p:txBody>
      </p:sp>
      <p:cxnSp>
        <p:nvCxnSpPr>
          <p:cNvPr id="333" name="Shape 333"/>
          <p:cNvCxnSpPr>
            <a:stCxn id="332" idx="2"/>
          </p:cNvCxnSpPr>
          <p:nvPr/>
        </p:nvCxnSpPr>
        <p:spPr>
          <a:xfrm>
            <a:off x="7246400" y="3426787"/>
            <a:ext cx="0" cy="159000"/>
          </a:xfrm>
          <a:prstGeom prst="straightConnector1">
            <a:avLst/>
          </a:prstGeom>
          <a:noFill/>
          <a:ln cap="flat" cmpd="sng" w="19050">
            <a:solidFill>
              <a:schemeClr val="dk2"/>
            </a:solidFill>
            <a:prstDash val="solid"/>
            <a:round/>
            <a:headEnd len="lg" w="lg" type="none"/>
            <a:tailEnd len="lg" w="lg" type="stealth"/>
          </a:ln>
        </p:spPr>
      </p:cxnSp>
      <p:sp>
        <p:nvSpPr>
          <p:cNvPr id="334" name="Shape 334"/>
          <p:cNvSpPr/>
          <p:nvPr/>
        </p:nvSpPr>
        <p:spPr>
          <a:xfrm>
            <a:off x="6294900" y="4625450"/>
            <a:ext cx="493199"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1200"/>
              <a:t>Test</a:t>
            </a:r>
          </a:p>
        </p:txBody>
      </p:sp>
      <p:cxnSp>
        <p:nvCxnSpPr>
          <p:cNvPr id="335" name="Shape 335"/>
          <p:cNvCxnSpPr/>
          <p:nvPr/>
        </p:nvCxnSpPr>
        <p:spPr>
          <a:xfrm rot="10800000">
            <a:off x="6541500" y="4467649"/>
            <a:ext cx="0" cy="157800"/>
          </a:xfrm>
          <a:prstGeom prst="straightConnector1">
            <a:avLst/>
          </a:prstGeom>
          <a:noFill/>
          <a:ln cap="flat" cmpd="sng" w="19050">
            <a:solidFill>
              <a:schemeClr val="dk2"/>
            </a:solidFill>
            <a:prstDash val="solid"/>
            <a:round/>
            <a:headEnd len="lg" w="lg" type="none"/>
            <a:tailEnd len="lg" w="lg" type="stealth"/>
          </a:ln>
        </p:spPr>
      </p:cxnSp>
      <p:sp>
        <p:nvSpPr>
          <p:cNvPr id="336" name="Shape 336"/>
          <p:cNvSpPr/>
          <p:nvPr/>
        </p:nvSpPr>
        <p:spPr>
          <a:xfrm>
            <a:off x="7016150" y="3585800"/>
            <a:ext cx="460500" cy="420900"/>
          </a:xfrm>
          <a:prstGeom prst="ellipse">
            <a:avLst/>
          </a:prstGeom>
          <a:solidFill>
            <a:srgbClr val="9FC5E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C4</a:t>
            </a:r>
          </a:p>
        </p:txBody>
      </p:sp>
      <p:cxnSp>
        <p:nvCxnSpPr>
          <p:cNvPr id="337" name="Shape 337"/>
          <p:cNvCxnSpPr>
            <a:stCxn id="336" idx="2"/>
            <a:endCxn id="328" idx="6"/>
          </p:cNvCxnSpPr>
          <p:nvPr/>
        </p:nvCxnSpPr>
        <p:spPr>
          <a:xfrm flipH="1">
            <a:off x="5767550" y="3796250"/>
            <a:ext cx="1248600" cy="600"/>
          </a:xfrm>
          <a:prstGeom prst="straightConnector1">
            <a:avLst/>
          </a:prstGeom>
          <a:noFill/>
          <a:ln cap="flat" cmpd="sng" w="19050">
            <a:solidFill>
              <a:schemeClr val="dk2"/>
            </a:solidFill>
            <a:prstDash val="solid"/>
            <a:round/>
            <a:headEnd len="lg" w="lg" type="none"/>
            <a:tailEnd len="lg" w="lg" type="triangle"/>
          </a:ln>
        </p:spPr>
      </p:cxnSp>
      <p:cxnSp>
        <p:nvCxnSpPr>
          <p:cNvPr id="338" name="Shape 338"/>
          <p:cNvCxnSpPr>
            <a:endCxn id="329" idx="6"/>
          </p:cNvCxnSpPr>
          <p:nvPr/>
        </p:nvCxnSpPr>
        <p:spPr>
          <a:xfrm flipH="1">
            <a:off x="6771750" y="3801800"/>
            <a:ext cx="246300" cy="455400"/>
          </a:xfrm>
          <a:prstGeom prst="straightConnector1">
            <a:avLst/>
          </a:prstGeom>
          <a:noFill/>
          <a:ln cap="flat" cmpd="sng" w="19050">
            <a:solidFill>
              <a:schemeClr val="dk2"/>
            </a:solidFill>
            <a:prstDash val="solid"/>
            <a:round/>
            <a:headEnd len="lg" w="lg" type="none"/>
            <a:tailEnd len="lg" w="lg" type="triangle"/>
          </a:ln>
        </p:spPr>
      </p:cxnSp>
      <p:sp>
        <p:nvSpPr>
          <p:cNvPr id="339" name="Shape 339"/>
          <p:cNvSpPr txBox="1"/>
          <p:nvPr/>
        </p:nvSpPr>
        <p:spPr>
          <a:xfrm>
            <a:off x="4463550" y="2690150"/>
            <a:ext cx="1248600" cy="263100"/>
          </a:xfrm>
          <a:prstGeom prst="rect">
            <a:avLst/>
          </a:prstGeom>
          <a:noFill/>
          <a:ln>
            <a:noFill/>
          </a:ln>
        </p:spPr>
        <p:txBody>
          <a:bodyPr anchorCtr="0" anchor="t" bIns="91425" lIns="91425" rIns="91425" tIns="91425">
            <a:noAutofit/>
          </a:bodyPr>
          <a:lstStyle/>
          <a:p>
            <a:pPr lvl="0" rtl="0">
              <a:spcBef>
                <a:spcPts val="0"/>
              </a:spcBef>
              <a:buNone/>
            </a:pPr>
            <a:r>
              <a:rPr lang="en-GB"/>
              <a:t>--no-ff Mode:</a:t>
            </a:r>
          </a:p>
        </p:txBody>
      </p:sp>
      <p:pic>
        <p:nvPicPr>
          <p:cNvPr descr="2color-lightbg@2x.png" id="340" name="Shape 340"/>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Merging [3-Way]</a:t>
            </a:r>
          </a:p>
        </p:txBody>
      </p:sp>
      <p:sp>
        <p:nvSpPr>
          <p:cNvPr id="346" name="Shape 34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sp>
        <p:nvSpPr>
          <p:cNvPr id="347" name="Shape 347"/>
          <p:cNvSpPr/>
          <p:nvPr/>
        </p:nvSpPr>
        <p:spPr>
          <a:xfrm>
            <a:off x="947150" y="16443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C0</a:t>
            </a:r>
          </a:p>
        </p:txBody>
      </p:sp>
      <p:sp>
        <p:nvSpPr>
          <p:cNvPr id="348" name="Shape 348"/>
          <p:cNvSpPr/>
          <p:nvPr/>
        </p:nvSpPr>
        <p:spPr>
          <a:xfrm>
            <a:off x="1846075" y="16443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C1</a:t>
            </a:r>
          </a:p>
        </p:txBody>
      </p:sp>
      <p:sp>
        <p:nvSpPr>
          <p:cNvPr id="349" name="Shape 349"/>
          <p:cNvSpPr/>
          <p:nvPr/>
        </p:nvSpPr>
        <p:spPr>
          <a:xfrm>
            <a:off x="2850250" y="1644350"/>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C3</a:t>
            </a:r>
          </a:p>
        </p:txBody>
      </p:sp>
      <p:cxnSp>
        <p:nvCxnSpPr>
          <p:cNvPr id="350" name="Shape 350"/>
          <p:cNvCxnSpPr>
            <a:stCxn id="348" idx="2"/>
            <a:endCxn id="347" idx="6"/>
          </p:cNvCxnSpPr>
          <p:nvPr/>
        </p:nvCxnSpPr>
        <p:spPr>
          <a:xfrm rot="10800000">
            <a:off x="1407775" y="1854800"/>
            <a:ext cx="438300" cy="0"/>
          </a:xfrm>
          <a:prstGeom prst="straightConnector1">
            <a:avLst/>
          </a:prstGeom>
          <a:noFill/>
          <a:ln cap="flat" cmpd="sng" w="19050">
            <a:solidFill>
              <a:schemeClr val="dk2"/>
            </a:solidFill>
            <a:prstDash val="solid"/>
            <a:round/>
            <a:headEnd len="lg" w="lg" type="none"/>
            <a:tailEnd len="lg" w="lg" type="triangle"/>
          </a:ln>
        </p:spPr>
      </p:cxnSp>
      <p:cxnSp>
        <p:nvCxnSpPr>
          <p:cNvPr id="351" name="Shape 351"/>
          <p:cNvCxnSpPr>
            <a:stCxn id="349" idx="2"/>
            <a:endCxn id="348" idx="6"/>
          </p:cNvCxnSpPr>
          <p:nvPr/>
        </p:nvCxnSpPr>
        <p:spPr>
          <a:xfrm rot="10800000">
            <a:off x="2306650" y="1854800"/>
            <a:ext cx="543600" cy="0"/>
          </a:xfrm>
          <a:prstGeom prst="straightConnector1">
            <a:avLst/>
          </a:prstGeom>
          <a:noFill/>
          <a:ln cap="flat" cmpd="sng" w="19050">
            <a:solidFill>
              <a:schemeClr val="dk2"/>
            </a:solidFill>
            <a:prstDash val="solid"/>
            <a:round/>
            <a:headEnd len="lg" w="lg" type="none"/>
            <a:tailEnd len="lg" w="lg" type="triangle"/>
          </a:ln>
        </p:spPr>
      </p:cxnSp>
      <p:sp>
        <p:nvSpPr>
          <p:cNvPr id="352" name="Shape 352"/>
          <p:cNvSpPr/>
          <p:nvPr/>
        </p:nvSpPr>
        <p:spPr>
          <a:xfrm>
            <a:off x="2866600" y="2290087"/>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C4</a:t>
            </a:r>
          </a:p>
        </p:txBody>
      </p:sp>
      <p:cxnSp>
        <p:nvCxnSpPr>
          <p:cNvPr id="353" name="Shape 353"/>
          <p:cNvCxnSpPr>
            <a:stCxn id="354" idx="0"/>
            <a:endCxn id="355" idx="4"/>
          </p:cNvCxnSpPr>
          <p:nvPr/>
        </p:nvCxnSpPr>
        <p:spPr>
          <a:xfrm rot="10800000">
            <a:off x="3096850" y="2935825"/>
            <a:ext cx="0" cy="157800"/>
          </a:xfrm>
          <a:prstGeom prst="straightConnector1">
            <a:avLst/>
          </a:prstGeom>
          <a:noFill/>
          <a:ln cap="flat" cmpd="sng" w="19050">
            <a:solidFill>
              <a:schemeClr val="dk2"/>
            </a:solidFill>
            <a:prstDash val="solid"/>
            <a:round/>
            <a:headEnd len="lg" w="lg" type="none"/>
            <a:tailEnd len="lg" w="lg" type="stealth"/>
          </a:ln>
        </p:spPr>
      </p:cxnSp>
      <p:sp>
        <p:nvSpPr>
          <p:cNvPr id="356" name="Shape 356"/>
          <p:cNvSpPr/>
          <p:nvPr/>
        </p:nvSpPr>
        <p:spPr>
          <a:xfrm>
            <a:off x="2775250" y="1222312"/>
            <a:ext cx="610500"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100"/>
              <a:t>HEAD</a:t>
            </a:r>
          </a:p>
        </p:txBody>
      </p:sp>
      <p:cxnSp>
        <p:nvCxnSpPr>
          <p:cNvPr id="357" name="Shape 357"/>
          <p:cNvCxnSpPr>
            <a:stCxn id="356" idx="2"/>
            <a:endCxn id="358" idx="0"/>
          </p:cNvCxnSpPr>
          <p:nvPr/>
        </p:nvCxnSpPr>
        <p:spPr>
          <a:xfrm>
            <a:off x="3080500" y="1485412"/>
            <a:ext cx="0" cy="159000"/>
          </a:xfrm>
          <a:prstGeom prst="straightConnector1">
            <a:avLst/>
          </a:prstGeom>
          <a:noFill/>
          <a:ln cap="flat" cmpd="sng" w="19050">
            <a:solidFill>
              <a:schemeClr val="dk2"/>
            </a:solidFill>
            <a:prstDash val="solid"/>
            <a:round/>
            <a:headEnd len="lg" w="lg" type="none"/>
            <a:tailEnd len="lg" w="lg" type="stealth"/>
          </a:ln>
        </p:spPr>
      </p:cxnSp>
      <p:cxnSp>
        <p:nvCxnSpPr>
          <p:cNvPr id="359" name="Shape 359"/>
          <p:cNvCxnSpPr>
            <a:stCxn id="352" idx="1"/>
            <a:endCxn id="348" idx="5"/>
          </p:cNvCxnSpPr>
          <p:nvPr/>
        </p:nvCxnSpPr>
        <p:spPr>
          <a:xfrm rot="10800000">
            <a:off x="2239238" y="2003726"/>
            <a:ext cx="694800" cy="348000"/>
          </a:xfrm>
          <a:prstGeom prst="straightConnector1">
            <a:avLst/>
          </a:prstGeom>
          <a:noFill/>
          <a:ln cap="flat" cmpd="sng" w="19050">
            <a:solidFill>
              <a:schemeClr val="dk2"/>
            </a:solidFill>
            <a:prstDash val="solid"/>
            <a:round/>
            <a:headEnd len="lg" w="lg" type="none"/>
            <a:tailEnd len="lg" w="lg" type="triangle"/>
          </a:ln>
        </p:spPr>
      </p:cxnSp>
      <p:sp>
        <p:nvSpPr>
          <p:cNvPr id="360" name="Shape 360"/>
          <p:cNvSpPr/>
          <p:nvPr/>
        </p:nvSpPr>
        <p:spPr>
          <a:xfrm>
            <a:off x="2850250" y="2868800"/>
            <a:ext cx="493199"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1200"/>
              <a:t>Test</a:t>
            </a:r>
          </a:p>
        </p:txBody>
      </p:sp>
      <p:cxnSp>
        <p:nvCxnSpPr>
          <p:cNvPr id="361" name="Shape 361"/>
          <p:cNvCxnSpPr>
            <a:stCxn id="360" idx="0"/>
            <a:endCxn id="362" idx="4"/>
          </p:cNvCxnSpPr>
          <p:nvPr/>
        </p:nvCxnSpPr>
        <p:spPr>
          <a:xfrm rot="10800000">
            <a:off x="3096849" y="2711000"/>
            <a:ext cx="0" cy="157800"/>
          </a:xfrm>
          <a:prstGeom prst="straightConnector1">
            <a:avLst/>
          </a:prstGeom>
          <a:noFill/>
          <a:ln cap="flat" cmpd="sng" w="19050">
            <a:solidFill>
              <a:schemeClr val="dk2"/>
            </a:solidFill>
            <a:prstDash val="solid"/>
            <a:round/>
            <a:headEnd len="lg" w="lg" type="none"/>
            <a:tailEnd len="lg" w="lg" type="stealth"/>
          </a:ln>
        </p:spPr>
      </p:cxnSp>
      <p:sp>
        <p:nvSpPr>
          <p:cNvPr id="363" name="Shape 363"/>
          <p:cNvSpPr/>
          <p:nvPr/>
        </p:nvSpPr>
        <p:spPr>
          <a:xfrm>
            <a:off x="4452900" y="16443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C0</a:t>
            </a:r>
          </a:p>
        </p:txBody>
      </p:sp>
      <p:sp>
        <p:nvSpPr>
          <p:cNvPr id="364" name="Shape 364"/>
          <p:cNvSpPr/>
          <p:nvPr/>
        </p:nvSpPr>
        <p:spPr>
          <a:xfrm>
            <a:off x="5351825" y="1644350"/>
            <a:ext cx="460500" cy="420900"/>
          </a:xfrm>
          <a:prstGeom prst="ellipse">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C1</a:t>
            </a:r>
          </a:p>
        </p:txBody>
      </p:sp>
      <p:sp>
        <p:nvSpPr>
          <p:cNvPr id="365" name="Shape 365"/>
          <p:cNvSpPr/>
          <p:nvPr/>
        </p:nvSpPr>
        <p:spPr>
          <a:xfrm>
            <a:off x="6356000" y="1644350"/>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C3</a:t>
            </a:r>
          </a:p>
        </p:txBody>
      </p:sp>
      <p:cxnSp>
        <p:nvCxnSpPr>
          <p:cNvPr id="366" name="Shape 366"/>
          <p:cNvCxnSpPr>
            <a:stCxn id="364" idx="2"/>
            <a:endCxn id="363" idx="6"/>
          </p:cNvCxnSpPr>
          <p:nvPr/>
        </p:nvCxnSpPr>
        <p:spPr>
          <a:xfrm rot="10800000">
            <a:off x="4913525" y="1854800"/>
            <a:ext cx="438300" cy="0"/>
          </a:xfrm>
          <a:prstGeom prst="straightConnector1">
            <a:avLst/>
          </a:prstGeom>
          <a:noFill/>
          <a:ln cap="flat" cmpd="sng" w="19050">
            <a:solidFill>
              <a:schemeClr val="dk2"/>
            </a:solidFill>
            <a:prstDash val="solid"/>
            <a:round/>
            <a:headEnd len="lg" w="lg" type="none"/>
            <a:tailEnd len="lg" w="lg" type="triangle"/>
          </a:ln>
        </p:spPr>
      </p:cxnSp>
      <p:cxnSp>
        <p:nvCxnSpPr>
          <p:cNvPr id="367" name="Shape 367"/>
          <p:cNvCxnSpPr>
            <a:stCxn id="365" idx="2"/>
            <a:endCxn id="364" idx="6"/>
          </p:cNvCxnSpPr>
          <p:nvPr/>
        </p:nvCxnSpPr>
        <p:spPr>
          <a:xfrm rot="10800000">
            <a:off x="5812400" y="1854800"/>
            <a:ext cx="543600" cy="0"/>
          </a:xfrm>
          <a:prstGeom prst="straightConnector1">
            <a:avLst/>
          </a:prstGeom>
          <a:noFill/>
          <a:ln cap="flat" cmpd="sng" w="19050">
            <a:solidFill>
              <a:schemeClr val="dk2"/>
            </a:solidFill>
            <a:prstDash val="solid"/>
            <a:round/>
            <a:headEnd len="lg" w="lg" type="none"/>
            <a:tailEnd len="lg" w="lg" type="triangle"/>
          </a:ln>
        </p:spPr>
      </p:cxnSp>
      <p:sp>
        <p:nvSpPr>
          <p:cNvPr id="368" name="Shape 368"/>
          <p:cNvSpPr/>
          <p:nvPr/>
        </p:nvSpPr>
        <p:spPr>
          <a:xfrm>
            <a:off x="6372350" y="2290087"/>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C4</a:t>
            </a:r>
          </a:p>
        </p:txBody>
      </p:sp>
      <p:cxnSp>
        <p:nvCxnSpPr>
          <p:cNvPr id="369" name="Shape 369"/>
          <p:cNvCxnSpPr>
            <a:stCxn id="368" idx="1"/>
            <a:endCxn id="364" idx="5"/>
          </p:cNvCxnSpPr>
          <p:nvPr/>
        </p:nvCxnSpPr>
        <p:spPr>
          <a:xfrm rot="10800000">
            <a:off x="5744988" y="2003726"/>
            <a:ext cx="694800" cy="348000"/>
          </a:xfrm>
          <a:prstGeom prst="straightConnector1">
            <a:avLst/>
          </a:prstGeom>
          <a:noFill/>
          <a:ln cap="flat" cmpd="sng" w="19050">
            <a:solidFill>
              <a:schemeClr val="dk2"/>
            </a:solidFill>
            <a:prstDash val="solid"/>
            <a:round/>
            <a:headEnd len="lg" w="lg" type="none"/>
            <a:tailEnd len="lg" w="lg" type="triangle"/>
          </a:ln>
        </p:spPr>
      </p:cxnSp>
      <p:sp>
        <p:nvSpPr>
          <p:cNvPr id="370" name="Shape 370"/>
          <p:cNvSpPr/>
          <p:nvPr/>
        </p:nvSpPr>
        <p:spPr>
          <a:xfrm>
            <a:off x="6356000" y="2868800"/>
            <a:ext cx="493199"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1200"/>
              <a:t>Test</a:t>
            </a:r>
          </a:p>
        </p:txBody>
      </p:sp>
      <p:cxnSp>
        <p:nvCxnSpPr>
          <p:cNvPr id="371" name="Shape 371"/>
          <p:cNvCxnSpPr>
            <a:stCxn id="372" idx="0"/>
            <a:endCxn id="373" idx="4"/>
          </p:cNvCxnSpPr>
          <p:nvPr/>
        </p:nvCxnSpPr>
        <p:spPr>
          <a:xfrm rot="10800000">
            <a:off x="6594425" y="2711550"/>
            <a:ext cx="0" cy="157800"/>
          </a:xfrm>
          <a:prstGeom prst="straightConnector1">
            <a:avLst/>
          </a:prstGeom>
          <a:noFill/>
          <a:ln cap="flat" cmpd="sng" w="19050">
            <a:solidFill>
              <a:schemeClr val="dk2"/>
            </a:solidFill>
            <a:prstDash val="solid"/>
            <a:round/>
            <a:headEnd len="lg" w="lg" type="none"/>
            <a:tailEnd len="lg" w="lg" type="stealth"/>
          </a:ln>
        </p:spPr>
      </p:cxnSp>
      <p:sp>
        <p:nvSpPr>
          <p:cNvPr id="374" name="Shape 374"/>
          <p:cNvSpPr/>
          <p:nvPr/>
        </p:nvSpPr>
        <p:spPr>
          <a:xfrm>
            <a:off x="7271275" y="1644350"/>
            <a:ext cx="460500" cy="420900"/>
          </a:xfrm>
          <a:prstGeom prst="ellipse">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C5</a:t>
            </a:r>
          </a:p>
        </p:txBody>
      </p:sp>
      <p:cxnSp>
        <p:nvCxnSpPr>
          <p:cNvPr id="375" name="Shape 375"/>
          <p:cNvCxnSpPr>
            <a:stCxn id="374" idx="2"/>
            <a:endCxn id="365" idx="6"/>
          </p:cNvCxnSpPr>
          <p:nvPr/>
        </p:nvCxnSpPr>
        <p:spPr>
          <a:xfrm rot="10800000">
            <a:off x="6816475" y="1854800"/>
            <a:ext cx="454800" cy="0"/>
          </a:xfrm>
          <a:prstGeom prst="straightConnector1">
            <a:avLst/>
          </a:prstGeom>
          <a:noFill/>
          <a:ln cap="flat" cmpd="sng" w="19050">
            <a:solidFill>
              <a:schemeClr val="dk2"/>
            </a:solidFill>
            <a:prstDash val="solid"/>
            <a:round/>
            <a:headEnd len="lg" w="lg" type="none"/>
            <a:tailEnd len="lg" w="lg" type="triangle"/>
          </a:ln>
        </p:spPr>
      </p:cxnSp>
      <p:cxnSp>
        <p:nvCxnSpPr>
          <p:cNvPr id="376" name="Shape 376"/>
          <p:cNvCxnSpPr>
            <a:stCxn id="374" idx="3"/>
            <a:endCxn id="368" idx="7"/>
          </p:cNvCxnSpPr>
          <p:nvPr/>
        </p:nvCxnSpPr>
        <p:spPr>
          <a:xfrm flipH="1">
            <a:off x="6765413" y="2003610"/>
            <a:ext cx="573300" cy="348000"/>
          </a:xfrm>
          <a:prstGeom prst="straightConnector1">
            <a:avLst/>
          </a:prstGeom>
          <a:noFill/>
          <a:ln cap="flat" cmpd="sng" w="19050">
            <a:solidFill>
              <a:schemeClr val="dk2"/>
            </a:solidFill>
            <a:prstDash val="solid"/>
            <a:round/>
            <a:headEnd len="lg" w="lg" type="none"/>
            <a:tailEnd len="lg" w="lg" type="triangle"/>
          </a:ln>
        </p:spPr>
      </p:cxnSp>
      <p:sp>
        <p:nvSpPr>
          <p:cNvPr id="377" name="Shape 377"/>
          <p:cNvSpPr/>
          <p:nvPr/>
        </p:nvSpPr>
        <p:spPr>
          <a:xfrm>
            <a:off x="7196275" y="1222312"/>
            <a:ext cx="610500"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100"/>
              <a:t>HEAD</a:t>
            </a:r>
          </a:p>
        </p:txBody>
      </p:sp>
      <p:cxnSp>
        <p:nvCxnSpPr>
          <p:cNvPr id="378" name="Shape 378"/>
          <p:cNvCxnSpPr>
            <a:stCxn id="379" idx="2"/>
            <a:endCxn id="380" idx="0"/>
          </p:cNvCxnSpPr>
          <p:nvPr/>
        </p:nvCxnSpPr>
        <p:spPr>
          <a:xfrm>
            <a:off x="7493350" y="1485962"/>
            <a:ext cx="0" cy="159000"/>
          </a:xfrm>
          <a:prstGeom prst="straightConnector1">
            <a:avLst/>
          </a:prstGeom>
          <a:noFill/>
          <a:ln cap="flat" cmpd="sng" w="19050">
            <a:solidFill>
              <a:schemeClr val="dk2"/>
            </a:solidFill>
            <a:prstDash val="solid"/>
            <a:round/>
            <a:headEnd len="lg" w="lg" type="none"/>
            <a:tailEnd len="lg" w="lg" type="stealth"/>
          </a:ln>
        </p:spPr>
      </p:cxnSp>
      <p:sp>
        <p:nvSpPr>
          <p:cNvPr id="381" name="Shape 381"/>
          <p:cNvSpPr txBox="1"/>
          <p:nvPr/>
        </p:nvSpPr>
        <p:spPr>
          <a:xfrm>
            <a:off x="5321075" y="1362712"/>
            <a:ext cx="998699" cy="122699"/>
          </a:xfrm>
          <a:prstGeom prst="rect">
            <a:avLst/>
          </a:prstGeom>
          <a:noFill/>
          <a:ln>
            <a:noFill/>
          </a:ln>
        </p:spPr>
        <p:txBody>
          <a:bodyPr anchorCtr="0" anchor="t" bIns="91425" lIns="91425" rIns="91425" tIns="91425">
            <a:noAutofit/>
          </a:bodyPr>
          <a:lstStyle/>
          <a:p>
            <a:pPr lvl="0" rtl="0">
              <a:spcBef>
                <a:spcPts val="0"/>
              </a:spcBef>
              <a:buNone/>
            </a:pPr>
            <a:r>
              <a:rPr lang="en-GB" sz="1000">
                <a:latin typeface="Verdana"/>
                <a:ea typeface="Verdana"/>
                <a:cs typeface="Verdana"/>
                <a:sym typeface="Verdana"/>
              </a:rPr>
              <a:t>Base</a:t>
            </a:r>
          </a:p>
        </p:txBody>
      </p:sp>
      <p:sp>
        <p:nvSpPr>
          <p:cNvPr id="382" name="Shape 382"/>
          <p:cNvSpPr txBox="1"/>
          <p:nvPr/>
        </p:nvSpPr>
        <p:spPr>
          <a:xfrm>
            <a:off x="6372350" y="1362725"/>
            <a:ext cx="694800" cy="219600"/>
          </a:xfrm>
          <a:prstGeom prst="rect">
            <a:avLst/>
          </a:prstGeom>
          <a:noFill/>
          <a:ln>
            <a:noFill/>
          </a:ln>
        </p:spPr>
        <p:txBody>
          <a:bodyPr anchorCtr="0" anchor="t" bIns="91425" lIns="91425" rIns="91425" tIns="91425">
            <a:noAutofit/>
          </a:bodyPr>
          <a:lstStyle/>
          <a:p>
            <a:pPr lvl="0" rtl="0">
              <a:spcBef>
                <a:spcPts val="0"/>
              </a:spcBef>
              <a:buNone/>
            </a:pPr>
            <a:r>
              <a:rPr lang="en-GB" sz="1000">
                <a:latin typeface="Verdana"/>
                <a:ea typeface="Verdana"/>
                <a:cs typeface="Verdana"/>
                <a:sym typeface="Verdana"/>
              </a:rPr>
              <a:t>Ours</a:t>
            </a:r>
          </a:p>
        </p:txBody>
      </p:sp>
      <p:sp>
        <p:nvSpPr>
          <p:cNvPr id="383" name="Shape 383"/>
          <p:cNvSpPr txBox="1"/>
          <p:nvPr/>
        </p:nvSpPr>
        <p:spPr>
          <a:xfrm>
            <a:off x="6319775" y="3146300"/>
            <a:ext cx="694800" cy="219600"/>
          </a:xfrm>
          <a:prstGeom prst="rect">
            <a:avLst/>
          </a:prstGeom>
          <a:noFill/>
          <a:ln>
            <a:noFill/>
          </a:ln>
        </p:spPr>
        <p:txBody>
          <a:bodyPr anchorCtr="0" anchor="t" bIns="91425" lIns="91425" rIns="91425" tIns="91425">
            <a:noAutofit/>
          </a:bodyPr>
          <a:lstStyle/>
          <a:p>
            <a:pPr lvl="0" rtl="0">
              <a:spcBef>
                <a:spcPts val="0"/>
              </a:spcBef>
              <a:buNone/>
            </a:pPr>
            <a:r>
              <a:rPr lang="en-GB" sz="1000">
                <a:latin typeface="Verdana"/>
                <a:ea typeface="Verdana"/>
                <a:cs typeface="Verdana"/>
                <a:sym typeface="Verdana"/>
              </a:rPr>
              <a:t>Theirs</a:t>
            </a:r>
          </a:p>
        </p:txBody>
      </p:sp>
      <p:pic>
        <p:nvPicPr>
          <p:cNvPr descr="2color-lightbg@2x.png" id="384" name="Shape 384"/>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IDEs are Cool</a:t>
            </a:r>
          </a:p>
        </p:txBody>
      </p:sp>
      <p:sp>
        <p:nvSpPr>
          <p:cNvPr id="49" name="Shape 49"/>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Font typeface="Verdana"/>
            </a:pPr>
            <a:r>
              <a:rPr lang="en-GB">
                <a:latin typeface="Verdana"/>
                <a:ea typeface="Verdana"/>
                <a:cs typeface="Verdana"/>
                <a:sym typeface="Verdana"/>
              </a:rPr>
              <a:t>Saves Local Histories on a file basis.</a:t>
            </a:r>
          </a:p>
          <a:p>
            <a:pPr indent="-228600" lvl="0" marL="457200" rtl="0">
              <a:spcBef>
                <a:spcPts val="0"/>
              </a:spcBef>
              <a:buFont typeface="Verdana"/>
            </a:pPr>
            <a:r>
              <a:rPr lang="en-GB">
                <a:latin typeface="Verdana"/>
                <a:ea typeface="Verdana"/>
                <a:cs typeface="Verdana"/>
                <a:sym typeface="Verdana"/>
              </a:rPr>
              <a:t>Maintains Histories up to days.</a:t>
            </a:r>
          </a:p>
          <a:p>
            <a:pPr indent="-228600" lvl="0" marL="457200" rtl="0">
              <a:spcBef>
                <a:spcPts val="0"/>
              </a:spcBef>
              <a:buFont typeface="Verdana"/>
            </a:pPr>
            <a:r>
              <a:rPr lang="en-GB">
                <a:latin typeface="Verdana"/>
                <a:ea typeface="Verdana"/>
                <a:cs typeface="Verdana"/>
                <a:sym typeface="Verdana"/>
              </a:rPr>
              <a:t>Allows us to compare diffs.</a:t>
            </a:r>
          </a:p>
          <a:p>
            <a:pPr indent="-228600" lvl="0" marL="457200" rtl="0">
              <a:spcBef>
                <a:spcPts val="0"/>
              </a:spcBef>
              <a:buFont typeface="Verdana"/>
            </a:pPr>
            <a:r>
              <a:rPr lang="en-GB">
                <a:latin typeface="Verdana"/>
                <a:ea typeface="Verdana"/>
                <a:cs typeface="Verdana"/>
                <a:sym typeface="Verdana"/>
              </a:rPr>
              <a:t>Allows to change editors content from older version.</a:t>
            </a:r>
          </a:p>
          <a:p>
            <a:pPr indent="-228600" lvl="0" marL="457200">
              <a:spcBef>
                <a:spcPts val="0"/>
              </a:spcBef>
              <a:buFont typeface="Verdana"/>
            </a:pPr>
            <a:r>
              <a:rPr lang="en-GB">
                <a:latin typeface="Verdana"/>
                <a:ea typeface="Verdana"/>
                <a:cs typeface="Verdana"/>
                <a:sym typeface="Verdana"/>
              </a:rPr>
              <a:t>Allows you to label a specific state.</a:t>
            </a:r>
          </a:p>
        </p:txBody>
      </p:sp>
      <p:pic>
        <p:nvPicPr>
          <p:cNvPr descr="2color-lightbg@2x.png" id="50" name="Shape 50"/>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0" st="0"/>
                                            </p:txEl>
                                          </p:spTgt>
                                        </p:tgtEl>
                                        <p:attrNameLst>
                                          <p:attrName>style.visibility</p:attrName>
                                        </p:attrNameLst>
                                      </p:cBhvr>
                                      <p:to>
                                        <p:strVal val="visible"/>
                                      </p:to>
                                    </p:set>
                                    <p:animEffect filter="fade" transition="in">
                                      <p:cBhvr>
                                        <p:cTn dur="1000"/>
                                        <p:tgtEl>
                                          <p:spTgt spid="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1" st="1"/>
                                            </p:txEl>
                                          </p:spTgt>
                                        </p:tgtEl>
                                        <p:attrNameLst>
                                          <p:attrName>style.visibility</p:attrName>
                                        </p:attrNameLst>
                                      </p:cBhvr>
                                      <p:to>
                                        <p:strVal val="visible"/>
                                      </p:to>
                                    </p:set>
                                    <p:animEffect filter="fade" transition="in">
                                      <p:cBhvr>
                                        <p:cTn dur="1000"/>
                                        <p:tgtEl>
                                          <p:spTgt spid="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2" st="2"/>
                                            </p:txEl>
                                          </p:spTgt>
                                        </p:tgtEl>
                                        <p:attrNameLst>
                                          <p:attrName>style.visibility</p:attrName>
                                        </p:attrNameLst>
                                      </p:cBhvr>
                                      <p:to>
                                        <p:strVal val="visible"/>
                                      </p:to>
                                    </p:set>
                                    <p:animEffect filter="fade" transition="in">
                                      <p:cBhvr>
                                        <p:cTn dur="1000"/>
                                        <p:tgtEl>
                                          <p:spTgt spid="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3" st="3"/>
                                            </p:txEl>
                                          </p:spTgt>
                                        </p:tgtEl>
                                        <p:attrNameLst>
                                          <p:attrName>style.visibility</p:attrName>
                                        </p:attrNameLst>
                                      </p:cBhvr>
                                      <p:to>
                                        <p:strVal val="visible"/>
                                      </p:to>
                                    </p:set>
                                    <p:animEffect filter="fade" transition="in">
                                      <p:cBhvr>
                                        <p:cTn dur="1000"/>
                                        <p:tgtEl>
                                          <p:spTgt spid="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4" st="4"/>
                                            </p:txEl>
                                          </p:spTgt>
                                        </p:tgtEl>
                                        <p:attrNameLst>
                                          <p:attrName>style.visibility</p:attrName>
                                        </p:attrNameLst>
                                      </p:cBhvr>
                                      <p:to>
                                        <p:strVal val="visible"/>
                                      </p:to>
                                    </p:set>
                                    <p:animEffect filter="fade" transition="in">
                                      <p:cBhvr>
                                        <p:cTn dur="1000"/>
                                        <p:tgtEl>
                                          <p:spTgt spid="4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Merge (squash)</a:t>
            </a:r>
          </a:p>
        </p:txBody>
      </p:sp>
      <p:sp>
        <p:nvSpPr>
          <p:cNvPr id="390" name="Shape 390"/>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GB"/>
              <a:t>Used when merger (project owner) wants a cleaner way to merge, doesn’t like parallel runways</a:t>
            </a:r>
          </a:p>
          <a:p>
            <a:pPr indent="-228600" lvl="0" marL="457200" rtl="0">
              <a:spcBef>
                <a:spcPts val="0"/>
              </a:spcBef>
            </a:pPr>
            <a:r>
              <a:rPr lang="en-GB"/>
              <a:t>Devs can keep “their’’ history, project doesn’t need it</a:t>
            </a:r>
          </a:p>
          <a:p>
            <a:pPr lvl="0" rtl="0">
              <a:lnSpc>
                <a:spcPct val="138000"/>
              </a:lnSpc>
              <a:spcBef>
                <a:spcPts val="0"/>
              </a:spcBef>
              <a:buNone/>
            </a:pPr>
            <a:r>
              <a:rPr lang="en-GB" sz="1800">
                <a:latin typeface="Courier New"/>
                <a:ea typeface="Courier New"/>
                <a:cs typeface="Courier New"/>
                <a:sym typeface="Courier New"/>
              </a:rPr>
              <a:t>$ git checkout master</a:t>
            </a:r>
          </a:p>
          <a:p>
            <a:pPr lvl="0">
              <a:spcBef>
                <a:spcPts val="0"/>
              </a:spcBef>
              <a:buNone/>
            </a:pPr>
            <a:r>
              <a:rPr lang="en-GB" sz="1800">
                <a:latin typeface="Courier New"/>
                <a:ea typeface="Courier New"/>
                <a:cs typeface="Courier New"/>
                <a:sym typeface="Courier New"/>
              </a:rPr>
              <a:t>$ git merge --squash bugfix</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Merge Conflicts</a:t>
            </a:r>
          </a:p>
        </p:txBody>
      </p:sp>
      <p:sp>
        <p:nvSpPr>
          <p:cNvPr id="396" name="Shape 396"/>
          <p:cNvSpPr txBox="1"/>
          <p:nvPr>
            <p:ph idx="1" type="body"/>
          </p:nvPr>
        </p:nvSpPr>
        <p:spPr>
          <a:xfrm>
            <a:off x="457200" y="1200150"/>
            <a:ext cx="8229600" cy="3725700"/>
          </a:xfrm>
          <a:prstGeom prst="rect">
            <a:avLst/>
          </a:prstGeom>
        </p:spPr>
        <p:txBody>
          <a:bodyPr anchorCtr="0" anchor="t" bIns="91425" lIns="91425" rIns="91425" tIns="91425">
            <a:noAutofit/>
          </a:bodyPr>
          <a:lstStyle/>
          <a:p>
            <a:pPr lvl="0">
              <a:spcBef>
                <a:spcPts val="0"/>
              </a:spcBef>
              <a:buNone/>
            </a:pPr>
            <a:r>
              <a:t/>
            </a:r>
            <a:endParaRPr/>
          </a:p>
        </p:txBody>
      </p:sp>
      <p:pic>
        <p:nvPicPr>
          <p:cNvPr descr="meme-merge.jpg" id="397" name="Shape 397"/>
          <p:cNvPicPr preferRelativeResize="0"/>
          <p:nvPr/>
        </p:nvPicPr>
        <p:blipFill>
          <a:blip r:embed="rId3">
            <a:alphaModFix/>
          </a:blip>
          <a:stretch>
            <a:fillRect/>
          </a:stretch>
        </p:blipFill>
        <p:spPr>
          <a:xfrm>
            <a:off x="1679900" y="1200151"/>
            <a:ext cx="5273349" cy="31956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Undo Revisited</a:t>
            </a:r>
          </a:p>
        </p:txBody>
      </p:sp>
      <p:sp>
        <p:nvSpPr>
          <p:cNvPr id="403" name="Shape 40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lnSpc>
                <a:spcPct val="115000"/>
              </a:lnSpc>
              <a:spcBef>
                <a:spcPts val="0"/>
              </a:spcBef>
              <a:buSzPct val="100000"/>
              <a:buFont typeface="Cambria"/>
              <a:buChar char="●"/>
            </a:pPr>
            <a:r>
              <a:rPr lang="en-GB" sz="1400">
                <a:latin typeface="Cambria"/>
                <a:ea typeface="Cambria"/>
                <a:cs typeface="Cambria"/>
                <a:sym typeface="Cambria"/>
              </a:rPr>
              <a:t>Undo a FF merge</a:t>
            </a:r>
          </a:p>
          <a:p>
            <a:pPr lvl="0" rtl="0">
              <a:lnSpc>
                <a:spcPct val="115000"/>
              </a:lnSpc>
              <a:spcBef>
                <a:spcPts val="0"/>
              </a:spcBef>
              <a:buNone/>
            </a:pPr>
            <a:r>
              <a:rPr lang="en-GB" sz="1400">
                <a:latin typeface="Cambria"/>
                <a:ea typeface="Cambria"/>
                <a:cs typeface="Cambria"/>
                <a:sym typeface="Cambria"/>
              </a:rPr>
              <a:t>	</a:t>
            </a:r>
            <a:r>
              <a:rPr lang="en-GB" sz="1800">
                <a:latin typeface="Courier New"/>
                <a:ea typeface="Courier New"/>
                <a:cs typeface="Courier New"/>
                <a:sym typeface="Courier New"/>
              </a:rPr>
              <a:t>$ git reset --hard &lt;commit before merge&gt;</a:t>
            </a:r>
          </a:p>
          <a:p>
            <a:pPr lvl="0" rtl="0">
              <a:lnSpc>
                <a:spcPct val="115000"/>
              </a:lnSpc>
              <a:spcBef>
                <a:spcPts val="0"/>
              </a:spcBef>
              <a:buNone/>
            </a:pPr>
            <a:r>
              <a:rPr lang="en-GB" sz="1400">
                <a:latin typeface="Cambria"/>
                <a:ea typeface="Cambria"/>
                <a:cs typeface="Cambria"/>
                <a:sym typeface="Cambria"/>
              </a:rPr>
              <a:t>	</a:t>
            </a:r>
            <a:r>
              <a:rPr lang="en-GB" sz="1800">
                <a:latin typeface="Courier New"/>
                <a:ea typeface="Courier New"/>
                <a:cs typeface="Courier New"/>
                <a:sym typeface="Courier New"/>
              </a:rPr>
              <a:t>$ git reset --hard @{1}</a:t>
            </a:r>
          </a:p>
          <a:p>
            <a:pPr lvl="0" rtl="0">
              <a:lnSpc>
                <a:spcPct val="115000"/>
              </a:lnSpc>
              <a:spcBef>
                <a:spcPts val="0"/>
              </a:spcBef>
              <a:buNone/>
            </a:pPr>
            <a:r>
              <a:t/>
            </a:r>
            <a:endParaRPr sz="1800">
              <a:latin typeface="Courier New"/>
              <a:ea typeface="Courier New"/>
              <a:cs typeface="Courier New"/>
              <a:sym typeface="Courier New"/>
            </a:endParaRPr>
          </a:p>
          <a:p>
            <a:pPr indent="-317500" lvl="0" marL="457200" rtl="0">
              <a:lnSpc>
                <a:spcPct val="115000"/>
              </a:lnSpc>
              <a:spcBef>
                <a:spcPts val="0"/>
              </a:spcBef>
              <a:buSzPct val="100000"/>
              <a:buFont typeface="Cambria"/>
            </a:pPr>
            <a:r>
              <a:rPr lang="en-GB" sz="1400">
                <a:latin typeface="Cambria"/>
                <a:ea typeface="Cambria"/>
                <a:cs typeface="Cambria"/>
                <a:sym typeface="Cambria"/>
              </a:rPr>
              <a:t>Undo a 3 Way merge</a:t>
            </a:r>
          </a:p>
          <a:p>
            <a:pPr indent="457200" lvl="0" rtl="0">
              <a:lnSpc>
                <a:spcPct val="115000"/>
              </a:lnSpc>
              <a:spcBef>
                <a:spcPts val="0"/>
              </a:spcBef>
              <a:buNone/>
            </a:pPr>
            <a:r>
              <a:rPr lang="en-GB" sz="1800">
                <a:latin typeface="Courier New"/>
                <a:ea typeface="Courier New"/>
                <a:cs typeface="Courier New"/>
                <a:sym typeface="Courier New"/>
              </a:rPr>
              <a:t>$ git revert -m &lt;merge-commit-hash&gt;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Rebase</a:t>
            </a:r>
          </a:p>
        </p:txBody>
      </p:sp>
      <p:sp>
        <p:nvSpPr>
          <p:cNvPr id="409" name="Shape 40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GB" sz="1400">
                <a:latin typeface="Verdana"/>
                <a:ea typeface="Verdana"/>
                <a:cs typeface="Verdana"/>
                <a:sym typeface="Verdana"/>
              </a:rPr>
              <a:t>Later Checkout Master and do a fast forward merge</a:t>
            </a:r>
          </a:p>
          <a:p>
            <a:pPr lvl="0" rtl="0">
              <a:spcBef>
                <a:spcPts val="0"/>
              </a:spcBef>
              <a:buNone/>
            </a:pPr>
            <a:r>
              <a:t/>
            </a:r>
            <a:endParaRPr sz="1400">
              <a:latin typeface="Verdana"/>
              <a:ea typeface="Verdana"/>
              <a:cs typeface="Verdana"/>
              <a:sym typeface="Verdana"/>
            </a:endParaRPr>
          </a:p>
          <a:p>
            <a:pPr lvl="0" rtl="0">
              <a:spcBef>
                <a:spcPts val="0"/>
              </a:spcBef>
              <a:buNone/>
            </a:pPr>
            <a:r>
              <a:t/>
            </a:r>
            <a:endParaRPr sz="1400">
              <a:solidFill>
                <a:srgbClr val="000000"/>
              </a:solidFill>
              <a:latin typeface="Verdana"/>
              <a:ea typeface="Verdana"/>
              <a:cs typeface="Verdana"/>
              <a:sym typeface="Verdana"/>
            </a:endParaRPr>
          </a:p>
        </p:txBody>
      </p:sp>
      <p:sp>
        <p:nvSpPr>
          <p:cNvPr id="410" name="Shape 410"/>
          <p:cNvSpPr/>
          <p:nvPr/>
        </p:nvSpPr>
        <p:spPr>
          <a:xfrm>
            <a:off x="947150" y="16443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C0</a:t>
            </a:r>
          </a:p>
        </p:txBody>
      </p:sp>
      <p:sp>
        <p:nvSpPr>
          <p:cNvPr id="411" name="Shape 411"/>
          <p:cNvSpPr/>
          <p:nvPr/>
        </p:nvSpPr>
        <p:spPr>
          <a:xfrm>
            <a:off x="1846075" y="16443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C1</a:t>
            </a:r>
          </a:p>
        </p:txBody>
      </p:sp>
      <p:sp>
        <p:nvSpPr>
          <p:cNvPr id="412" name="Shape 412"/>
          <p:cNvSpPr/>
          <p:nvPr/>
        </p:nvSpPr>
        <p:spPr>
          <a:xfrm>
            <a:off x="2850250" y="1644350"/>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C3</a:t>
            </a:r>
          </a:p>
        </p:txBody>
      </p:sp>
      <p:cxnSp>
        <p:nvCxnSpPr>
          <p:cNvPr id="413" name="Shape 413"/>
          <p:cNvCxnSpPr>
            <a:stCxn id="411" idx="2"/>
            <a:endCxn id="410" idx="6"/>
          </p:cNvCxnSpPr>
          <p:nvPr/>
        </p:nvCxnSpPr>
        <p:spPr>
          <a:xfrm rot="10800000">
            <a:off x="1407775" y="1854800"/>
            <a:ext cx="438300" cy="0"/>
          </a:xfrm>
          <a:prstGeom prst="straightConnector1">
            <a:avLst/>
          </a:prstGeom>
          <a:noFill/>
          <a:ln cap="flat" cmpd="sng" w="19050">
            <a:solidFill>
              <a:schemeClr val="dk2"/>
            </a:solidFill>
            <a:prstDash val="solid"/>
            <a:round/>
            <a:headEnd len="lg" w="lg" type="none"/>
            <a:tailEnd len="lg" w="lg" type="triangle"/>
          </a:ln>
        </p:spPr>
      </p:cxnSp>
      <p:cxnSp>
        <p:nvCxnSpPr>
          <p:cNvPr id="414" name="Shape 414"/>
          <p:cNvCxnSpPr>
            <a:stCxn id="412" idx="2"/>
            <a:endCxn id="411" idx="6"/>
          </p:cNvCxnSpPr>
          <p:nvPr/>
        </p:nvCxnSpPr>
        <p:spPr>
          <a:xfrm rot="10800000">
            <a:off x="2306650" y="1854800"/>
            <a:ext cx="543600" cy="0"/>
          </a:xfrm>
          <a:prstGeom prst="straightConnector1">
            <a:avLst/>
          </a:prstGeom>
          <a:noFill/>
          <a:ln cap="flat" cmpd="sng" w="19050">
            <a:solidFill>
              <a:schemeClr val="dk2"/>
            </a:solidFill>
            <a:prstDash val="solid"/>
            <a:round/>
            <a:headEnd len="lg" w="lg" type="none"/>
            <a:tailEnd len="lg" w="lg" type="triangle"/>
          </a:ln>
        </p:spPr>
      </p:cxnSp>
      <p:sp>
        <p:nvSpPr>
          <p:cNvPr id="415" name="Shape 415"/>
          <p:cNvSpPr/>
          <p:nvPr/>
        </p:nvSpPr>
        <p:spPr>
          <a:xfrm>
            <a:off x="2866600" y="2290087"/>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C4</a:t>
            </a:r>
          </a:p>
        </p:txBody>
      </p:sp>
      <p:cxnSp>
        <p:nvCxnSpPr>
          <p:cNvPr id="416" name="Shape 416"/>
          <p:cNvCxnSpPr>
            <a:stCxn id="417" idx="0"/>
            <a:endCxn id="418" idx="4"/>
          </p:cNvCxnSpPr>
          <p:nvPr/>
        </p:nvCxnSpPr>
        <p:spPr>
          <a:xfrm rot="10800000">
            <a:off x="3096850" y="2935825"/>
            <a:ext cx="0" cy="157800"/>
          </a:xfrm>
          <a:prstGeom prst="straightConnector1">
            <a:avLst/>
          </a:prstGeom>
          <a:noFill/>
          <a:ln cap="flat" cmpd="sng" w="19050">
            <a:solidFill>
              <a:schemeClr val="dk2"/>
            </a:solidFill>
            <a:prstDash val="solid"/>
            <a:round/>
            <a:headEnd len="lg" w="lg" type="none"/>
            <a:tailEnd len="lg" w="lg" type="stealth"/>
          </a:ln>
        </p:spPr>
      </p:cxnSp>
      <p:sp>
        <p:nvSpPr>
          <p:cNvPr id="419" name="Shape 419"/>
          <p:cNvSpPr/>
          <p:nvPr/>
        </p:nvSpPr>
        <p:spPr>
          <a:xfrm>
            <a:off x="2775250" y="1222312"/>
            <a:ext cx="610500"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100"/>
              <a:t>HEAD</a:t>
            </a:r>
          </a:p>
        </p:txBody>
      </p:sp>
      <p:cxnSp>
        <p:nvCxnSpPr>
          <p:cNvPr id="420" name="Shape 420"/>
          <p:cNvCxnSpPr>
            <a:stCxn id="419" idx="2"/>
            <a:endCxn id="421" idx="0"/>
          </p:cNvCxnSpPr>
          <p:nvPr/>
        </p:nvCxnSpPr>
        <p:spPr>
          <a:xfrm>
            <a:off x="3080500" y="1485412"/>
            <a:ext cx="0" cy="159000"/>
          </a:xfrm>
          <a:prstGeom prst="straightConnector1">
            <a:avLst/>
          </a:prstGeom>
          <a:noFill/>
          <a:ln cap="flat" cmpd="sng" w="19050">
            <a:solidFill>
              <a:schemeClr val="dk2"/>
            </a:solidFill>
            <a:prstDash val="solid"/>
            <a:round/>
            <a:headEnd len="lg" w="lg" type="none"/>
            <a:tailEnd len="lg" w="lg" type="stealth"/>
          </a:ln>
        </p:spPr>
      </p:cxnSp>
      <p:cxnSp>
        <p:nvCxnSpPr>
          <p:cNvPr id="422" name="Shape 422"/>
          <p:cNvCxnSpPr>
            <a:stCxn id="415" idx="1"/>
            <a:endCxn id="411" idx="5"/>
          </p:cNvCxnSpPr>
          <p:nvPr/>
        </p:nvCxnSpPr>
        <p:spPr>
          <a:xfrm rot="10800000">
            <a:off x="2239238" y="2003726"/>
            <a:ext cx="694800" cy="348000"/>
          </a:xfrm>
          <a:prstGeom prst="straightConnector1">
            <a:avLst/>
          </a:prstGeom>
          <a:noFill/>
          <a:ln cap="flat" cmpd="sng" w="19050">
            <a:solidFill>
              <a:schemeClr val="dk2"/>
            </a:solidFill>
            <a:prstDash val="solid"/>
            <a:round/>
            <a:headEnd len="lg" w="lg" type="none"/>
            <a:tailEnd len="lg" w="lg" type="triangle"/>
          </a:ln>
        </p:spPr>
      </p:cxnSp>
      <p:sp>
        <p:nvSpPr>
          <p:cNvPr id="423" name="Shape 423"/>
          <p:cNvSpPr/>
          <p:nvPr/>
        </p:nvSpPr>
        <p:spPr>
          <a:xfrm>
            <a:off x="2850250" y="2868800"/>
            <a:ext cx="493199"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1200"/>
              <a:t>Test</a:t>
            </a:r>
          </a:p>
        </p:txBody>
      </p:sp>
      <p:cxnSp>
        <p:nvCxnSpPr>
          <p:cNvPr id="424" name="Shape 424"/>
          <p:cNvCxnSpPr>
            <a:stCxn id="423" idx="0"/>
            <a:endCxn id="425" idx="4"/>
          </p:cNvCxnSpPr>
          <p:nvPr/>
        </p:nvCxnSpPr>
        <p:spPr>
          <a:xfrm rot="10800000">
            <a:off x="3096849" y="2711000"/>
            <a:ext cx="0" cy="157800"/>
          </a:xfrm>
          <a:prstGeom prst="straightConnector1">
            <a:avLst/>
          </a:prstGeom>
          <a:noFill/>
          <a:ln cap="flat" cmpd="sng" w="19050">
            <a:solidFill>
              <a:schemeClr val="dk2"/>
            </a:solidFill>
            <a:prstDash val="solid"/>
            <a:round/>
            <a:headEnd len="lg" w="lg" type="none"/>
            <a:tailEnd len="lg" w="lg" type="stealth"/>
          </a:ln>
        </p:spPr>
      </p:cxnSp>
      <p:sp>
        <p:nvSpPr>
          <p:cNvPr id="426" name="Shape 426"/>
          <p:cNvSpPr/>
          <p:nvPr/>
        </p:nvSpPr>
        <p:spPr>
          <a:xfrm>
            <a:off x="4452900" y="1644350"/>
            <a:ext cx="460500" cy="4209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C0</a:t>
            </a:r>
          </a:p>
        </p:txBody>
      </p:sp>
      <p:sp>
        <p:nvSpPr>
          <p:cNvPr id="427" name="Shape 427"/>
          <p:cNvSpPr/>
          <p:nvPr/>
        </p:nvSpPr>
        <p:spPr>
          <a:xfrm>
            <a:off x="5351825" y="1644350"/>
            <a:ext cx="460500" cy="420900"/>
          </a:xfrm>
          <a:prstGeom prst="ellipse">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C1</a:t>
            </a:r>
          </a:p>
        </p:txBody>
      </p:sp>
      <p:sp>
        <p:nvSpPr>
          <p:cNvPr id="428" name="Shape 428"/>
          <p:cNvSpPr/>
          <p:nvPr/>
        </p:nvSpPr>
        <p:spPr>
          <a:xfrm>
            <a:off x="6356000" y="1644350"/>
            <a:ext cx="460500" cy="420900"/>
          </a:xfrm>
          <a:prstGeom prst="ellipse">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C3</a:t>
            </a:r>
          </a:p>
        </p:txBody>
      </p:sp>
      <p:cxnSp>
        <p:nvCxnSpPr>
          <p:cNvPr id="429" name="Shape 429"/>
          <p:cNvCxnSpPr>
            <a:stCxn id="427" idx="2"/>
            <a:endCxn id="426" idx="6"/>
          </p:cNvCxnSpPr>
          <p:nvPr/>
        </p:nvCxnSpPr>
        <p:spPr>
          <a:xfrm rot="10800000">
            <a:off x="4913525" y="1854800"/>
            <a:ext cx="438300" cy="0"/>
          </a:xfrm>
          <a:prstGeom prst="straightConnector1">
            <a:avLst/>
          </a:prstGeom>
          <a:noFill/>
          <a:ln cap="flat" cmpd="sng" w="19050">
            <a:solidFill>
              <a:schemeClr val="dk2"/>
            </a:solidFill>
            <a:prstDash val="solid"/>
            <a:round/>
            <a:headEnd len="lg" w="lg" type="none"/>
            <a:tailEnd len="lg" w="lg" type="triangle"/>
          </a:ln>
        </p:spPr>
      </p:cxnSp>
      <p:cxnSp>
        <p:nvCxnSpPr>
          <p:cNvPr id="430" name="Shape 430"/>
          <p:cNvCxnSpPr>
            <a:stCxn id="428" idx="2"/>
            <a:endCxn id="427" idx="6"/>
          </p:cNvCxnSpPr>
          <p:nvPr/>
        </p:nvCxnSpPr>
        <p:spPr>
          <a:xfrm rot="10800000">
            <a:off x="5812400" y="1854800"/>
            <a:ext cx="543600" cy="0"/>
          </a:xfrm>
          <a:prstGeom prst="straightConnector1">
            <a:avLst/>
          </a:prstGeom>
          <a:noFill/>
          <a:ln cap="flat" cmpd="sng" w="19050">
            <a:solidFill>
              <a:schemeClr val="dk2"/>
            </a:solidFill>
            <a:prstDash val="solid"/>
            <a:round/>
            <a:headEnd len="lg" w="lg" type="none"/>
            <a:tailEnd len="lg" w="lg" type="triangle"/>
          </a:ln>
        </p:spPr>
      </p:cxnSp>
      <p:sp>
        <p:nvSpPr>
          <p:cNvPr id="431" name="Shape 431"/>
          <p:cNvSpPr/>
          <p:nvPr/>
        </p:nvSpPr>
        <p:spPr>
          <a:xfrm>
            <a:off x="7296475" y="2232825"/>
            <a:ext cx="493199"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1200"/>
              <a:t>Test</a:t>
            </a:r>
          </a:p>
        </p:txBody>
      </p:sp>
      <p:cxnSp>
        <p:nvCxnSpPr>
          <p:cNvPr id="432" name="Shape 432"/>
          <p:cNvCxnSpPr>
            <a:stCxn id="431" idx="0"/>
          </p:cNvCxnSpPr>
          <p:nvPr/>
        </p:nvCxnSpPr>
        <p:spPr>
          <a:xfrm rot="10800000">
            <a:off x="7543074" y="2003625"/>
            <a:ext cx="0" cy="229200"/>
          </a:xfrm>
          <a:prstGeom prst="straightConnector1">
            <a:avLst/>
          </a:prstGeom>
          <a:noFill/>
          <a:ln cap="flat" cmpd="sng" w="19050">
            <a:solidFill>
              <a:schemeClr val="dk2"/>
            </a:solidFill>
            <a:prstDash val="solid"/>
            <a:round/>
            <a:headEnd len="lg" w="lg" type="none"/>
            <a:tailEnd len="lg" w="lg" type="stealth"/>
          </a:ln>
        </p:spPr>
      </p:cxnSp>
      <p:sp>
        <p:nvSpPr>
          <p:cNvPr id="433" name="Shape 433"/>
          <p:cNvSpPr/>
          <p:nvPr/>
        </p:nvSpPr>
        <p:spPr>
          <a:xfrm>
            <a:off x="7254925" y="1644350"/>
            <a:ext cx="543599" cy="420900"/>
          </a:xfrm>
          <a:prstGeom prst="ellipse">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800"/>
              <a:t>C4’</a:t>
            </a:r>
          </a:p>
        </p:txBody>
      </p:sp>
      <p:cxnSp>
        <p:nvCxnSpPr>
          <p:cNvPr id="434" name="Shape 434"/>
          <p:cNvCxnSpPr>
            <a:stCxn id="433" idx="2"/>
            <a:endCxn id="428" idx="6"/>
          </p:cNvCxnSpPr>
          <p:nvPr/>
        </p:nvCxnSpPr>
        <p:spPr>
          <a:xfrm rot="10800000">
            <a:off x="6816625" y="1854800"/>
            <a:ext cx="438300" cy="0"/>
          </a:xfrm>
          <a:prstGeom prst="straightConnector1">
            <a:avLst/>
          </a:prstGeom>
          <a:noFill/>
          <a:ln cap="flat" cmpd="sng" w="19050">
            <a:solidFill>
              <a:schemeClr val="dk2"/>
            </a:solidFill>
            <a:prstDash val="solid"/>
            <a:round/>
            <a:headEnd len="lg" w="lg" type="none"/>
            <a:tailEnd len="lg" w="lg" type="triangle"/>
          </a:ln>
        </p:spPr>
      </p:cxnSp>
      <p:sp>
        <p:nvSpPr>
          <p:cNvPr id="435" name="Shape 435"/>
          <p:cNvSpPr/>
          <p:nvPr/>
        </p:nvSpPr>
        <p:spPr>
          <a:xfrm>
            <a:off x="6297350" y="1222300"/>
            <a:ext cx="610500" cy="26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100"/>
              <a:t>HEAD</a:t>
            </a:r>
          </a:p>
        </p:txBody>
      </p:sp>
      <p:cxnSp>
        <p:nvCxnSpPr>
          <p:cNvPr id="436" name="Shape 436"/>
          <p:cNvCxnSpPr/>
          <p:nvPr/>
        </p:nvCxnSpPr>
        <p:spPr>
          <a:xfrm>
            <a:off x="6602600" y="1485412"/>
            <a:ext cx="0" cy="158999"/>
          </a:xfrm>
          <a:prstGeom prst="straightConnector1">
            <a:avLst/>
          </a:prstGeom>
          <a:noFill/>
          <a:ln cap="flat" cmpd="sng" w="19050">
            <a:solidFill>
              <a:schemeClr val="dk2"/>
            </a:solidFill>
            <a:prstDash val="solid"/>
            <a:round/>
            <a:headEnd len="lg" w="lg" type="none"/>
            <a:tailEnd len="lg" w="lg" type="stealth"/>
          </a:ln>
        </p:spPr>
      </p:cxnSp>
      <p:sp>
        <p:nvSpPr>
          <p:cNvPr id="437" name="Shape 437"/>
          <p:cNvSpPr txBox="1"/>
          <p:nvPr/>
        </p:nvSpPr>
        <p:spPr>
          <a:xfrm>
            <a:off x="5321075" y="1362712"/>
            <a:ext cx="998699" cy="122699"/>
          </a:xfrm>
          <a:prstGeom prst="rect">
            <a:avLst/>
          </a:prstGeom>
          <a:noFill/>
          <a:ln>
            <a:noFill/>
          </a:ln>
        </p:spPr>
        <p:txBody>
          <a:bodyPr anchorCtr="0" anchor="t" bIns="91425" lIns="91425" rIns="91425" tIns="91425">
            <a:noAutofit/>
          </a:bodyPr>
          <a:lstStyle/>
          <a:p>
            <a:pPr lvl="0" rtl="0">
              <a:spcBef>
                <a:spcPts val="0"/>
              </a:spcBef>
              <a:buNone/>
            </a:pPr>
            <a:r>
              <a:rPr lang="en-GB" sz="1000">
                <a:latin typeface="Verdana"/>
                <a:ea typeface="Verdana"/>
                <a:cs typeface="Verdana"/>
                <a:sym typeface="Verdana"/>
              </a:rPr>
              <a:t>Base</a:t>
            </a:r>
          </a:p>
        </p:txBody>
      </p:sp>
      <p:sp>
        <p:nvSpPr>
          <p:cNvPr id="438" name="Shape 438"/>
          <p:cNvSpPr txBox="1"/>
          <p:nvPr/>
        </p:nvSpPr>
        <p:spPr>
          <a:xfrm>
            <a:off x="6372350" y="1362725"/>
            <a:ext cx="694800" cy="219600"/>
          </a:xfrm>
          <a:prstGeom prst="rect">
            <a:avLst/>
          </a:prstGeom>
          <a:noFill/>
          <a:ln>
            <a:noFill/>
          </a:ln>
        </p:spPr>
        <p:txBody>
          <a:bodyPr anchorCtr="0" anchor="t" bIns="91425" lIns="91425" rIns="91425" tIns="91425">
            <a:noAutofit/>
          </a:bodyPr>
          <a:lstStyle/>
          <a:p>
            <a:pPr lvl="0" rtl="0">
              <a:spcBef>
                <a:spcPts val="0"/>
              </a:spcBef>
              <a:buNone/>
            </a:pPr>
            <a:r>
              <a:rPr lang="en-GB" sz="1000">
                <a:latin typeface="Verdana"/>
                <a:ea typeface="Verdana"/>
                <a:cs typeface="Verdana"/>
                <a:sym typeface="Verdana"/>
              </a:rPr>
              <a:t>Ours</a:t>
            </a:r>
          </a:p>
        </p:txBody>
      </p:sp>
      <p:pic>
        <p:nvPicPr>
          <p:cNvPr descr="2color-lightbg@2x.png" id="439" name="Shape 439"/>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Rebase</a:t>
            </a:r>
          </a:p>
        </p:txBody>
      </p:sp>
      <p:sp>
        <p:nvSpPr>
          <p:cNvPr id="445" name="Shape 44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git-rebase</a:t>
            </a:r>
            <a:r>
              <a:rPr lang="en-GB" sz="1800">
                <a:latin typeface="Verdana"/>
                <a:ea typeface="Verdana"/>
                <a:cs typeface="Verdana"/>
                <a:sym typeface="Verdana"/>
              </a:rPr>
              <a:t> - Forward-port local commits to the updated upstream head</a:t>
            </a:r>
          </a:p>
          <a:p>
            <a:pPr lvl="0" rtl="0">
              <a:spcBef>
                <a:spcPts val="0"/>
              </a:spcBef>
              <a:buNone/>
            </a:pPr>
            <a:r>
              <a:rPr lang="en-GB" sz="1800">
                <a:latin typeface="Courier New"/>
                <a:ea typeface="Courier New"/>
                <a:cs typeface="Courier New"/>
                <a:sym typeface="Courier New"/>
              </a:rPr>
              <a:t>$ git checkout test</a:t>
            </a:r>
          </a:p>
          <a:p>
            <a:pPr lvl="0" rtl="0">
              <a:spcBef>
                <a:spcPts val="0"/>
              </a:spcBef>
              <a:buNone/>
            </a:pPr>
            <a:r>
              <a:rPr lang="en-GB" sz="1800">
                <a:latin typeface="Courier New"/>
                <a:ea typeface="Courier New"/>
                <a:cs typeface="Courier New"/>
                <a:sym typeface="Courier New"/>
              </a:rPr>
              <a:t>$ git rebase master</a:t>
            </a:r>
          </a:p>
          <a:p>
            <a:pPr lvl="0" rtl="0">
              <a:spcBef>
                <a:spcPts val="0"/>
              </a:spcBef>
              <a:buNone/>
            </a:pPr>
            <a:r>
              <a:rPr lang="en-GB" sz="1800">
                <a:latin typeface="Courier New"/>
                <a:ea typeface="Courier New"/>
                <a:cs typeface="Courier New"/>
                <a:sym typeface="Courier New"/>
              </a:rPr>
              <a:t>$ git rebase master test</a:t>
            </a:r>
          </a:p>
          <a:p>
            <a:pPr lvl="0" rtl="0">
              <a:spcBef>
                <a:spcPts val="0"/>
              </a:spcBef>
              <a:buNone/>
            </a:pPr>
            <a:r>
              <a:rPr lang="en-GB" sz="1800">
                <a:latin typeface="Courier New"/>
                <a:ea typeface="Courier New"/>
                <a:cs typeface="Courier New"/>
                <a:sym typeface="Courier New"/>
              </a:rPr>
              <a:t>$ git rebase --onto master feature test</a:t>
            </a:r>
          </a:p>
          <a:p>
            <a:pPr lvl="0" rtl="0">
              <a:spcBef>
                <a:spcPts val="0"/>
              </a:spcBef>
              <a:buNone/>
            </a:pPr>
            <a:r>
              <a:rPr lang="en-GB" sz="1800">
                <a:latin typeface="Courier New"/>
                <a:ea typeface="Courier New"/>
                <a:cs typeface="Courier New"/>
                <a:sym typeface="Courier New"/>
              </a:rPr>
              <a:t>$ git rebase --onto master~5 master~3 master</a:t>
            </a:r>
          </a:p>
          <a:p>
            <a:pPr lvl="0" rtl="0">
              <a:spcBef>
                <a:spcPts val="0"/>
              </a:spcBef>
              <a:buNone/>
            </a:pPr>
            <a:r>
              <a:t/>
            </a:r>
            <a:endParaRPr sz="1400">
              <a:latin typeface="Verdana"/>
              <a:ea typeface="Verdana"/>
              <a:cs typeface="Verdana"/>
              <a:sym typeface="Verdana"/>
            </a:endParaRPr>
          </a:p>
          <a:p>
            <a:pPr lvl="0" rtl="0">
              <a:spcBef>
                <a:spcPts val="0"/>
              </a:spcBef>
              <a:buNone/>
            </a:pPr>
            <a:r>
              <a:rPr lang="en-GB" sz="1400">
                <a:latin typeface="Verdana"/>
                <a:ea typeface="Verdana"/>
                <a:cs typeface="Verdana"/>
                <a:sym typeface="Verdana"/>
              </a:rPr>
              <a:t>Note: Reset the base[point of branching] to master by constructing the patch and applying them on master.</a:t>
            </a:r>
          </a:p>
        </p:txBody>
      </p:sp>
      <p:pic>
        <p:nvPicPr>
          <p:cNvPr descr="2color-lightbg@2x.png" id="446" name="Shape 446"/>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git rebase -i (interactive उत्पात)</a:t>
            </a:r>
          </a:p>
        </p:txBody>
      </p:sp>
      <p:sp>
        <p:nvSpPr>
          <p:cNvPr id="452" name="Shape 452"/>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GB"/>
              <a:t>Remove commits</a:t>
            </a:r>
            <a:br>
              <a:rPr lang="en-GB"/>
            </a:br>
            <a:r>
              <a:rPr lang="en-GB"/>
              <a:t>Rebase feature onto master (remove c)</a:t>
            </a:r>
          </a:p>
          <a:p>
            <a:pPr indent="-228600" lvl="0" marL="457200">
              <a:spcBef>
                <a:spcPts val="0"/>
              </a:spcBef>
              <a:buChar char="●"/>
            </a:pPr>
            <a:r>
              <a:rPr lang="en-GB"/>
              <a:t>Squash</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GIT Cherry Pick</a:t>
            </a:r>
          </a:p>
        </p:txBody>
      </p:sp>
      <p:sp>
        <p:nvSpPr>
          <p:cNvPr id="458" name="Shape 45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git-cherry-pick</a:t>
            </a:r>
            <a:r>
              <a:rPr lang="en-GB" sz="1800">
                <a:latin typeface="Verdana"/>
                <a:ea typeface="Verdana"/>
                <a:cs typeface="Verdana"/>
                <a:sym typeface="Verdana"/>
              </a:rPr>
              <a:t> - Apply the changes introduced by some existing commits</a:t>
            </a:r>
          </a:p>
          <a:p>
            <a:pPr lvl="0" rtl="0">
              <a:spcBef>
                <a:spcPts val="0"/>
              </a:spcBef>
              <a:buNone/>
            </a:pPr>
            <a:r>
              <a:t/>
            </a:r>
            <a:endParaRPr sz="18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 git cherry-pick &lt;commit-id&gt;</a:t>
            </a:r>
          </a:p>
          <a:p>
            <a:pPr lvl="0">
              <a:spcBef>
                <a:spcPts val="0"/>
              </a:spcBef>
              <a:buNone/>
            </a:pPr>
            <a:r>
              <a:rPr lang="en-GB" sz="1800">
                <a:latin typeface="Courier New"/>
                <a:ea typeface="Courier New"/>
                <a:cs typeface="Courier New"/>
                <a:sym typeface="Courier New"/>
              </a:rPr>
              <a:t>$ git cherry-pick -n &lt;commit-id&gt; // To disable auto-commit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Stash</a:t>
            </a:r>
          </a:p>
        </p:txBody>
      </p:sp>
      <p:sp>
        <p:nvSpPr>
          <p:cNvPr id="464" name="Shape 46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None/>
            </a:pPr>
            <a:r>
              <a:rPr i="1" lang="en-GB" sz="1800">
                <a:latin typeface="Verdana"/>
                <a:ea typeface="Verdana"/>
                <a:cs typeface="Verdana"/>
                <a:sym typeface="Verdana"/>
              </a:rPr>
              <a:t>git-stash</a:t>
            </a:r>
            <a:r>
              <a:rPr lang="en-GB" sz="1800">
                <a:latin typeface="Verdana"/>
                <a:ea typeface="Verdana"/>
                <a:cs typeface="Verdana"/>
                <a:sym typeface="Verdana"/>
              </a:rPr>
              <a:t> - Stash the changes in a dirty working directory away</a:t>
            </a:r>
            <a:br>
              <a:rPr lang="en-GB" sz="1800">
                <a:latin typeface="Verdana"/>
                <a:ea typeface="Verdana"/>
                <a:cs typeface="Verdana"/>
                <a:sym typeface="Verdana"/>
              </a:rPr>
            </a:br>
          </a:p>
          <a:p>
            <a:pPr lvl="0" rtl="0">
              <a:lnSpc>
                <a:spcPct val="115000"/>
              </a:lnSpc>
              <a:spcBef>
                <a:spcPts val="0"/>
              </a:spcBef>
              <a:buNone/>
            </a:pPr>
            <a:r>
              <a:rPr lang="en-GB" sz="1800">
                <a:latin typeface="Courier New"/>
                <a:ea typeface="Courier New"/>
                <a:cs typeface="Courier New"/>
                <a:sym typeface="Courier New"/>
              </a:rPr>
              <a:t>$ git stash</a:t>
            </a:r>
          </a:p>
          <a:p>
            <a:pPr lvl="0" rtl="0">
              <a:lnSpc>
                <a:spcPct val="115000"/>
              </a:lnSpc>
              <a:spcBef>
                <a:spcPts val="0"/>
              </a:spcBef>
              <a:buNone/>
            </a:pPr>
            <a:r>
              <a:rPr lang="en-GB" sz="1800">
                <a:latin typeface="Courier New"/>
                <a:ea typeface="Courier New"/>
                <a:cs typeface="Courier New"/>
                <a:sym typeface="Courier New"/>
              </a:rPr>
              <a:t>$ git stash list</a:t>
            </a:r>
          </a:p>
          <a:p>
            <a:pPr lvl="0" rtl="0">
              <a:lnSpc>
                <a:spcPct val="115000"/>
              </a:lnSpc>
              <a:spcBef>
                <a:spcPts val="0"/>
              </a:spcBef>
              <a:buNone/>
            </a:pPr>
            <a:r>
              <a:rPr lang="en-GB" sz="1800">
                <a:latin typeface="Courier New"/>
                <a:ea typeface="Courier New"/>
                <a:cs typeface="Courier New"/>
                <a:sym typeface="Courier New"/>
              </a:rPr>
              <a:t>$ git stash apply</a:t>
            </a:r>
          </a:p>
          <a:p>
            <a:pPr lvl="0" rtl="0">
              <a:lnSpc>
                <a:spcPct val="115000"/>
              </a:lnSpc>
              <a:spcBef>
                <a:spcPts val="0"/>
              </a:spcBef>
              <a:buNone/>
            </a:pPr>
            <a:r>
              <a:rPr lang="en-GB" sz="1800">
                <a:latin typeface="Courier New"/>
                <a:ea typeface="Courier New"/>
                <a:cs typeface="Courier New"/>
                <a:sym typeface="Courier New"/>
              </a:rPr>
              <a:t>$ git stash drop</a:t>
            </a:r>
          </a:p>
          <a:p>
            <a:pPr lvl="0" rtl="0">
              <a:lnSpc>
                <a:spcPct val="115000"/>
              </a:lnSpc>
              <a:spcBef>
                <a:spcPts val="0"/>
              </a:spcBef>
              <a:buNone/>
            </a:pPr>
            <a:r>
              <a:rPr lang="en-GB" sz="1800">
                <a:latin typeface="Courier New"/>
                <a:ea typeface="Courier New"/>
                <a:cs typeface="Courier New"/>
                <a:sym typeface="Courier New"/>
              </a:rPr>
              <a:t>$ git stash pop</a:t>
            </a:r>
          </a:p>
          <a:p>
            <a:pPr lvl="0" rtl="0">
              <a:lnSpc>
                <a:spcPct val="115000"/>
              </a:lnSpc>
              <a:spcBef>
                <a:spcPts val="0"/>
              </a:spcBef>
              <a:buNone/>
            </a:pPr>
            <a:r>
              <a:rPr lang="en-GB" sz="1800">
                <a:latin typeface="Courier New"/>
                <a:ea typeface="Courier New"/>
                <a:cs typeface="Courier New"/>
                <a:sym typeface="Courier New"/>
              </a:rPr>
              <a:t>$ git stash branch wip</a:t>
            </a:r>
          </a:p>
        </p:txBody>
      </p:sp>
      <p:pic>
        <p:nvPicPr>
          <p:cNvPr descr="2color-lightbg@2x.png" id="465" name="Shape 465"/>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Shape 47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Tools</a:t>
            </a:r>
          </a:p>
        </p:txBody>
      </p:sp>
      <p:sp>
        <p:nvSpPr>
          <p:cNvPr id="471" name="Shape 47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SzPct val="100000"/>
              <a:buFont typeface="Verdana"/>
            </a:pPr>
            <a:r>
              <a:rPr b="1" lang="en-GB" sz="1800">
                <a:latin typeface="Verdana"/>
                <a:ea typeface="Verdana"/>
                <a:cs typeface="Verdana"/>
                <a:sym typeface="Verdana"/>
              </a:rPr>
              <a:t>git-grep</a:t>
            </a:r>
            <a:r>
              <a:rPr lang="en-GB" sz="1800">
                <a:latin typeface="Verdana"/>
                <a:ea typeface="Verdana"/>
                <a:cs typeface="Verdana"/>
                <a:sym typeface="Verdana"/>
              </a:rPr>
              <a:t> - Look for specified patterns in the tracked files in the work tree, blobs registered in the index file, or blobs in given tree objects.</a:t>
            </a:r>
          </a:p>
          <a:p>
            <a:pPr indent="-342900" lvl="0" marL="457200" rtl="0">
              <a:spcBef>
                <a:spcPts val="0"/>
              </a:spcBef>
              <a:buSzPct val="100000"/>
              <a:buFont typeface="Verdana"/>
            </a:pPr>
            <a:r>
              <a:rPr b="1" lang="en-GB" sz="1800">
                <a:latin typeface="Verdana"/>
                <a:ea typeface="Verdana"/>
                <a:cs typeface="Verdana"/>
                <a:sym typeface="Verdana"/>
              </a:rPr>
              <a:t>git-log</a:t>
            </a:r>
            <a:r>
              <a:rPr lang="en-GB" sz="1800">
                <a:latin typeface="Verdana"/>
                <a:ea typeface="Verdana"/>
                <a:cs typeface="Verdana"/>
                <a:sym typeface="Verdana"/>
              </a:rPr>
              <a:t> - View logs</a:t>
            </a:r>
          </a:p>
          <a:p>
            <a:pPr indent="-342900" lvl="1" marL="914400" rtl="0">
              <a:spcBef>
                <a:spcPts val="0"/>
              </a:spcBef>
              <a:buSzPct val="100000"/>
              <a:buFont typeface="Verdana"/>
            </a:pPr>
            <a:r>
              <a:rPr lang="en-GB" sz="1800">
                <a:latin typeface="Verdana"/>
                <a:ea typeface="Verdana"/>
                <a:cs typeface="Verdana"/>
                <a:sym typeface="Verdana"/>
              </a:rPr>
              <a:t>Graph git-log ;</a:t>
            </a:r>
          </a:p>
          <a:p>
            <a:pPr indent="-342900" lvl="1" marL="914400" rtl="0">
              <a:spcBef>
                <a:spcPts val="0"/>
              </a:spcBef>
              <a:buSzPct val="100000"/>
              <a:buFont typeface="Verdana"/>
            </a:pPr>
            <a:r>
              <a:rPr lang="en-GB" sz="1800">
                <a:latin typeface="Verdana"/>
                <a:ea typeface="Verdana"/>
                <a:cs typeface="Verdana"/>
                <a:sym typeface="Verdana"/>
              </a:rPr>
              <a:t>P</a:t>
            </a:r>
            <a:r>
              <a:rPr lang="en-GB" sz="1800">
                <a:latin typeface="Verdana"/>
                <a:ea typeface="Verdana"/>
                <a:cs typeface="Verdana"/>
                <a:sym typeface="Verdana"/>
              </a:rPr>
              <a:t>ickaxe </a:t>
            </a:r>
            <a:r>
              <a:rPr lang="en-GB" sz="1800">
                <a:latin typeface="Consolas"/>
                <a:ea typeface="Consolas"/>
                <a:cs typeface="Consolas"/>
                <a:sym typeface="Consolas"/>
              </a:rPr>
              <a:t>git-log -S “string”</a:t>
            </a:r>
            <a:r>
              <a:rPr lang="en-GB" sz="1800">
                <a:latin typeface="Verdana"/>
                <a:ea typeface="Verdana"/>
                <a:cs typeface="Verdana"/>
                <a:sym typeface="Verdana"/>
              </a:rPr>
              <a:t> // search when a string came in and went out of system</a:t>
            </a:r>
          </a:p>
          <a:p>
            <a:pPr indent="-342900" lvl="0" marL="457200" rtl="0">
              <a:spcBef>
                <a:spcPts val="0"/>
              </a:spcBef>
              <a:buSzPct val="100000"/>
              <a:buFont typeface="Verdana"/>
            </a:pPr>
            <a:r>
              <a:rPr b="1" lang="en-GB" sz="1800">
                <a:latin typeface="Verdana"/>
                <a:ea typeface="Verdana"/>
                <a:cs typeface="Verdana"/>
                <a:sym typeface="Verdana"/>
              </a:rPr>
              <a:t>git-blame</a:t>
            </a:r>
            <a:r>
              <a:rPr lang="en-GB" sz="1800">
                <a:latin typeface="Verdana"/>
                <a:ea typeface="Verdana"/>
                <a:cs typeface="Verdana"/>
                <a:sym typeface="Verdana"/>
              </a:rPr>
              <a:t> - Now you see me</a:t>
            </a:r>
          </a:p>
          <a:p>
            <a:pPr indent="-342900" lvl="0" marL="457200" rtl="0">
              <a:spcBef>
                <a:spcPts val="0"/>
              </a:spcBef>
              <a:buSzPct val="100000"/>
              <a:buFont typeface="Verdana"/>
            </a:pPr>
            <a:r>
              <a:rPr b="1" lang="en-GB" sz="1800">
                <a:latin typeface="Verdana"/>
                <a:ea typeface="Verdana"/>
                <a:cs typeface="Verdana"/>
                <a:sym typeface="Verdana"/>
              </a:rPr>
              <a:t>git-stash</a:t>
            </a:r>
            <a:r>
              <a:rPr lang="en-GB" sz="1800">
                <a:latin typeface="Verdana"/>
                <a:ea typeface="Verdana"/>
                <a:cs typeface="Verdana"/>
                <a:sym typeface="Verdana"/>
              </a:rPr>
              <a:t> - We’ve already seen</a:t>
            </a:r>
          </a:p>
          <a:p>
            <a:pPr indent="-342900" lvl="0" marL="457200" rtl="0">
              <a:spcBef>
                <a:spcPts val="0"/>
              </a:spcBef>
              <a:buSzPct val="100000"/>
              <a:buFont typeface="Verdana"/>
            </a:pPr>
            <a:r>
              <a:rPr b="1" lang="en-GB" sz="1800">
                <a:latin typeface="Verdana"/>
                <a:ea typeface="Verdana"/>
                <a:cs typeface="Verdana"/>
                <a:sym typeface="Verdana"/>
              </a:rPr>
              <a:t>git-reset </a:t>
            </a:r>
            <a:r>
              <a:rPr lang="en-GB" sz="1800">
                <a:latin typeface="Verdana"/>
                <a:ea typeface="Verdana"/>
                <a:cs typeface="Verdana"/>
                <a:sym typeface="Verdana"/>
              </a:rPr>
              <a:t>- We’ve already seen</a:t>
            </a:r>
          </a:p>
        </p:txBody>
      </p:sp>
      <p:pic>
        <p:nvPicPr>
          <p:cNvPr descr="2color-lightbg@2x.png" id="472" name="Shape 472"/>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Problems</a:t>
            </a:r>
          </a:p>
        </p:txBody>
      </p:sp>
      <p:sp>
        <p:nvSpPr>
          <p:cNvPr id="478" name="Shape 47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All good but,</a:t>
            </a:r>
          </a:p>
          <a:p>
            <a:pPr lvl="0" rtl="0">
              <a:spcBef>
                <a:spcPts val="0"/>
              </a:spcBef>
              <a:buNone/>
            </a:pPr>
            <a:r>
              <a:t/>
            </a:r>
            <a:endParaRPr sz="1400">
              <a:latin typeface="Verdana"/>
              <a:ea typeface="Verdana"/>
              <a:cs typeface="Verdana"/>
              <a:sym typeface="Verdana"/>
            </a:endParaRPr>
          </a:p>
          <a:p>
            <a:pPr lvl="0" rtl="0">
              <a:spcBef>
                <a:spcPts val="0"/>
              </a:spcBef>
              <a:buNone/>
            </a:pPr>
            <a:r>
              <a:rPr lang="en-GB" sz="1400">
                <a:latin typeface="Verdana"/>
                <a:ea typeface="Verdana"/>
                <a:cs typeface="Verdana"/>
                <a:sym typeface="Verdana"/>
              </a:rPr>
              <a:t>1. What if I lose my machine in mumbai local?</a:t>
            </a:r>
          </a:p>
          <a:p>
            <a:pPr lvl="0" rtl="0">
              <a:spcBef>
                <a:spcPts val="0"/>
              </a:spcBef>
              <a:buNone/>
            </a:pPr>
            <a:r>
              <a:rPr lang="en-GB" sz="1400">
                <a:latin typeface="Verdana"/>
                <a:ea typeface="Verdana"/>
                <a:cs typeface="Verdana"/>
                <a:sym typeface="Verdana"/>
              </a:rPr>
              <a:t>2. How can I ask my bestie to review my work or if we wanna work as a team?</a:t>
            </a:r>
          </a:p>
          <a:p>
            <a:pPr lvl="0">
              <a:spcBef>
                <a:spcPts val="0"/>
              </a:spcBef>
              <a:buNone/>
            </a:pPr>
            <a:r>
              <a:rPr lang="en-GB" sz="1400">
                <a:latin typeface="Verdana"/>
                <a:ea typeface="Verdana"/>
                <a:cs typeface="Verdana"/>
                <a:sym typeface="Verdana"/>
              </a:rPr>
              <a:t>3. How can I allow more people contribute to my work?</a:t>
            </a:r>
          </a:p>
        </p:txBody>
      </p:sp>
      <p:pic>
        <p:nvPicPr>
          <p:cNvPr descr="2color-lightbg@2x.png" id="479" name="Shape 479"/>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The Problems</a:t>
            </a:r>
          </a:p>
        </p:txBody>
      </p:sp>
      <p:sp>
        <p:nvSpPr>
          <p:cNvPr id="56" name="Shape 5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Font typeface="Verdana"/>
            </a:pPr>
            <a:r>
              <a:rPr lang="en-GB" strike="sngStrike">
                <a:latin typeface="Verdana"/>
                <a:ea typeface="Verdana"/>
                <a:cs typeface="Verdana"/>
                <a:sym typeface="Verdana"/>
              </a:rPr>
              <a:t>Can’t Predict where to stop</a:t>
            </a:r>
            <a:r>
              <a:rPr lang="en-GB">
                <a:latin typeface="Verdana"/>
                <a:ea typeface="Verdana"/>
                <a:cs typeface="Verdana"/>
                <a:sym typeface="Verdana"/>
              </a:rPr>
              <a:t> [Using labels]</a:t>
            </a:r>
          </a:p>
          <a:p>
            <a:pPr indent="-228600" lvl="0" marL="457200" rtl="0">
              <a:spcBef>
                <a:spcPts val="0"/>
              </a:spcBef>
              <a:buFont typeface="Verdana"/>
            </a:pPr>
            <a:r>
              <a:rPr lang="en-GB" u="sng">
                <a:latin typeface="Verdana"/>
                <a:ea typeface="Verdana"/>
                <a:cs typeface="Verdana"/>
                <a:sym typeface="Verdana"/>
              </a:rPr>
              <a:t>Short-lived</a:t>
            </a:r>
            <a:r>
              <a:rPr lang="en-GB">
                <a:latin typeface="Verdana"/>
                <a:ea typeface="Verdana"/>
                <a:cs typeface="Verdana"/>
                <a:sym typeface="Verdana"/>
              </a:rPr>
              <a:t> [May be]</a:t>
            </a:r>
          </a:p>
          <a:p>
            <a:pPr indent="-228600" lvl="0" marL="457200" rtl="0">
              <a:spcBef>
                <a:spcPts val="0"/>
              </a:spcBef>
              <a:buFont typeface="Verdana"/>
            </a:pPr>
            <a:r>
              <a:rPr lang="en-GB">
                <a:latin typeface="Verdana"/>
                <a:ea typeface="Verdana"/>
                <a:cs typeface="Verdana"/>
                <a:sym typeface="Verdana"/>
              </a:rPr>
              <a:t>What if we messed up a feature?</a:t>
            </a:r>
          </a:p>
          <a:p>
            <a:pPr indent="-228600" lvl="0" marL="457200" rtl="0">
              <a:spcBef>
                <a:spcPts val="0"/>
              </a:spcBef>
              <a:buFont typeface="Verdana"/>
            </a:pPr>
            <a:r>
              <a:rPr lang="en-GB">
                <a:latin typeface="Verdana"/>
                <a:ea typeface="Verdana"/>
                <a:cs typeface="Verdana"/>
                <a:sym typeface="Verdana"/>
              </a:rPr>
              <a:t>What about collaboration ?</a:t>
            </a:r>
          </a:p>
        </p:txBody>
      </p:sp>
      <p:pic>
        <p:nvPicPr>
          <p:cNvPr descr="2color-lightbg@2x.png" id="57" name="Shape 57"/>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xEl>
                                              <p:pRg end="0" st="0"/>
                                            </p:txEl>
                                          </p:spTgt>
                                        </p:tgtEl>
                                        <p:attrNameLst>
                                          <p:attrName>style.visibility</p:attrName>
                                        </p:attrNameLst>
                                      </p:cBhvr>
                                      <p:to>
                                        <p:strVal val="visible"/>
                                      </p:to>
                                    </p:set>
                                    <p:animEffect filter="fade" transition="in">
                                      <p:cBhvr>
                                        <p:cTn dur="1000"/>
                                        <p:tgtEl>
                                          <p:spTgt spid="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xEl>
                                              <p:pRg end="1" st="1"/>
                                            </p:txEl>
                                          </p:spTgt>
                                        </p:tgtEl>
                                        <p:attrNameLst>
                                          <p:attrName>style.visibility</p:attrName>
                                        </p:attrNameLst>
                                      </p:cBhvr>
                                      <p:to>
                                        <p:strVal val="visible"/>
                                      </p:to>
                                    </p:set>
                                    <p:animEffect filter="fade" transition="in">
                                      <p:cBhvr>
                                        <p:cTn dur="1000"/>
                                        <p:tgtEl>
                                          <p:spTgt spid="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xEl>
                                              <p:pRg end="2" st="2"/>
                                            </p:txEl>
                                          </p:spTgt>
                                        </p:tgtEl>
                                        <p:attrNameLst>
                                          <p:attrName>style.visibility</p:attrName>
                                        </p:attrNameLst>
                                      </p:cBhvr>
                                      <p:to>
                                        <p:strVal val="visible"/>
                                      </p:to>
                                    </p:set>
                                    <p:animEffect filter="fade" transition="in">
                                      <p:cBhvr>
                                        <p:cTn dur="1000"/>
                                        <p:tgtEl>
                                          <p:spTgt spid="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xEl>
                                              <p:pRg end="3" st="3"/>
                                            </p:txEl>
                                          </p:spTgt>
                                        </p:tgtEl>
                                        <p:attrNameLst>
                                          <p:attrName>style.visibility</p:attrName>
                                        </p:attrNameLst>
                                      </p:cBhvr>
                                      <p:to>
                                        <p:strVal val="visible"/>
                                      </p:to>
                                    </p:set>
                                    <p:animEffect filter="fade" transition="in">
                                      <p:cBhvr>
                                        <p:cTn dur="1000"/>
                                        <p:tgtEl>
                                          <p:spTgt spid="5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Solutions in Part 2</a:t>
            </a:r>
          </a:p>
        </p:txBody>
      </p:sp>
      <p:sp>
        <p:nvSpPr>
          <p:cNvPr id="485" name="Shape 48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pic>
        <p:nvPicPr>
          <p:cNvPr descr="2color-lightbg@2x.png" id="486" name="Shape 486"/>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Shape 49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2. Remotes</a:t>
            </a:r>
          </a:p>
        </p:txBody>
      </p:sp>
      <p:sp>
        <p:nvSpPr>
          <p:cNvPr id="492" name="Shape 49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1. Setting up a remote</a:t>
            </a:r>
          </a:p>
          <a:p>
            <a:pPr lvl="0" rtl="0">
              <a:spcBef>
                <a:spcPts val="0"/>
              </a:spcBef>
              <a:buNone/>
            </a:pPr>
            <a:r>
              <a:rPr lang="en-GB" sz="1400">
                <a:latin typeface="Verdana"/>
                <a:ea typeface="Verdana"/>
                <a:cs typeface="Verdana"/>
                <a:sym typeface="Verdana"/>
              </a:rPr>
              <a:t>2. Push</a:t>
            </a:r>
          </a:p>
          <a:p>
            <a:pPr lvl="0" rtl="0">
              <a:spcBef>
                <a:spcPts val="0"/>
              </a:spcBef>
              <a:buNone/>
            </a:pPr>
            <a:r>
              <a:rPr lang="en-GB" sz="1400">
                <a:latin typeface="Verdana"/>
                <a:ea typeface="Verdana"/>
                <a:cs typeface="Verdana"/>
                <a:sym typeface="Verdana"/>
              </a:rPr>
              <a:t>3. Fetch + Merge = Pull</a:t>
            </a:r>
          </a:p>
          <a:p>
            <a:pPr lvl="0">
              <a:spcBef>
                <a:spcPts val="0"/>
              </a:spcBef>
              <a:buNone/>
            </a:pPr>
            <a:r>
              <a:rPr lang="en-GB" sz="1400">
                <a:latin typeface="Verdana"/>
                <a:ea typeface="Verdana"/>
                <a:cs typeface="Verdana"/>
                <a:sym typeface="Verdana"/>
              </a:rPr>
              <a:t>4. GIT Tags</a:t>
            </a:r>
          </a:p>
        </p:txBody>
      </p:sp>
      <p:pic>
        <p:nvPicPr>
          <p:cNvPr descr="2color-lightbg@2x.png" id="493" name="Shape 493"/>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Shape 49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Setting up Remote</a:t>
            </a:r>
          </a:p>
        </p:txBody>
      </p:sp>
      <p:sp>
        <p:nvSpPr>
          <p:cNvPr id="499" name="Shape 49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Courier New"/>
                <a:ea typeface="Courier New"/>
                <a:cs typeface="Courier New"/>
                <a:sym typeface="Courier New"/>
              </a:rPr>
              <a:t>git@remote~$ mkdir training.git &amp;&amp; cd training.git</a:t>
            </a:r>
          </a:p>
          <a:p>
            <a:pPr lvl="0" rtl="0">
              <a:spcBef>
                <a:spcPts val="0"/>
              </a:spcBef>
              <a:buNone/>
            </a:pPr>
            <a:r>
              <a:rPr lang="en-GB" sz="1800">
                <a:latin typeface="Courier New"/>
                <a:ea typeface="Courier New"/>
                <a:cs typeface="Courier New"/>
                <a:sym typeface="Courier New"/>
              </a:rPr>
              <a:t>git@remote~$ git init --bare</a:t>
            </a:r>
          </a:p>
          <a:p>
            <a:pPr lvl="0" rtl="0">
              <a:spcBef>
                <a:spcPts val="0"/>
              </a:spcBef>
              <a:buNone/>
            </a:pPr>
            <a:r>
              <a:rPr lang="en-GB" sz="1800">
                <a:latin typeface="Courier New"/>
                <a:ea typeface="Courier New"/>
                <a:cs typeface="Courier New"/>
                <a:sym typeface="Courier New"/>
              </a:rPr>
              <a:t>git@local~$ git remote add origin remote/training.git</a:t>
            </a:r>
          </a:p>
          <a:p>
            <a:pPr lvl="0" rtl="0">
              <a:spcBef>
                <a:spcPts val="0"/>
              </a:spcBef>
              <a:buNone/>
            </a:pPr>
            <a:r>
              <a:rPr lang="en-GB" sz="1800">
                <a:latin typeface="Courier New"/>
                <a:ea typeface="Courier New"/>
                <a:cs typeface="Courier New"/>
                <a:sym typeface="Courier New"/>
              </a:rPr>
              <a:t>git@local~$ git remote show origin</a:t>
            </a:r>
          </a:p>
          <a:p>
            <a:pPr lvl="0" rtl="0">
              <a:spcBef>
                <a:spcPts val="0"/>
              </a:spcBef>
              <a:buNone/>
            </a:pPr>
            <a:r>
              <a:rPr lang="en-GB" sz="1800">
                <a:latin typeface="Courier New"/>
                <a:ea typeface="Courier New"/>
                <a:cs typeface="Courier New"/>
                <a:sym typeface="Courier New"/>
              </a:rPr>
              <a:t>git@local~$ git remote set-url new-url</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rPr lang="en-GB" sz="1400">
                <a:latin typeface="Verdana"/>
                <a:ea typeface="Verdana"/>
                <a:cs typeface="Verdana"/>
                <a:sym typeface="Verdana"/>
              </a:rPr>
              <a:t>Note: </a:t>
            </a:r>
          </a:p>
          <a:p>
            <a:pPr lvl="0" rtl="0">
              <a:spcBef>
                <a:spcPts val="0"/>
              </a:spcBef>
              <a:buNone/>
            </a:pPr>
            <a:r>
              <a:rPr lang="en-GB" sz="1400">
                <a:latin typeface="Verdana"/>
                <a:ea typeface="Verdana"/>
                <a:cs typeface="Verdana"/>
                <a:sym typeface="Verdana"/>
              </a:rPr>
              <a:t>1. origin is just default name for a remote repo. Could be anything [say myremote]</a:t>
            </a:r>
          </a:p>
          <a:p>
            <a:pPr lvl="0">
              <a:spcBef>
                <a:spcPts val="0"/>
              </a:spcBef>
              <a:buNone/>
            </a:pPr>
            <a:r>
              <a:rPr lang="en-GB" sz="1400">
                <a:latin typeface="Verdana"/>
                <a:ea typeface="Verdana"/>
                <a:cs typeface="Verdana"/>
                <a:sym typeface="Verdana"/>
              </a:rPr>
              <a:t>2. There can be more than one remote per local repo.</a:t>
            </a:r>
          </a:p>
        </p:txBody>
      </p:sp>
      <p:pic>
        <p:nvPicPr>
          <p:cNvPr descr="2color-lightbg@2x.png" id="500" name="Shape 500"/>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Shape 50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Push</a:t>
            </a:r>
          </a:p>
        </p:txBody>
      </p:sp>
      <p:sp>
        <p:nvSpPr>
          <p:cNvPr id="506" name="Shape 50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git-push</a:t>
            </a:r>
            <a:r>
              <a:rPr lang="en-GB" sz="1800">
                <a:latin typeface="Verdana"/>
                <a:ea typeface="Verdana"/>
                <a:cs typeface="Verdana"/>
                <a:sym typeface="Verdana"/>
              </a:rPr>
              <a:t> - Update remote refs along with associated objects</a:t>
            </a:r>
          </a:p>
          <a:p>
            <a:pPr lvl="0" rtl="0">
              <a:spcBef>
                <a:spcPts val="0"/>
              </a:spcBef>
              <a:buNone/>
            </a:pPr>
            <a:r>
              <a:t/>
            </a:r>
            <a:endParaRPr sz="18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git@local~: git push origin master</a:t>
            </a:r>
          </a:p>
          <a:p>
            <a:pPr lvl="0" rtl="0">
              <a:spcBef>
                <a:spcPts val="0"/>
              </a:spcBef>
              <a:buNone/>
            </a:pPr>
            <a:r>
              <a:rPr lang="en-GB" sz="1800">
                <a:latin typeface="Courier New"/>
                <a:ea typeface="Courier New"/>
                <a:cs typeface="Courier New"/>
                <a:sym typeface="Courier New"/>
              </a:rPr>
              <a:t>git@local~: git push -u origin master</a:t>
            </a:r>
          </a:p>
          <a:p>
            <a:pPr lvl="0" rtl="0">
              <a:spcBef>
                <a:spcPts val="0"/>
              </a:spcBef>
              <a:buClr>
                <a:schemeClr val="dk1"/>
              </a:buClr>
              <a:buSzPct val="61111"/>
              <a:buFont typeface="Arial"/>
              <a:buNone/>
            </a:pPr>
            <a:r>
              <a:t/>
            </a:r>
            <a:endParaRPr sz="1800">
              <a:latin typeface="Courier New"/>
              <a:ea typeface="Courier New"/>
              <a:cs typeface="Courier New"/>
              <a:sym typeface="Courier New"/>
            </a:endParaRPr>
          </a:p>
          <a:p>
            <a:pPr lvl="0">
              <a:spcBef>
                <a:spcPts val="0"/>
              </a:spcBef>
              <a:buNone/>
            </a:pPr>
            <a:r>
              <a:t/>
            </a:r>
            <a:endParaRPr sz="1800">
              <a:latin typeface="Courier New"/>
              <a:ea typeface="Courier New"/>
              <a:cs typeface="Courier New"/>
              <a:sym typeface="Courier New"/>
            </a:endParaRPr>
          </a:p>
        </p:txBody>
      </p:sp>
      <p:pic>
        <p:nvPicPr>
          <p:cNvPr descr="2color-lightbg@2x.png" id="507" name="Shape 507"/>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Shape 51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Pull</a:t>
            </a:r>
          </a:p>
        </p:txBody>
      </p:sp>
      <p:sp>
        <p:nvSpPr>
          <p:cNvPr id="513" name="Shape 51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git-pull</a:t>
            </a:r>
            <a:r>
              <a:rPr lang="en-GB" sz="1800">
                <a:latin typeface="Verdana"/>
                <a:ea typeface="Verdana"/>
                <a:cs typeface="Verdana"/>
                <a:sym typeface="Verdana"/>
              </a:rPr>
              <a:t> - Fetch from and merge with another repository or a local branch</a:t>
            </a:r>
          </a:p>
          <a:p>
            <a:pPr lvl="0" rtl="0">
              <a:spcBef>
                <a:spcPts val="0"/>
              </a:spcBef>
              <a:buNone/>
            </a:pPr>
            <a:r>
              <a:t/>
            </a:r>
            <a:endParaRPr sz="1800">
              <a:latin typeface="Verdana"/>
              <a:ea typeface="Verdana"/>
              <a:cs typeface="Verdana"/>
              <a:sym typeface="Verdana"/>
            </a:endParaRPr>
          </a:p>
          <a:p>
            <a:pPr lvl="0" rtl="0">
              <a:spcBef>
                <a:spcPts val="0"/>
              </a:spcBef>
              <a:buClr>
                <a:schemeClr val="dk1"/>
              </a:buClr>
              <a:buSzPct val="61111"/>
              <a:buFont typeface="Arial"/>
              <a:buNone/>
            </a:pPr>
            <a:r>
              <a:rPr lang="en-GB" sz="1800">
                <a:latin typeface="Courier New"/>
                <a:ea typeface="Courier New"/>
                <a:cs typeface="Courier New"/>
                <a:sym typeface="Courier New"/>
              </a:rPr>
              <a:t>git@local~: git pull origin master</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Clr>
                <a:schemeClr val="dk1"/>
              </a:buClr>
              <a:buSzPct val="78571"/>
              <a:buFont typeface="Arial"/>
              <a:buNone/>
            </a:pPr>
            <a:r>
              <a:rPr lang="en-GB" sz="1400">
                <a:latin typeface="Verdana"/>
                <a:ea typeface="Verdana"/>
                <a:cs typeface="Verdana"/>
                <a:sym typeface="Verdana"/>
              </a:rPr>
              <a:t>Note: Almost all options of git merge is applicable to pull as well.</a:t>
            </a:r>
          </a:p>
          <a:p>
            <a:pPr lvl="0">
              <a:spcBef>
                <a:spcPts val="0"/>
              </a:spcBef>
              <a:buNone/>
            </a:pPr>
            <a:r>
              <a:t/>
            </a:r>
            <a:endParaRPr sz="1800">
              <a:latin typeface="Verdana"/>
              <a:ea typeface="Verdana"/>
              <a:cs typeface="Verdana"/>
              <a:sym typeface="Verdana"/>
            </a:endParaRPr>
          </a:p>
        </p:txBody>
      </p:sp>
      <p:pic>
        <p:nvPicPr>
          <p:cNvPr descr="2color-lightbg@2x.png" id="514" name="Shape 514"/>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Branch, Push, Pull, fork, remotes ...</a:t>
            </a:r>
          </a:p>
        </p:txBody>
      </p:sp>
      <p:sp>
        <p:nvSpPr>
          <p:cNvPr id="520" name="Shape 520"/>
          <p:cNvSpPr txBox="1"/>
          <p:nvPr>
            <p:ph idx="1" type="body"/>
          </p:nvPr>
        </p:nvSpPr>
        <p:spPr>
          <a:xfrm>
            <a:off x="457200" y="1200150"/>
            <a:ext cx="8229600" cy="37257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Shape 52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Tagging</a:t>
            </a:r>
          </a:p>
        </p:txBody>
      </p:sp>
      <p:sp>
        <p:nvSpPr>
          <p:cNvPr id="526" name="Shape 526"/>
          <p:cNvSpPr txBox="1"/>
          <p:nvPr>
            <p:ph idx="1" type="body"/>
          </p:nvPr>
        </p:nvSpPr>
        <p:spPr>
          <a:xfrm>
            <a:off x="457200" y="1200150"/>
            <a:ext cx="8229600" cy="3943200"/>
          </a:xfrm>
          <a:prstGeom prst="rect">
            <a:avLst/>
          </a:prstGeom>
        </p:spPr>
        <p:txBody>
          <a:bodyPr anchorCtr="0" anchor="t" bIns="91425" lIns="91425" rIns="91425" tIns="91425">
            <a:noAutofit/>
          </a:bodyPr>
          <a:lstStyle/>
          <a:p>
            <a:pPr lvl="0" rtl="0">
              <a:spcBef>
                <a:spcPts val="0"/>
              </a:spcBef>
              <a:buNone/>
            </a:pPr>
            <a:r>
              <a:rPr i="1" lang="en-GB" sz="1800">
                <a:latin typeface="Verdana"/>
                <a:ea typeface="Verdana"/>
                <a:cs typeface="Verdana"/>
                <a:sym typeface="Verdana"/>
              </a:rPr>
              <a:t>git-tag</a:t>
            </a:r>
            <a:r>
              <a:rPr lang="en-GB" sz="1800">
                <a:latin typeface="Verdana"/>
                <a:ea typeface="Verdana"/>
                <a:cs typeface="Verdana"/>
                <a:sym typeface="Verdana"/>
              </a:rPr>
              <a:t> - Create, list, delete or verify a tag object signed with GPG</a:t>
            </a:r>
          </a:p>
          <a:p>
            <a:pPr lvl="0" rtl="0">
              <a:spcBef>
                <a:spcPts val="0"/>
              </a:spcBef>
              <a:buNone/>
            </a:pPr>
            <a:r>
              <a:rPr lang="en-GB" sz="1400">
                <a:latin typeface="Verdana"/>
                <a:ea typeface="Verdana"/>
                <a:cs typeface="Verdana"/>
                <a:sym typeface="Verdana"/>
              </a:rPr>
              <a:t>1. Lightweight - Just a cheap reference to a commit</a:t>
            </a:r>
          </a:p>
          <a:p>
            <a:pPr lvl="0" rtl="0">
              <a:spcBef>
                <a:spcPts val="0"/>
              </a:spcBef>
              <a:buNone/>
            </a:pPr>
            <a:r>
              <a:rPr lang="en-GB" sz="1400">
                <a:latin typeface="Verdana"/>
                <a:ea typeface="Verdana"/>
                <a:cs typeface="Verdana"/>
                <a:sym typeface="Verdana"/>
              </a:rPr>
              <a:t>2. Annotated - More than a reference</a:t>
            </a:r>
          </a:p>
          <a:p>
            <a:pPr lvl="0" rtl="0">
              <a:spcBef>
                <a:spcPts val="0"/>
              </a:spcBef>
              <a:buNone/>
            </a:pPr>
            <a:r>
              <a:t/>
            </a:r>
            <a:endParaRPr sz="14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git@local~$ git tag -a “v0.0.1” -m “My First Version”</a:t>
            </a:r>
          </a:p>
          <a:p>
            <a:pPr lvl="0" rtl="0">
              <a:spcBef>
                <a:spcPts val="0"/>
              </a:spcBef>
              <a:buNone/>
            </a:pPr>
            <a:r>
              <a:rPr lang="en-GB" sz="1800">
                <a:latin typeface="Courier New"/>
                <a:ea typeface="Courier New"/>
                <a:cs typeface="Courier New"/>
                <a:sym typeface="Courier New"/>
              </a:rPr>
              <a:t>git@local~$ git push origin v0.0.1</a:t>
            </a:r>
          </a:p>
          <a:p>
            <a:pPr lvl="0">
              <a:spcBef>
                <a:spcPts val="0"/>
              </a:spcBef>
              <a:buNone/>
            </a:pPr>
            <a:r>
              <a:rPr lang="en-GB" sz="1800">
                <a:latin typeface="Courier New"/>
                <a:ea typeface="Courier New"/>
                <a:cs typeface="Courier New"/>
                <a:sym typeface="Courier New"/>
              </a:rPr>
              <a:t>git@local~$ git describe</a:t>
            </a:r>
          </a:p>
          <a:p>
            <a:pPr lvl="0" rtl="0">
              <a:lnSpc>
                <a:spcPct val="120000"/>
              </a:lnSpc>
              <a:spcBef>
                <a:spcPts val="0"/>
              </a:spcBef>
              <a:buNone/>
            </a:pPr>
            <a:r>
              <a:rPr lang="en-GB" sz="1800">
                <a:latin typeface="Courier New"/>
                <a:ea typeface="Courier New"/>
                <a:cs typeface="Courier New"/>
                <a:sym typeface="Courier New"/>
              </a:rPr>
              <a:t>git@local~$ git show v0.0.1</a:t>
            </a:r>
          </a:p>
          <a:p>
            <a:pPr lvl="0" rtl="0">
              <a:spcBef>
                <a:spcPts val="0"/>
              </a:spcBef>
              <a:buNone/>
            </a:pPr>
            <a:r>
              <a:t/>
            </a:r>
            <a:endParaRPr sz="1400">
              <a:latin typeface="Verdana"/>
              <a:ea typeface="Verdana"/>
              <a:cs typeface="Verdana"/>
              <a:sym typeface="Verdana"/>
            </a:endParaRPr>
          </a:p>
          <a:p>
            <a:pPr lvl="0" rtl="0">
              <a:spcBef>
                <a:spcPts val="0"/>
              </a:spcBef>
              <a:buNone/>
            </a:pPr>
            <a:r>
              <a:rPr lang="en-GB" sz="1400">
                <a:latin typeface="Verdana"/>
                <a:ea typeface="Verdana"/>
                <a:cs typeface="Verdana"/>
                <a:sym typeface="Verdana"/>
              </a:rPr>
              <a:t>Note:</a:t>
            </a:r>
          </a:p>
          <a:p>
            <a:pPr lvl="0" rtl="0">
              <a:spcBef>
                <a:spcPts val="0"/>
              </a:spcBef>
              <a:buNone/>
            </a:pPr>
            <a:r>
              <a:rPr lang="en-GB" sz="1400">
                <a:latin typeface="Verdana"/>
                <a:ea typeface="Verdana"/>
                <a:cs typeface="Verdana"/>
                <a:sym typeface="Verdana"/>
              </a:rPr>
              <a:t>Tags can be published or shared with other developers via push.</a:t>
            </a:r>
          </a:p>
          <a:p>
            <a:pPr lvl="0" rtl="0">
              <a:spcBef>
                <a:spcPts val="0"/>
              </a:spcBef>
              <a:buNone/>
            </a:pPr>
            <a:r>
              <a:rPr lang="en-GB" sz="1400">
                <a:latin typeface="Verdana"/>
                <a:ea typeface="Verdana"/>
                <a:cs typeface="Verdana"/>
                <a:sym typeface="Verdana"/>
              </a:rPr>
              <a:t>They aren’t pushed by default.</a:t>
            </a:r>
          </a:p>
          <a:p>
            <a:pPr lvl="0" rtl="0">
              <a:spcBef>
                <a:spcPts val="0"/>
              </a:spcBef>
              <a:buNone/>
            </a:pPr>
            <a:r>
              <a:t/>
            </a:r>
            <a:endParaRPr sz="1400">
              <a:latin typeface="Verdana"/>
              <a:ea typeface="Verdana"/>
              <a:cs typeface="Verdana"/>
              <a:sym typeface="Verdana"/>
            </a:endParaRPr>
          </a:p>
          <a:p>
            <a:pPr lvl="0" rtl="0">
              <a:spcBef>
                <a:spcPts val="0"/>
              </a:spcBef>
              <a:buNone/>
            </a:pPr>
            <a:r>
              <a:t/>
            </a:r>
            <a:endParaRPr sz="1400">
              <a:latin typeface="Verdana"/>
              <a:ea typeface="Verdana"/>
              <a:cs typeface="Verdana"/>
              <a:sym typeface="Verdana"/>
            </a:endParaRPr>
          </a:p>
          <a:p>
            <a:pPr lvl="0" rtl="0">
              <a:spcBef>
                <a:spcPts val="0"/>
              </a:spcBef>
              <a:buNone/>
            </a:pPr>
            <a:r>
              <a:t/>
            </a:r>
            <a:endParaRPr sz="1400">
              <a:latin typeface="Verdana"/>
              <a:ea typeface="Verdana"/>
              <a:cs typeface="Verdana"/>
              <a:sym typeface="Verdana"/>
            </a:endParaRPr>
          </a:p>
          <a:p>
            <a:pPr lvl="0" rtl="0">
              <a:spcBef>
                <a:spcPts val="0"/>
              </a:spcBef>
              <a:buNone/>
            </a:pPr>
            <a:r>
              <a:rPr lang="en-GB" sz="1800">
                <a:latin typeface="Courier New"/>
                <a:ea typeface="Courier New"/>
                <a:cs typeface="Courier New"/>
                <a:sym typeface="Courier New"/>
              </a:rPr>
              <a:t>git-describe -</a:t>
            </a:r>
            <a:r>
              <a:rPr lang="en-GB" sz="1400">
                <a:latin typeface="Courier New"/>
                <a:ea typeface="Courier New"/>
                <a:cs typeface="Courier New"/>
                <a:sym typeface="Courier New"/>
              </a:rPr>
              <a:t> Shows the most recent tag that is reachable from a commit</a:t>
            </a:r>
          </a:p>
          <a:p>
            <a:pPr lvl="0" rtl="0">
              <a:spcBef>
                <a:spcPts val="0"/>
              </a:spcBef>
              <a:buNone/>
            </a:pPr>
            <a:r>
              <a:t/>
            </a:r>
            <a:endParaRPr sz="1400">
              <a:latin typeface="Courier New"/>
              <a:ea typeface="Courier New"/>
              <a:cs typeface="Courier New"/>
              <a:sym typeface="Courier New"/>
            </a:endParaRPr>
          </a:p>
          <a:p>
            <a:pPr lvl="0" rtl="0">
              <a:spcBef>
                <a:spcPts val="0"/>
              </a:spcBef>
              <a:buNone/>
            </a:pPr>
            <a:r>
              <a:rPr lang="en-GB" sz="1400">
                <a:latin typeface="Courier New"/>
                <a:ea typeface="Courier New"/>
                <a:cs typeface="Courier New"/>
                <a:sym typeface="Courier New"/>
              </a:rPr>
              <a:t> </a:t>
            </a:r>
          </a:p>
        </p:txBody>
      </p:sp>
      <p:pic>
        <p:nvPicPr>
          <p:cNvPr descr="2color-lightbg@2x.png" id="527" name="Shape 527"/>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Shape 53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Questions</a:t>
            </a:r>
          </a:p>
        </p:txBody>
      </p:sp>
      <p:sp>
        <p:nvSpPr>
          <p:cNvPr id="533" name="Shape 53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1. What if remote goes down?</a:t>
            </a:r>
          </a:p>
          <a:p>
            <a:pPr lvl="0" rtl="0">
              <a:spcBef>
                <a:spcPts val="0"/>
              </a:spcBef>
              <a:buNone/>
            </a:pPr>
            <a:r>
              <a:rPr lang="en-GB" sz="1400">
                <a:latin typeface="Verdana"/>
                <a:ea typeface="Verdana"/>
                <a:cs typeface="Verdana"/>
                <a:sym typeface="Verdana"/>
              </a:rPr>
              <a:t>2. Why should I commit rather just push always?</a:t>
            </a:r>
          </a:p>
          <a:p>
            <a:pPr lvl="0" rtl="0">
              <a:spcBef>
                <a:spcPts val="0"/>
              </a:spcBef>
              <a:buNone/>
            </a:pPr>
            <a:r>
              <a:rPr lang="en-GB" sz="1400">
                <a:latin typeface="Verdana"/>
                <a:ea typeface="Verdana"/>
                <a:cs typeface="Verdana"/>
                <a:sym typeface="Verdana"/>
              </a:rPr>
              <a:t>3. Can there be only one remote per repo?</a:t>
            </a:r>
          </a:p>
          <a:p>
            <a:pPr lvl="0">
              <a:spcBef>
                <a:spcPts val="0"/>
              </a:spcBef>
              <a:buNone/>
            </a:pPr>
            <a:r>
              <a:rPr lang="en-GB" sz="1400">
                <a:latin typeface="Verdana"/>
                <a:ea typeface="Verdana"/>
                <a:cs typeface="Verdana"/>
                <a:sym typeface="Verdana"/>
              </a:rPr>
              <a:t>4. Do my local branches exist in remote as well?</a:t>
            </a:r>
          </a:p>
        </p:txBody>
      </p:sp>
      <p:pic>
        <p:nvPicPr>
          <p:cNvPr descr="2color-lightbg@2x.png" id="534" name="Shape 534"/>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Shape 53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Few Don’ts in GIT</a:t>
            </a:r>
          </a:p>
        </p:txBody>
      </p:sp>
      <p:sp>
        <p:nvSpPr>
          <p:cNvPr id="540" name="Shape 54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None/>
            </a:pPr>
            <a:r>
              <a:rPr lang="en-GB" sz="1400">
                <a:latin typeface="Verdana"/>
                <a:ea typeface="Verdana"/>
                <a:cs typeface="Verdana"/>
                <a:sym typeface="Verdana"/>
              </a:rPr>
              <a:t>1. Never Reset your HEAD if you have already pushed it. Reset should be your last resort.</a:t>
            </a:r>
          </a:p>
          <a:p>
            <a:pPr lvl="0" rtl="0">
              <a:lnSpc>
                <a:spcPct val="115000"/>
              </a:lnSpc>
              <a:spcBef>
                <a:spcPts val="0"/>
              </a:spcBef>
              <a:buNone/>
            </a:pPr>
            <a:r>
              <a:rPr lang="en-GB" sz="1400">
                <a:latin typeface="Verdana"/>
                <a:ea typeface="Verdana"/>
                <a:cs typeface="Verdana"/>
                <a:sym typeface="Verdana"/>
              </a:rPr>
              <a:t>2. Prefer -no-ff while merging.</a:t>
            </a:r>
          </a:p>
          <a:p>
            <a:pPr lvl="0" rtl="0">
              <a:lnSpc>
                <a:spcPct val="115000"/>
              </a:lnSpc>
              <a:spcBef>
                <a:spcPts val="0"/>
              </a:spcBef>
              <a:buNone/>
            </a:pPr>
            <a:r>
              <a:rPr lang="en-GB" sz="1400">
                <a:latin typeface="Verdana"/>
                <a:ea typeface="Verdana"/>
                <a:cs typeface="Verdana"/>
                <a:sym typeface="Verdana"/>
              </a:rPr>
              <a:t>3. Non intuitive commit messages.Commit messages should be imperative.</a:t>
            </a:r>
          </a:p>
          <a:p>
            <a:pPr lvl="0" rtl="0">
              <a:lnSpc>
                <a:spcPct val="115000"/>
              </a:lnSpc>
              <a:spcBef>
                <a:spcPts val="0"/>
              </a:spcBef>
              <a:buNone/>
            </a:pPr>
            <a:r>
              <a:rPr lang="en-GB" sz="1400">
                <a:latin typeface="Verdana"/>
                <a:ea typeface="Verdana"/>
                <a:cs typeface="Verdana"/>
                <a:sym typeface="Verdana"/>
              </a:rPr>
              <a:t>4. Keep Committing but don’t push if the branch involves mainstream development.</a:t>
            </a:r>
          </a:p>
          <a:p>
            <a:pPr lvl="0" rtl="0">
              <a:lnSpc>
                <a:spcPct val="115000"/>
              </a:lnSpc>
              <a:spcBef>
                <a:spcPts val="0"/>
              </a:spcBef>
              <a:buNone/>
            </a:pPr>
            <a:r>
              <a:rPr lang="en-GB" sz="1400">
                <a:latin typeface="Verdana"/>
                <a:ea typeface="Verdana"/>
                <a:cs typeface="Verdana"/>
                <a:sym typeface="Verdana"/>
              </a:rPr>
              <a:t>5. Don’t maintain different code bases in different branches.</a:t>
            </a:r>
          </a:p>
          <a:p>
            <a:pPr lvl="0" rtl="0">
              <a:lnSpc>
                <a:spcPct val="115000"/>
              </a:lnSpc>
              <a:spcBef>
                <a:spcPts val="0"/>
              </a:spcBef>
              <a:buNone/>
            </a:pPr>
            <a:r>
              <a:rPr lang="en-GB" sz="1400">
                <a:latin typeface="Verdana"/>
                <a:ea typeface="Verdana"/>
                <a:cs typeface="Verdana"/>
                <a:sym typeface="Verdana"/>
              </a:rPr>
              <a:t>6. Never push unnecessary libraries into git. For Ex: in java pom.xml is more than enough with the source file to build a project. You don’t have to push all jars.</a:t>
            </a:r>
          </a:p>
          <a:p>
            <a:pPr lvl="0">
              <a:lnSpc>
                <a:spcPct val="115000"/>
              </a:lnSpc>
              <a:spcBef>
                <a:spcPts val="0"/>
              </a:spcBef>
              <a:buNone/>
            </a:pPr>
            <a:r>
              <a:rPr lang="en-GB" sz="1400">
                <a:latin typeface="Verdana"/>
                <a:ea typeface="Verdana"/>
                <a:cs typeface="Verdana"/>
                <a:sym typeface="Verdana"/>
              </a:rPr>
              <a:t>7. </a:t>
            </a:r>
            <a:r>
              <a:rPr lang="en-GB" sz="1400" u="sng">
                <a:solidFill>
                  <a:schemeClr val="hlink"/>
                </a:solidFill>
                <a:highlight>
                  <a:srgbClr val="FCFCFA"/>
                </a:highlight>
                <a:latin typeface="Verdana"/>
                <a:ea typeface="Verdana"/>
                <a:cs typeface="Verdana"/>
                <a:sym typeface="Verdana"/>
                <a:hlinkClick r:id="rId3"/>
              </a:rPr>
              <a:t>Do not</a:t>
            </a:r>
            <a:r>
              <a:rPr lang="en-GB" sz="1400">
                <a:highlight>
                  <a:srgbClr val="FCFCFA"/>
                </a:highlight>
                <a:latin typeface="Verdana"/>
                <a:ea typeface="Verdana"/>
                <a:cs typeface="Verdana"/>
                <a:sym typeface="Verdana"/>
              </a:rPr>
              <a:t> rebase commits that you have pushed to a public repository.</a:t>
            </a:r>
          </a:p>
        </p:txBody>
      </p:sp>
      <p:pic>
        <p:nvPicPr>
          <p:cNvPr descr="2color-lightbg@2x.png" id="541" name="Shape 541"/>
          <p:cNvPicPr preferRelativeResize="0"/>
          <p:nvPr/>
        </p:nvPicPr>
        <p:blipFill>
          <a:blip r:embed="rId4">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Shape 54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Tea? Coffee? Vada Pav?</a:t>
            </a:r>
          </a:p>
        </p:txBody>
      </p:sp>
      <p:sp>
        <p:nvSpPr>
          <p:cNvPr id="547" name="Shape 54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pic>
        <p:nvPicPr>
          <p:cNvPr descr="2color-lightbg@2x.png" id="548" name="Shape 548"/>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Copy / Snapshots?</a:t>
            </a:r>
          </a:p>
        </p:txBody>
      </p:sp>
      <p:sp>
        <p:nvSpPr>
          <p:cNvPr id="63" name="Shape 6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GB" sz="1400">
                <a:latin typeface="Verdana"/>
                <a:ea typeface="Verdana"/>
                <a:cs typeface="Verdana"/>
                <a:sym typeface="Verdana"/>
              </a:rPr>
              <a:t>Some </a:t>
            </a:r>
            <a:r>
              <a:rPr lang="en-GB" sz="1400" u="sng">
                <a:solidFill>
                  <a:schemeClr val="hlink"/>
                </a:solidFill>
                <a:latin typeface="Verdana"/>
                <a:ea typeface="Verdana"/>
                <a:cs typeface="Verdana"/>
                <a:sym typeface="Verdana"/>
                <a:hlinkClick r:id="rId3"/>
              </a:rPr>
              <a:t>Fun</a:t>
            </a:r>
          </a:p>
        </p:txBody>
      </p:sp>
      <p:pic>
        <p:nvPicPr>
          <p:cNvPr descr="a4y0j.jpg" id="64" name="Shape 64"/>
          <p:cNvPicPr preferRelativeResize="0"/>
          <p:nvPr/>
        </p:nvPicPr>
        <p:blipFill>
          <a:blip r:embed="rId4">
            <a:alphaModFix/>
          </a:blip>
          <a:stretch>
            <a:fillRect/>
          </a:stretch>
        </p:blipFill>
        <p:spPr>
          <a:xfrm>
            <a:off x="2238375" y="1670650"/>
            <a:ext cx="3799649" cy="2703300"/>
          </a:xfrm>
          <a:prstGeom prst="rect">
            <a:avLst/>
          </a:prstGeom>
          <a:noFill/>
          <a:ln>
            <a:noFill/>
          </a:ln>
        </p:spPr>
      </p:pic>
      <p:pic>
        <p:nvPicPr>
          <p:cNvPr descr="2color-lightbg@2x.png" id="65" name="Shape 65"/>
          <p:cNvPicPr preferRelativeResize="0"/>
          <p:nvPr/>
        </p:nvPicPr>
        <p:blipFill>
          <a:blip r:embed="rId5">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Shape 55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3. Remaining 10% of the 90%</a:t>
            </a:r>
          </a:p>
        </p:txBody>
      </p:sp>
      <p:sp>
        <p:nvSpPr>
          <p:cNvPr id="554" name="Shape 55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pic>
        <p:nvPicPr>
          <p:cNvPr descr="2color-lightbg@2x.png" id="555" name="Shape 555"/>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GIT in IDE</a:t>
            </a:r>
          </a:p>
        </p:txBody>
      </p:sp>
      <p:sp>
        <p:nvSpPr>
          <p:cNvPr id="561" name="Shape 56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pic>
        <p:nvPicPr>
          <p:cNvPr descr="2color-lightbg@2x.png" id="562" name="Shape 562"/>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The GIT Way (A Summary)</a:t>
            </a:r>
          </a:p>
        </p:txBody>
      </p:sp>
      <p:sp>
        <p:nvSpPr>
          <p:cNvPr id="568" name="Shape 56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90384"/>
              </a:lnSpc>
              <a:spcBef>
                <a:spcPts val="0"/>
              </a:spcBef>
              <a:buNone/>
            </a:pPr>
            <a:r>
              <a:rPr lang="en-GB" sz="1400">
                <a:latin typeface="Verdana"/>
                <a:ea typeface="Verdana"/>
                <a:cs typeface="Verdana"/>
                <a:sym typeface="Verdana"/>
              </a:rPr>
              <a:t>1. </a:t>
            </a:r>
            <a:r>
              <a:rPr lang="en-GB" sz="1400" u="sng">
                <a:solidFill>
                  <a:schemeClr val="hlink"/>
                </a:solidFill>
                <a:latin typeface="Verdana"/>
                <a:ea typeface="Verdana"/>
                <a:cs typeface="Verdana"/>
                <a:sym typeface="Verdana"/>
                <a:hlinkClick r:id="rId3"/>
              </a:rPr>
              <a:t>Snapshots</a:t>
            </a:r>
            <a:r>
              <a:rPr lang="en-GB" sz="1400">
                <a:latin typeface="Verdana"/>
                <a:ea typeface="Verdana"/>
                <a:cs typeface="Verdana"/>
                <a:sym typeface="Verdana"/>
              </a:rPr>
              <a:t> not </a:t>
            </a:r>
            <a:r>
              <a:rPr lang="en-GB" sz="1400" u="sng">
                <a:solidFill>
                  <a:schemeClr val="hlink"/>
                </a:solidFill>
                <a:latin typeface="Verdana"/>
                <a:ea typeface="Verdana"/>
                <a:cs typeface="Verdana"/>
                <a:sym typeface="Verdana"/>
                <a:hlinkClick r:id="rId4"/>
              </a:rPr>
              <a:t>differences</a:t>
            </a:r>
          </a:p>
          <a:p>
            <a:pPr lvl="0" rtl="0">
              <a:lnSpc>
                <a:spcPct val="190384"/>
              </a:lnSpc>
              <a:spcBef>
                <a:spcPts val="0"/>
              </a:spcBef>
              <a:buNone/>
            </a:pPr>
            <a:r>
              <a:rPr lang="en-GB" sz="1400">
                <a:latin typeface="Verdana"/>
                <a:ea typeface="Verdana"/>
                <a:cs typeface="Verdana"/>
                <a:sym typeface="Verdana"/>
              </a:rPr>
              <a:t>2. Nearly every operations are local.</a:t>
            </a:r>
          </a:p>
          <a:p>
            <a:pPr lvl="0" rtl="0">
              <a:lnSpc>
                <a:spcPct val="190384"/>
              </a:lnSpc>
              <a:spcBef>
                <a:spcPts val="0"/>
              </a:spcBef>
              <a:buNone/>
            </a:pPr>
            <a:r>
              <a:rPr lang="en-GB" sz="1400">
                <a:latin typeface="Verdana"/>
                <a:ea typeface="Verdana"/>
                <a:cs typeface="Verdana"/>
                <a:sym typeface="Verdana"/>
              </a:rPr>
              <a:t>3. Ensures Integrity.</a:t>
            </a:r>
          </a:p>
          <a:p>
            <a:pPr lvl="0" rtl="0">
              <a:lnSpc>
                <a:spcPct val="190384"/>
              </a:lnSpc>
              <a:spcBef>
                <a:spcPts val="0"/>
              </a:spcBef>
              <a:buNone/>
            </a:pPr>
            <a:r>
              <a:rPr lang="en-GB" sz="1400">
                <a:latin typeface="Verdana"/>
                <a:ea typeface="Verdana"/>
                <a:cs typeface="Verdana"/>
                <a:sym typeface="Verdana"/>
              </a:rPr>
              <a:t>4. Undo is always an option.</a:t>
            </a:r>
          </a:p>
          <a:p>
            <a:pPr lvl="0" rtl="0">
              <a:lnSpc>
                <a:spcPct val="190384"/>
              </a:lnSpc>
              <a:spcBef>
                <a:spcPts val="0"/>
              </a:spcBef>
              <a:buNone/>
            </a:pPr>
            <a:r>
              <a:rPr lang="en-GB" sz="1400">
                <a:latin typeface="Verdana"/>
                <a:ea typeface="Verdana"/>
                <a:cs typeface="Verdana"/>
                <a:sym typeface="Verdana"/>
              </a:rPr>
              <a:t>5. And the </a:t>
            </a:r>
            <a:r>
              <a:rPr lang="en-GB" sz="1400" u="sng">
                <a:solidFill>
                  <a:schemeClr val="hlink"/>
                </a:solidFill>
                <a:latin typeface="Verdana"/>
                <a:ea typeface="Verdana"/>
                <a:cs typeface="Verdana"/>
                <a:sym typeface="Verdana"/>
                <a:hlinkClick r:id="rId5"/>
              </a:rPr>
              <a:t>three states</a:t>
            </a:r>
          </a:p>
        </p:txBody>
      </p:sp>
      <p:pic>
        <p:nvPicPr>
          <p:cNvPr descr="2color-lightbg@2x.png" id="569" name="Shape 569"/>
          <p:cNvPicPr preferRelativeResize="0"/>
          <p:nvPr/>
        </p:nvPicPr>
        <p:blipFill>
          <a:blip r:embed="rId6">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Shape 57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Diff (revisited)</a:t>
            </a:r>
          </a:p>
        </p:txBody>
      </p:sp>
      <p:sp>
        <p:nvSpPr>
          <p:cNvPr id="575" name="Shape 575"/>
          <p:cNvSpPr txBox="1"/>
          <p:nvPr>
            <p:ph idx="1" type="body"/>
          </p:nvPr>
        </p:nvSpPr>
        <p:spPr>
          <a:xfrm>
            <a:off x="457200" y="1200150"/>
            <a:ext cx="3994500" cy="3725700"/>
          </a:xfrm>
          <a:prstGeom prst="rect">
            <a:avLst/>
          </a:prstGeom>
        </p:spPr>
        <p:txBody>
          <a:bodyPr anchorCtr="0" anchor="t" bIns="91425" lIns="91425" rIns="91425" tIns="91425">
            <a:noAutofit/>
          </a:bodyPr>
          <a:lstStyle/>
          <a:p>
            <a:pPr lvl="0">
              <a:lnSpc>
                <a:spcPct val="115000"/>
              </a:lnSpc>
              <a:spcBef>
                <a:spcPts val="1800"/>
              </a:spcBef>
              <a:spcAft>
                <a:spcPts val="400"/>
              </a:spcAft>
              <a:buClr>
                <a:schemeClr val="dk1"/>
              </a:buClr>
              <a:buSzPct val="61111"/>
              <a:buFont typeface="Arial"/>
              <a:buNone/>
            </a:pPr>
            <a:r>
              <a:rPr lang="en-GB" sz="1800">
                <a:latin typeface="Courier New"/>
                <a:ea typeface="Courier New"/>
                <a:cs typeface="Courier New"/>
                <a:sym typeface="Courier New"/>
              </a:rPr>
              <a:t>$ git diff A..B</a:t>
            </a:r>
          </a:p>
          <a:p>
            <a:pPr lvl="0">
              <a:lnSpc>
                <a:spcPct val="175000"/>
              </a:lnSpc>
              <a:spcBef>
                <a:spcPts val="1100"/>
              </a:spcBef>
              <a:buClr>
                <a:schemeClr val="dk1"/>
              </a:buClr>
              <a:buSzPct val="78571"/>
              <a:buFont typeface="Arial"/>
              <a:buNone/>
            </a:pPr>
            <a:r>
              <a:rPr lang="en-GB" sz="1400">
                <a:latin typeface="Verdana"/>
                <a:ea typeface="Verdana"/>
                <a:cs typeface="Verdana"/>
                <a:sym typeface="Verdana"/>
              </a:rPr>
              <a:t>Shows the difference between the tips of two branches.</a:t>
            </a:r>
          </a:p>
          <a:p>
            <a:pPr lvl="0">
              <a:lnSpc>
                <a:spcPct val="115000"/>
              </a:lnSpc>
              <a:spcBef>
                <a:spcPts val="1800"/>
              </a:spcBef>
              <a:spcAft>
                <a:spcPts val="400"/>
              </a:spcAft>
              <a:buClr>
                <a:schemeClr val="dk1"/>
              </a:buClr>
              <a:buSzPct val="61111"/>
              <a:buFont typeface="Arial"/>
              <a:buNone/>
            </a:pPr>
            <a:r>
              <a:rPr lang="en-GB" sz="1800">
                <a:latin typeface="Courier New"/>
                <a:ea typeface="Courier New"/>
                <a:cs typeface="Courier New"/>
                <a:sym typeface="Courier New"/>
              </a:rPr>
              <a:t>$ git diff A...B</a:t>
            </a:r>
          </a:p>
          <a:p>
            <a:pPr lvl="0" rtl="0">
              <a:lnSpc>
                <a:spcPct val="175000"/>
              </a:lnSpc>
              <a:spcBef>
                <a:spcPts val="1100"/>
              </a:spcBef>
              <a:buClr>
                <a:schemeClr val="dk1"/>
              </a:buClr>
              <a:buSzPct val="78571"/>
              <a:buFont typeface="Arial"/>
              <a:buNone/>
            </a:pPr>
            <a:r>
              <a:rPr lang="en-GB" sz="1400">
                <a:latin typeface="Verdana"/>
                <a:ea typeface="Verdana"/>
                <a:cs typeface="Verdana"/>
                <a:sym typeface="Verdana"/>
              </a:rPr>
              <a:t>Shows the difference from their common ancestor</a:t>
            </a:r>
          </a:p>
        </p:txBody>
      </p:sp>
      <p:sp>
        <p:nvSpPr>
          <p:cNvPr id="576" name="Shape 576"/>
          <p:cNvSpPr txBox="1"/>
          <p:nvPr>
            <p:ph idx="2" type="body"/>
          </p:nvPr>
        </p:nvSpPr>
        <p:spPr>
          <a:xfrm>
            <a:off x="4692273" y="1200150"/>
            <a:ext cx="3994500" cy="37257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07-10 at 1.20.01 PM.png" id="577" name="Shape 577"/>
          <p:cNvPicPr preferRelativeResize="0"/>
          <p:nvPr/>
        </p:nvPicPr>
        <p:blipFill>
          <a:blip r:embed="rId3">
            <a:alphaModFix/>
          </a:blip>
          <a:stretch>
            <a:fillRect/>
          </a:stretch>
        </p:blipFill>
        <p:spPr>
          <a:xfrm>
            <a:off x="4692274" y="1285875"/>
            <a:ext cx="3994500" cy="36399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Log (revisited)</a:t>
            </a:r>
          </a:p>
        </p:txBody>
      </p:sp>
      <p:sp>
        <p:nvSpPr>
          <p:cNvPr id="583" name="Shape 583"/>
          <p:cNvSpPr txBox="1"/>
          <p:nvPr>
            <p:ph idx="1" type="body"/>
          </p:nvPr>
        </p:nvSpPr>
        <p:spPr>
          <a:xfrm>
            <a:off x="457200" y="1200150"/>
            <a:ext cx="3994500" cy="3943500"/>
          </a:xfrm>
          <a:prstGeom prst="rect">
            <a:avLst/>
          </a:prstGeom>
        </p:spPr>
        <p:txBody>
          <a:bodyPr anchorCtr="0" anchor="t" bIns="91425" lIns="91425" rIns="91425" tIns="91425">
            <a:noAutofit/>
          </a:bodyPr>
          <a:lstStyle/>
          <a:p>
            <a:pPr lvl="0">
              <a:lnSpc>
                <a:spcPct val="115000"/>
              </a:lnSpc>
              <a:spcBef>
                <a:spcPts val="1800"/>
              </a:spcBef>
              <a:spcAft>
                <a:spcPts val="400"/>
              </a:spcAft>
              <a:buClr>
                <a:schemeClr val="dk1"/>
              </a:buClr>
              <a:buSzPct val="61111"/>
              <a:buFont typeface="Arial"/>
              <a:buNone/>
            </a:pPr>
            <a:r>
              <a:rPr lang="en-GB" sz="1800">
                <a:latin typeface="Courier New"/>
                <a:ea typeface="Courier New"/>
                <a:cs typeface="Courier New"/>
                <a:sym typeface="Courier New"/>
              </a:rPr>
              <a:t>$ git log foo..bar</a:t>
            </a:r>
          </a:p>
          <a:p>
            <a:pPr lvl="0">
              <a:lnSpc>
                <a:spcPct val="175000"/>
              </a:lnSpc>
              <a:spcBef>
                <a:spcPts val="1100"/>
              </a:spcBef>
              <a:buClr>
                <a:schemeClr val="dk1"/>
              </a:buClr>
              <a:buSzPct val="84615"/>
              <a:buFont typeface="Arial"/>
              <a:buNone/>
            </a:pPr>
            <a:r>
              <a:rPr lang="en-GB" sz="1300">
                <a:latin typeface="Verdana"/>
                <a:ea typeface="Verdana"/>
                <a:cs typeface="Verdana"/>
                <a:sym typeface="Verdana"/>
              </a:rPr>
              <a:t>Commits in experiment that are yet to be merged with master. [or Commits that are reachable from experiment but not from master]</a:t>
            </a:r>
          </a:p>
          <a:p>
            <a:pPr lvl="0">
              <a:lnSpc>
                <a:spcPct val="115000"/>
              </a:lnSpc>
              <a:spcBef>
                <a:spcPts val="1800"/>
              </a:spcBef>
              <a:spcAft>
                <a:spcPts val="400"/>
              </a:spcAft>
              <a:buClr>
                <a:schemeClr val="dk1"/>
              </a:buClr>
              <a:buSzPct val="61111"/>
              <a:buFont typeface="Arial"/>
              <a:buNone/>
            </a:pPr>
            <a:r>
              <a:rPr lang="en-GB" sz="1800">
                <a:latin typeface="Courier New"/>
                <a:ea typeface="Courier New"/>
                <a:cs typeface="Courier New"/>
                <a:sym typeface="Courier New"/>
              </a:rPr>
              <a:t>$ git diff foo...bar</a:t>
            </a:r>
          </a:p>
          <a:p>
            <a:pPr lvl="0">
              <a:lnSpc>
                <a:spcPct val="175000"/>
              </a:lnSpc>
              <a:spcBef>
                <a:spcPts val="1100"/>
              </a:spcBef>
              <a:buClr>
                <a:schemeClr val="dk1"/>
              </a:buClr>
              <a:buSzPct val="84615"/>
              <a:buFont typeface="Arial"/>
              <a:buNone/>
            </a:pPr>
            <a:r>
              <a:rPr lang="en-GB" sz="1300">
                <a:highlight>
                  <a:srgbClr val="FCFCFA"/>
                </a:highlight>
                <a:latin typeface="Verdana"/>
                <a:ea typeface="Verdana"/>
                <a:cs typeface="Verdana"/>
                <a:sym typeface="Verdana"/>
              </a:rPr>
              <a:t>All the commits that are reachable by either of two references but not by both of them</a:t>
            </a:r>
          </a:p>
          <a:p>
            <a:pPr lvl="0">
              <a:spcBef>
                <a:spcPts val="0"/>
              </a:spcBef>
              <a:buNone/>
            </a:pPr>
            <a:r>
              <a:t/>
            </a:r>
            <a:endParaRPr/>
          </a:p>
        </p:txBody>
      </p:sp>
      <p:sp>
        <p:nvSpPr>
          <p:cNvPr id="584" name="Shape 584"/>
          <p:cNvSpPr txBox="1"/>
          <p:nvPr>
            <p:ph idx="2" type="body"/>
          </p:nvPr>
        </p:nvSpPr>
        <p:spPr>
          <a:xfrm>
            <a:off x="4692273" y="1200150"/>
            <a:ext cx="3994500" cy="3725700"/>
          </a:xfrm>
          <a:prstGeom prst="rect">
            <a:avLst/>
          </a:prstGeom>
        </p:spPr>
        <p:txBody>
          <a:bodyPr anchorCtr="0" anchor="t" bIns="91425" lIns="91425" rIns="91425" tIns="91425">
            <a:noAutofit/>
          </a:bodyPr>
          <a:lstStyle/>
          <a:p>
            <a:pPr lvl="0">
              <a:spcBef>
                <a:spcPts val="0"/>
              </a:spcBef>
              <a:buNone/>
            </a:pPr>
            <a:r>
              <a:t/>
            </a:r>
            <a:endParaRPr/>
          </a:p>
        </p:txBody>
      </p:sp>
      <p:pic>
        <p:nvPicPr>
          <p:cNvPr id="585" name="Shape 585"/>
          <p:cNvPicPr preferRelativeResize="0"/>
          <p:nvPr/>
        </p:nvPicPr>
        <p:blipFill>
          <a:blip r:embed="rId3">
            <a:alphaModFix/>
          </a:blip>
          <a:stretch>
            <a:fillRect/>
          </a:stretch>
        </p:blipFill>
        <p:spPr>
          <a:xfrm>
            <a:off x="4692274" y="1200149"/>
            <a:ext cx="4106349" cy="37257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Shape 59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Workflows</a:t>
            </a:r>
          </a:p>
        </p:txBody>
      </p:sp>
      <p:sp>
        <p:nvSpPr>
          <p:cNvPr id="591" name="Shape 59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ctr">
              <a:spcBef>
                <a:spcPts val="0"/>
              </a:spcBef>
              <a:buNone/>
            </a:pPr>
            <a:r>
              <a:rPr lang="en-GB" sz="1800">
                <a:latin typeface="Verdana"/>
                <a:ea typeface="Verdana"/>
                <a:cs typeface="Verdana"/>
                <a:sym typeface="Verdana"/>
              </a:rPr>
              <a:t>Centralized Workflow</a:t>
            </a:r>
          </a:p>
        </p:txBody>
      </p:sp>
      <p:pic>
        <p:nvPicPr>
          <p:cNvPr descr="18333fig0501-tn.png" id="592" name="Shape 592"/>
          <p:cNvPicPr preferRelativeResize="0"/>
          <p:nvPr/>
        </p:nvPicPr>
        <p:blipFill>
          <a:blip r:embed="rId3">
            <a:alphaModFix/>
          </a:blip>
          <a:stretch>
            <a:fillRect/>
          </a:stretch>
        </p:blipFill>
        <p:spPr>
          <a:xfrm>
            <a:off x="2190750" y="1381125"/>
            <a:ext cx="4762500" cy="2381250"/>
          </a:xfrm>
          <a:prstGeom prst="rect">
            <a:avLst/>
          </a:prstGeom>
          <a:noFill/>
          <a:ln>
            <a:noFill/>
          </a:ln>
        </p:spPr>
      </p:pic>
      <p:pic>
        <p:nvPicPr>
          <p:cNvPr descr="2color-lightbg@2x.png" id="593" name="Shape 593"/>
          <p:cNvPicPr preferRelativeResize="0"/>
          <p:nvPr/>
        </p:nvPicPr>
        <p:blipFill>
          <a:blip r:embed="rId4">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Shape 59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Workflows</a:t>
            </a:r>
          </a:p>
        </p:txBody>
      </p:sp>
      <p:sp>
        <p:nvSpPr>
          <p:cNvPr id="599" name="Shape 59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ctr">
              <a:spcBef>
                <a:spcPts val="0"/>
              </a:spcBef>
              <a:buNone/>
            </a:pPr>
            <a:r>
              <a:rPr lang="en-GB" sz="1800">
                <a:latin typeface="Verdana"/>
                <a:ea typeface="Verdana"/>
                <a:cs typeface="Verdana"/>
                <a:sym typeface="Verdana"/>
              </a:rPr>
              <a:t>Integration manager</a:t>
            </a:r>
          </a:p>
        </p:txBody>
      </p:sp>
      <p:pic>
        <p:nvPicPr>
          <p:cNvPr descr="18333fig0502-tn.png" id="600" name="Shape 600"/>
          <p:cNvPicPr preferRelativeResize="0"/>
          <p:nvPr/>
        </p:nvPicPr>
        <p:blipFill>
          <a:blip r:embed="rId3">
            <a:alphaModFix/>
          </a:blip>
          <a:stretch>
            <a:fillRect/>
          </a:stretch>
        </p:blipFill>
        <p:spPr>
          <a:xfrm>
            <a:off x="2190750" y="1707200"/>
            <a:ext cx="4762500" cy="2046475"/>
          </a:xfrm>
          <a:prstGeom prst="rect">
            <a:avLst/>
          </a:prstGeom>
          <a:noFill/>
          <a:ln>
            <a:noFill/>
          </a:ln>
        </p:spPr>
      </p:pic>
      <p:pic>
        <p:nvPicPr>
          <p:cNvPr descr="2color-lightbg@2x.png" id="601" name="Shape 601"/>
          <p:cNvPicPr preferRelativeResize="0"/>
          <p:nvPr/>
        </p:nvPicPr>
        <p:blipFill>
          <a:blip r:embed="rId4">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Shape 60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Workflows</a:t>
            </a:r>
          </a:p>
        </p:txBody>
      </p:sp>
      <p:sp>
        <p:nvSpPr>
          <p:cNvPr id="607" name="Shape 60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457200" lvl="0" marL="2286000" rtl="0">
              <a:spcBef>
                <a:spcPts val="0"/>
              </a:spcBef>
              <a:buNone/>
            </a:pPr>
            <a:r>
              <a:rPr lang="en-GB" sz="1800">
                <a:latin typeface="Verdana"/>
                <a:ea typeface="Verdana"/>
                <a:cs typeface="Verdana"/>
                <a:sym typeface="Verdana"/>
              </a:rPr>
              <a:t>Benevolent Dictator</a:t>
            </a:r>
          </a:p>
        </p:txBody>
      </p:sp>
      <p:pic>
        <p:nvPicPr>
          <p:cNvPr descr="18333fig0503-tn.png" id="608" name="Shape 608"/>
          <p:cNvPicPr preferRelativeResize="0"/>
          <p:nvPr/>
        </p:nvPicPr>
        <p:blipFill>
          <a:blip r:embed="rId3">
            <a:alphaModFix/>
          </a:blip>
          <a:stretch>
            <a:fillRect/>
          </a:stretch>
        </p:blipFill>
        <p:spPr>
          <a:xfrm>
            <a:off x="2190750" y="932062"/>
            <a:ext cx="4762500" cy="3552825"/>
          </a:xfrm>
          <a:prstGeom prst="rect">
            <a:avLst/>
          </a:prstGeom>
          <a:noFill/>
          <a:ln>
            <a:noFill/>
          </a:ln>
        </p:spPr>
      </p:pic>
      <p:pic>
        <p:nvPicPr>
          <p:cNvPr descr="2color-lightbg@2x.png" id="609" name="Shape 609"/>
          <p:cNvPicPr preferRelativeResize="0"/>
          <p:nvPr/>
        </p:nvPicPr>
        <p:blipFill>
          <a:blip r:embed="rId4">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Shape 61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Lab</a:t>
            </a:r>
          </a:p>
        </p:txBody>
      </p:sp>
      <p:sp>
        <p:nvSpPr>
          <p:cNvPr id="615" name="Shape 61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800">
                <a:latin typeface="Verdana"/>
                <a:ea typeface="Verdana"/>
                <a:cs typeface="Verdana"/>
                <a:sym typeface="Verdana"/>
              </a:rPr>
              <a:t>1. Managing your profile</a:t>
            </a:r>
          </a:p>
          <a:p>
            <a:pPr lvl="0" rtl="0">
              <a:spcBef>
                <a:spcPts val="0"/>
              </a:spcBef>
              <a:buNone/>
            </a:pPr>
            <a:r>
              <a:rPr lang="en-GB" sz="1800">
                <a:latin typeface="Verdana"/>
                <a:ea typeface="Verdana"/>
                <a:cs typeface="Verdana"/>
                <a:sym typeface="Verdana"/>
              </a:rPr>
              <a:t>2. Creating a project</a:t>
            </a:r>
          </a:p>
          <a:p>
            <a:pPr lvl="0" rtl="0">
              <a:spcBef>
                <a:spcPts val="0"/>
              </a:spcBef>
              <a:buNone/>
            </a:pPr>
            <a:r>
              <a:rPr lang="en-GB" sz="1800">
                <a:latin typeface="Verdana"/>
                <a:ea typeface="Verdana"/>
                <a:cs typeface="Verdana"/>
                <a:sym typeface="Verdana"/>
              </a:rPr>
              <a:t>3. Managing Members</a:t>
            </a:r>
          </a:p>
          <a:p>
            <a:pPr lvl="0" rtl="0">
              <a:spcBef>
                <a:spcPts val="0"/>
              </a:spcBef>
              <a:buNone/>
            </a:pPr>
            <a:r>
              <a:rPr lang="en-GB" sz="1800">
                <a:latin typeface="Verdana"/>
                <a:ea typeface="Verdana"/>
                <a:cs typeface="Verdana"/>
                <a:sym typeface="Verdana"/>
              </a:rPr>
              <a:t>4. Code Reviews &amp; Comments</a:t>
            </a:r>
          </a:p>
          <a:p>
            <a:pPr lvl="0" rtl="0">
              <a:spcBef>
                <a:spcPts val="0"/>
              </a:spcBef>
              <a:buNone/>
            </a:pPr>
            <a:r>
              <a:rPr lang="en-GB" sz="1800">
                <a:latin typeface="Verdana"/>
                <a:ea typeface="Verdana"/>
                <a:cs typeface="Verdana"/>
                <a:sym typeface="Verdana"/>
              </a:rPr>
              <a:t>5. Managing Issues + Milestones</a:t>
            </a:r>
          </a:p>
          <a:p>
            <a:pPr lvl="0" rtl="0">
              <a:spcBef>
                <a:spcPts val="0"/>
              </a:spcBef>
              <a:buNone/>
            </a:pPr>
            <a:r>
              <a:rPr lang="en-GB" sz="1800">
                <a:latin typeface="Verdana"/>
                <a:ea typeface="Verdana"/>
                <a:cs typeface="Verdana"/>
                <a:sym typeface="Verdana"/>
              </a:rPr>
              <a:t>6. Cool Commit Messages</a:t>
            </a:r>
          </a:p>
          <a:p>
            <a:pPr lvl="0" rtl="0">
              <a:spcBef>
                <a:spcPts val="0"/>
              </a:spcBef>
              <a:buNone/>
            </a:pPr>
            <a:r>
              <a:rPr lang="en-GB" sz="1800">
                <a:latin typeface="Verdana"/>
                <a:ea typeface="Verdana"/>
                <a:cs typeface="Verdana"/>
                <a:sym typeface="Verdana"/>
              </a:rPr>
              <a:t>7. Merge Requests</a:t>
            </a:r>
          </a:p>
        </p:txBody>
      </p:sp>
      <p:pic>
        <p:nvPicPr>
          <p:cNvPr descr="2color-lightbg@2x.png" id="616" name="Shape 616"/>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Shape 62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Questions</a:t>
            </a:r>
          </a:p>
        </p:txBody>
      </p:sp>
      <p:sp>
        <p:nvSpPr>
          <p:cNvPr id="622" name="Shape 62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GB" sz="1800">
                <a:latin typeface="Verdana"/>
                <a:ea typeface="Verdana"/>
                <a:cs typeface="Verdana"/>
                <a:sym typeface="Verdana"/>
              </a:rPr>
              <a:t>Few References [Recommended Learning]:</a:t>
            </a:r>
          </a:p>
          <a:p>
            <a:pPr lvl="0" rtl="0">
              <a:spcBef>
                <a:spcPts val="0"/>
              </a:spcBef>
              <a:buClr>
                <a:schemeClr val="dk1"/>
              </a:buClr>
              <a:buSzPct val="61111"/>
              <a:buFont typeface="Arial"/>
              <a:buNone/>
            </a:pPr>
            <a:r>
              <a:rPr lang="en-GB" sz="1800" u="sng">
                <a:solidFill>
                  <a:schemeClr val="hlink"/>
                </a:solidFill>
                <a:latin typeface="Verdana"/>
                <a:ea typeface="Verdana"/>
                <a:cs typeface="Verdana"/>
                <a:sym typeface="Verdana"/>
                <a:hlinkClick r:id="rId3"/>
              </a:rPr>
              <a:t>http://git-scm.com/doc</a:t>
            </a:r>
          </a:p>
          <a:p>
            <a:pPr lvl="0" rtl="0">
              <a:spcBef>
                <a:spcPts val="0"/>
              </a:spcBef>
              <a:buClr>
                <a:schemeClr val="dk1"/>
              </a:buClr>
              <a:buSzPct val="61111"/>
              <a:buFont typeface="Arial"/>
              <a:buNone/>
            </a:pPr>
            <a:r>
              <a:rPr lang="en-GB" sz="1800" u="sng">
                <a:solidFill>
                  <a:schemeClr val="hlink"/>
                </a:solidFill>
                <a:latin typeface="Verdana"/>
                <a:ea typeface="Verdana"/>
                <a:cs typeface="Verdana"/>
                <a:sym typeface="Verdana"/>
                <a:hlinkClick r:id="rId4"/>
              </a:rPr>
              <a:t>https://github.com/pluralsight/git-internals-pdf/releases</a:t>
            </a:r>
          </a:p>
          <a:p>
            <a:pPr lvl="0" rtl="0">
              <a:spcBef>
                <a:spcPts val="0"/>
              </a:spcBef>
              <a:buClr>
                <a:schemeClr val="dk1"/>
              </a:buClr>
              <a:buSzPct val="61111"/>
              <a:buFont typeface="Arial"/>
              <a:buNone/>
            </a:pPr>
            <a:r>
              <a:t/>
            </a:r>
            <a:endParaRPr sz="1800" u="sng">
              <a:solidFill>
                <a:schemeClr val="hlink"/>
              </a:solidFill>
              <a:latin typeface="Verdana"/>
              <a:ea typeface="Verdana"/>
              <a:cs typeface="Verdana"/>
              <a:sym typeface="Verdana"/>
              <a:hlinkClick r:id="rId5"/>
            </a:endParaRPr>
          </a:p>
          <a:p>
            <a:pPr lvl="0" rtl="0">
              <a:spcBef>
                <a:spcPts val="0"/>
              </a:spcBef>
              <a:buClr>
                <a:schemeClr val="dk1"/>
              </a:buClr>
              <a:buSzPct val="61111"/>
              <a:buFont typeface="Arial"/>
              <a:buNone/>
            </a:pPr>
            <a:r>
              <a:rPr lang="en-GB" sz="1800">
                <a:latin typeface="Verdana"/>
                <a:ea typeface="Verdana"/>
                <a:cs typeface="Verdana"/>
                <a:sym typeface="Verdana"/>
              </a:rPr>
              <a:t>Few Interactive Learning [Will get you going]:</a:t>
            </a:r>
          </a:p>
          <a:p>
            <a:pPr lvl="0" rtl="0">
              <a:spcBef>
                <a:spcPts val="0"/>
              </a:spcBef>
              <a:buClr>
                <a:schemeClr val="dk1"/>
              </a:buClr>
              <a:buSzPct val="61111"/>
              <a:buFont typeface="Arial"/>
              <a:buNone/>
            </a:pPr>
            <a:r>
              <a:rPr lang="en-GB" sz="1800" u="sng">
                <a:solidFill>
                  <a:schemeClr val="hlink"/>
                </a:solidFill>
                <a:latin typeface="Verdana"/>
                <a:ea typeface="Verdana"/>
                <a:cs typeface="Verdana"/>
                <a:sym typeface="Verdana"/>
                <a:hlinkClick r:id="rId6"/>
              </a:rPr>
              <a:t>https://try.github.io/levels/1/challenges/1</a:t>
            </a:r>
          </a:p>
          <a:p>
            <a:pPr lvl="0" rtl="0">
              <a:spcBef>
                <a:spcPts val="0"/>
              </a:spcBef>
              <a:buNone/>
            </a:pPr>
            <a:r>
              <a:rPr lang="en-GB" sz="1800" u="sng">
                <a:solidFill>
                  <a:schemeClr val="hlink"/>
                </a:solidFill>
                <a:latin typeface="Verdana"/>
                <a:ea typeface="Verdana"/>
                <a:cs typeface="Verdana"/>
                <a:sym typeface="Verdana"/>
                <a:hlinkClick r:id="rId7"/>
              </a:rPr>
              <a:t>http://pcottle.github.io/learnGitBranching/</a:t>
            </a:r>
          </a:p>
        </p:txBody>
      </p:sp>
      <p:pic>
        <p:nvPicPr>
          <p:cNvPr descr="2color-lightbg@2x.png" id="623" name="Shape 623"/>
          <p:cNvPicPr preferRelativeResize="0"/>
          <p:nvPr/>
        </p:nvPicPr>
        <p:blipFill>
          <a:blip r:embed="rId8">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Few More..</a:t>
            </a:r>
          </a:p>
        </p:txBody>
      </p:sp>
      <p:sp>
        <p:nvSpPr>
          <p:cNvPr id="71" name="Shape 7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Font typeface="Verdana"/>
            </a:pPr>
            <a:r>
              <a:rPr lang="en-GB">
                <a:latin typeface="Verdana"/>
                <a:ea typeface="Verdana"/>
                <a:cs typeface="Verdana"/>
                <a:sym typeface="Verdana"/>
              </a:rPr>
              <a:t>Maintaining meaningful states.</a:t>
            </a:r>
          </a:p>
          <a:p>
            <a:pPr indent="-228600" lvl="0" marL="457200" rtl="0">
              <a:spcBef>
                <a:spcPts val="0"/>
              </a:spcBef>
              <a:buFont typeface="Verdana"/>
            </a:pPr>
            <a:r>
              <a:rPr lang="en-GB">
                <a:latin typeface="Verdana"/>
                <a:ea typeface="Verdana"/>
                <a:cs typeface="Verdana"/>
                <a:sym typeface="Verdana"/>
              </a:rPr>
              <a:t>Track Changes across such meaningful states.</a:t>
            </a:r>
          </a:p>
          <a:p>
            <a:pPr indent="-228600" lvl="0" marL="457200">
              <a:spcBef>
                <a:spcPts val="0"/>
              </a:spcBef>
              <a:buFont typeface="Verdana"/>
            </a:pPr>
            <a:r>
              <a:rPr lang="en-GB">
                <a:latin typeface="Verdana"/>
                <a:ea typeface="Verdana"/>
                <a:cs typeface="Verdana"/>
                <a:sym typeface="Verdana"/>
              </a:rPr>
              <a:t>Need for Branching.</a:t>
            </a:r>
          </a:p>
        </p:txBody>
      </p:sp>
      <p:pic>
        <p:nvPicPr>
          <p:cNvPr descr="2color-lightbg@2x.png" id="72" name="Shape 72"/>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1000"/>
                                        <p:tgtEl>
                                          <p:spTgt spid="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1000"/>
                                        <p:tgtEl>
                                          <p:spTgt spid="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1000"/>
                                        <p:tgtEl>
                                          <p:spTgt spid="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Shape 62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Objects</a:t>
            </a:r>
          </a:p>
        </p:txBody>
      </p:sp>
      <p:sp>
        <p:nvSpPr>
          <p:cNvPr id="629" name="Shape 62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i="1" lang="en-GB" sz="1400"/>
              <a:t>1. Blob</a:t>
            </a:r>
          </a:p>
          <a:p>
            <a:pPr lvl="0" rtl="0">
              <a:spcBef>
                <a:spcPts val="0"/>
              </a:spcBef>
              <a:buNone/>
            </a:pPr>
            <a:r>
              <a:rPr i="1" lang="en-GB" sz="1400"/>
              <a:t>2. Tree</a:t>
            </a:r>
          </a:p>
          <a:p>
            <a:pPr lvl="0" rtl="0">
              <a:spcBef>
                <a:spcPts val="0"/>
              </a:spcBef>
              <a:buNone/>
            </a:pPr>
            <a:r>
              <a:rPr i="1" lang="en-GB" sz="1400"/>
              <a:t>3. Commit</a:t>
            </a:r>
          </a:p>
          <a:p>
            <a:pPr lvl="0" rtl="0">
              <a:spcBef>
                <a:spcPts val="0"/>
              </a:spcBef>
              <a:buNone/>
            </a:pPr>
            <a:r>
              <a:rPr lang="en-GB" sz="1400"/>
              <a:t>4. Tag</a:t>
            </a:r>
          </a:p>
          <a:p>
            <a:pPr lvl="0" rtl="0">
              <a:spcBef>
                <a:spcPts val="0"/>
              </a:spcBef>
              <a:buNone/>
            </a:pPr>
            <a:r>
              <a:t/>
            </a:r>
            <a:endParaRPr sz="1400"/>
          </a:p>
          <a:p>
            <a:pPr lvl="0" rtl="0">
              <a:spcBef>
                <a:spcPts val="0"/>
              </a:spcBef>
              <a:buNone/>
            </a:pPr>
            <a:r>
              <a:rPr lang="en-GB" sz="1400"/>
              <a:t>*3 in italics are important to understand git</a:t>
            </a:r>
          </a:p>
        </p:txBody>
      </p:sp>
      <p:pic>
        <p:nvPicPr>
          <p:cNvPr descr="2color-lightbg@2x.png" id="630" name="Shape 630"/>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Shape 63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Objects</a:t>
            </a:r>
          </a:p>
        </p:txBody>
      </p:sp>
      <p:sp>
        <p:nvSpPr>
          <p:cNvPr id="636" name="Shape 63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1. The Git Directory serves as the Git Object Database.</a:t>
            </a:r>
          </a:p>
          <a:p>
            <a:pPr lvl="0" rtl="0">
              <a:spcBef>
                <a:spcPts val="0"/>
              </a:spcBef>
              <a:buNone/>
            </a:pPr>
            <a:r>
              <a:rPr lang="en-GB" sz="1400">
                <a:latin typeface="Verdana"/>
                <a:ea typeface="Verdana"/>
                <a:cs typeface="Verdana"/>
                <a:sym typeface="Verdana"/>
              </a:rPr>
              <a:t>2. Each object is compressed and referenced by SHA-1 value of [Header + Content].</a:t>
            </a:r>
          </a:p>
          <a:p>
            <a:pPr lvl="0" rtl="0">
              <a:spcBef>
                <a:spcPts val="0"/>
              </a:spcBef>
              <a:buNone/>
            </a:pPr>
            <a:r>
              <a:t/>
            </a:r>
            <a:endParaRPr sz="1400">
              <a:latin typeface="Verdana"/>
              <a:ea typeface="Verdana"/>
              <a:cs typeface="Verdana"/>
              <a:sym typeface="Verdana"/>
            </a:endParaRPr>
          </a:p>
        </p:txBody>
      </p:sp>
      <p:pic>
        <p:nvPicPr>
          <p:cNvPr descr="2color-lightbg@2x.png" id="637" name="Shape 637"/>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Shape 64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Objects</a:t>
            </a:r>
          </a:p>
        </p:txBody>
      </p:sp>
      <p:sp>
        <p:nvSpPr>
          <p:cNvPr id="643" name="Shape 64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Courier New"/>
                <a:ea typeface="Courier New"/>
                <a:cs typeface="Courier New"/>
                <a:sym typeface="Courier New"/>
              </a:rPr>
              <a:t>tamil@dv-lp-tamil-s:~/gitdemo$ git init</a:t>
            </a:r>
            <a:br>
              <a:rPr lang="en-GB" sz="1400">
                <a:latin typeface="Courier New"/>
                <a:ea typeface="Courier New"/>
                <a:cs typeface="Courier New"/>
                <a:sym typeface="Courier New"/>
              </a:rPr>
            </a:br>
            <a:r>
              <a:rPr lang="en-GB" sz="1400">
                <a:latin typeface="Courier New"/>
                <a:ea typeface="Courier New"/>
                <a:cs typeface="Courier New"/>
                <a:sym typeface="Courier New"/>
              </a:rPr>
              <a:t>Initialized empty Git repository in /home/tamil/gitdemo/.git/</a:t>
            </a:r>
            <a:br>
              <a:rPr lang="en-GB" sz="1400">
                <a:latin typeface="Courier New"/>
                <a:ea typeface="Courier New"/>
                <a:cs typeface="Courier New"/>
                <a:sym typeface="Courier New"/>
              </a:rPr>
            </a:br>
            <a:r>
              <a:rPr lang="en-GB" sz="1400">
                <a:latin typeface="Courier New"/>
                <a:ea typeface="Courier New"/>
                <a:cs typeface="Courier New"/>
                <a:sym typeface="Courier New"/>
              </a:rPr>
              <a:t>tamil@dv-lp-tamil-s:~/gitdemo$ cd </a:t>
            </a:r>
            <a:r>
              <a:rPr b="1" lang="en-GB" sz="1400">
                <a:latin typeface="Courier New"/>
                <a:ea typeface="Courier New"/>
                <a:cs typeface="Courier New"/>
                <a:sym typeface="Courier New"/>
              </a:rPr>
              <a:t>.git/</a:t>
            </a:r>
            <a:br>
              <a:rPr lang="en-GB" sz="1400">
                <a:latin typeface="Courier New"/>
                <a:ea typeface="Courier New"/>
                <a:cs typeface="Courier New"/>
                <a:sym typeface="Courier New"/>
              </a:rPr>
            </a:br>
            <a:r>
              <a:rPr lang="en-GB" sz="1400">
                <a:latin typeface="Courier New"/>
                <a:ea typeface="Courier New"/>
                <a:cs typeface="Courier New"/>
                <a:sym typeface="Courier New"/>
              </a:rPr>
              <a:t>tamil@dv-lp-tamil-s:~/gitdemo/.git$ ll</a:t>
            </a:r>
            <a:br>
              <a:rPr lang="en-GB" sz="1400">
                <a:latin typeface="Courier New"/>
                <a:ea typeface="Courier New"/>
                <a:cs typeface="Courier New"/>
                <a:sym typeface="Courier New"/>
              </a:rPr>
            </a:br>
            <a:r>
              <a:rPr lang="en-GB" sz="1400">
                <a:latin typeface="Courier New"/>
                <a:ea typeface="Courier New"/>
                <a:cs typeface="Courier New"/>
                <a:sym typeface="Courier New"/>
              </a:rPr>
              <a:t>total 40</a:t>
            </a:r>
            <a:br>
              <a:rPr lang="en-GB" sz="1400">
                <a:latin typeface="Courier New"/>
                <a:ea typeface="Courier New"/>
                <a:cs typeface="Courier New"/>
                <a:sym typeface="Courier New"/>
              </a:rPr>
            </a:br>
            <a:r>
              <a:rPr lang="en-GB" sz="1400">
                <a:latin typeface="Courier New"/>
                <a:ea typeface="Courier New"/>
                <a:cs typeface="Courier New"/>
                <a:sym typeface="Courier New"/>
              </a:rPr>
              <a:t>drwxr-xr-x 7 tamil tamil 4096 Mar 24 17:25 ./</a:t>
            </a:r>
            <a:br>
              <a:rPr lang="en-GB" sz="1400">
                <a:latin typeface="Courier New"/>
                <a:ea typeface="Courier New"/>
                <a:cs typeface="Courier New"/>
                <a:sym typeface="Courier New"/>
              </a:rPr>
            </a:br>
            <a:r>
              <a:rPr lang="en-GB" sz="1400">
                <a:latin typeface="Courier New"/>
                <a:ea typeface="Courier New"/>
                <a:cs typeface="Courier New"/>
                <a:sym typeface="Courier New"/>
              </a:rPr>
              <a:t>drwxr-xr-x 3 tamil tamil 4096 Mar 24 17:25 ../</a:t>
            </a:r>
            <a:br>
              <a:rPr lang="en-GB" sz="1400">
                <a:latin typeface="Courier New"/>
                <a:ea typeface="Courier New"/>
                <a:cs typeface="Courier New"/>
                <a:sym typeface="Courier New"/>
              </a:rPr>
            </a:br>
            <a:r>
              <a:rPr lang="en-GB" sz="1400">
                <a:latin typeface="Courier New"/>
                <a:ea typeface="Courier New"/>
                <a:cs typeface="Courier New"/>
                <a:sym typeface="Courier New"/>
              </a:rPr>
              <a:t>drwxr-xr-x 2 tamil tamil 4096 Mar 24 17:25 branches/</a:t>
            </a:r>
            <a:br>
              <a:rPr lang="en-GB" sz="1400">
                <a:latin typeface="Courier New"/>
                <a:ea typeface="Courier New"/>
                <a:cs typeface="Courier New"/>
                <a:sym typeface="Courier New"/>
              </a:rPr>
            </a:br>
            <a:r>
              <a:rPr lang="en-GB" sz="1400">
                <a:latin typeface="Courier New"/>
                <a:ea typeface="Courier New"/>
                <a:cs typeface="Courier New"/>
                <a:sym typeface="Courier New"/>
              </a:rPr>
              <a:t>-rw-r--r-- 1 tamil tamil   92 Mar 24 17:25 config</a:t>
            </a:r>
            <a:br>
              <a:rPr lang="en-GB" sz="1400">
                <a:latin typeface="Courier New"/>
                <a:ea typeface="Courier New"/>
                <a:cs typeface="Courier New"/>
                <a:sym typeface="Courier New"/>
              </a:rPr>
            </a:br>
            <a:r>
              <a:rPr lang="en-GB" sz="1400">
                <a:latin typeface="Courier New"/>
                <a:ea typeface="Courier New"/>
                <a:cs typeface="Courier New"/>
                <a:sym typeface="Courier New"/>
              </a:rPr>
              <a:t>-rw-r--r-- 1 tamil tamil   73 Mar 24 17:25 description</a:t>
            </a:r>
            <a:br>
              <a:rPr lang="en-GB" sz="1400">
                <a:latin typeface="Courier New"/>
                <a:ea typeface="Courier New"/>
                <a:cs typeface="Courier New"/>
                <a:sym typeface="Courier New"/>
              </a:rPr>
            </a:br>
            <a:r>
              <a:rPr lang="en-GB" sz="1400">
                <a:latin typeface="Courier New"/>
                <a:ea typeface="Courier New"/>
                <a:cs typeface="Courier New"/>
                <a:sym typeface="Courier New"/>
              </a:rPr>
              <a:t>-rw-r--r-- 1 tamil tamil   23 Mar 24 17:25 HEAD</a:t>
            </a:r>
            <a:br>
              <a:rPr lang="en-GB" sz="1400">
                <a:latin typeface="Courier New"/>
                <a:ea typeface="Courier New"/>
                <a:cs typeface="Courier New"/>
                <a:sym typeface="Courier New"/>
              </a:rPr>
            </a:br>
            <a:r>
              <a:rPr lang="en-GB" sz="1400">
                <a:latin typeface="Courier New"/>
                <a:ea typeface="Courier New"/>
                <a:cs typeface="Courier New"/>
                <a:sym typeface="Courier New"/>
              </a:rPr>
              <a:t>drwxr-xr-x 2 tamil tamil 4096 Mar 24 17:25 hooks/</a:t>
            </a:r>
            <a:br>
              <a:rPr lang="en-GB" sz="1400">
                <a:latin typeface="Courier New"/>
                <a:ea typeface="Courier New"/>
                <a:cs typeface="Courier New"/>
                <a:sym typeface="Courier New"/>
              </a:rPr>
            </a:br>
            <a:r>
              <a:rPr lang="en-GB" sz="1400">
                <a:latin typeface="Courier New"/>
                <a:ea typeface="Courier New"/>
                <a:cs typeface="Courier New"/>
                <a:sym typeface="Courier New"/>
              </a:rPr>
              <a:t>drwxr-xr-x 2 tamil tamil 4096 Mar 24 17:25 info/</a:t>
            </a:r>
            <a:br>
              <a:rPr lang="en-GB" sz="1400">
                <a:latin typeface="Courier New"/>
                <a:ea typeface="Courier New"/>
                <a:cs typeface="Courier New"/>
                <a:sym typeface="Courier New"/>
              </a:rPr>
            </a:br>
            <a:r>
              <a:rPr lang="en-GB" sz="1400">
                <a:latin typeface="Courier New"/>
                <a:ea typeface="Courier New"/>
                <a:cs typeface="Courier New"/>
                <a:sym typeface="Courier New"/>
              </a:rPr>
              <a:t>drwxr-xr-x 4 tamil tamil 4096 Mar 24 17:25 </a:t>
            </a:r>
            <a:r>
              <a:rPr b="1" lang="en-GB" sz="1400">
                <a:latin typeface="Courier New"/>
                <a:ea typeface="Courier New"/>
                <a:cs typeface="Courier New"/>
                <a:sym typeface="Courier New"/>
              </a:rPr>
              <a:t>objects/</a:t>
            </a:r>
            <a:br>
              <a:rPr lang="en-GB" sz="1400">
                <a:latin typeface="Courier New"/>
                <a:ea typeface="Courier New"/>
                <a:cs typeface="Courier New"/>
                <a:sym typeface="Courier New"/>
              </a:rPr>
            </a:br>
            <a:r>
              <a:rPr lang="en-GB" sz="1400">
                <a:latin typeface="Courier New"/>
                <a:ea typeface="Courier New"/>
                <a:cs typeface="Courier New"/>
                <a:sym typeface="Courier New"/>
              </a:rPr>
              <a:t>drwxr-xr-x 4 tamil tamil 4096 Mar 24 17:25 refs/</a:t>
            </a:r>
          </a:p>
        </p:txBody>
      </p:sp>
      <p:pic>
        <p:nvPicPr>
          <p:cNvPr descr="2color-lightbg@2x.png" id="644" name="Shape 644"/>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Shape 64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Objects [blob]</a:t>
            </a:r>
          </a:p>
        </p:txBody>
      </p:sp>
      <p:sp>
        <p:nvSpPr>
          <p:cNvPr id="650" name="Shape 65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1. Stores Contents of files.</a:t>
            </a:r>
          </a:p>
          <a:p>
            <a:pPr lvl="0" rtl="0">
              <a:spcBef>
                <a:spcPts val="0"/>
              </a:spcBef>
              <a:buNone/>
            </a:pPr>
            <a:r>
              <a:rPr lang="en-GB" sz="1400">
                <a:latin typeface="Verdana"/>
                <a:ea typeface="Verdana"/>
                <a:cs typeface="Verdana"/>
                <a:sym typeface="Verdana"/>
              </a:rPr>
              <a:t>2. No file metadata.</a:t>
            </a:r>
          </a:p>
          <a:p>
            <a:pPr lvl="0" rtl="0">
              <a:spcBef>
                <a:spcPts val="0"/>
              </a:spcBef>
              <a:buNone/>
            </a:pPr>
            <a:r>
              <a:rPr lang="en-GB" sz="1400">
                <a:latin typeface="Verdana"/>
                <a:ea typeface="Verdana"/>
                <a:cs typeface="Verdana"/>
                <a:sym typeface="Verdana"/>
              </a:rPr>
              <a:t>3. Two different files with similar contents are marked one [even while transfers].</a:t>
            </a:r>
          </a:p>
        </p:txBody>
      </p:sp>
      <p:pic>
        <p:nvPicPr>
          <p:cNvPr descr="2color-lightbg@2x.png" id="651" name="Shape 651"/>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Shape 65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Objects [tree]</a:t>
            </a:r>
          </a:p>
        </p:txBody>
      </p:sp>
      <p:sp>
        <p:nvSpPr>
          <p:cNvPr id="657" name="Shape 65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1. List of trees and blobs [similar to ls -l in unix] + Some Header.</a:t>
            </a:r>
          </a:p>
          <a:p>
            <a:pPr lvl="0" rtl="0">
              <a:spcBef>
                <a:spcPts val="0"/>
              </a:spcBef>
              <a:buNone/>
            </a:pPr>
            <a:r>
              <a:rPr lang="en-GB" sz="1400">
                <a:latin typeface="Verdana"/>
                <a:ea typeface="Verdana"/>
                <a:cs typeface="Verdana"/>
                <a:sym typeface="Verdana"/>
              </a:rPr>
              <a:t>2. An entry in tree has mode, type, name and sha of file or another tree.</a:t>
            </a:r>
          </a:p>
          <a:p>
            <a:pPr lvl="0" rtl="0">
              <a:spcBef>
                <a:spcPts val="0"/>
              </a:spcBef>
              <a:buNone/>
            </a:pPr>
            <a:r>
              <a:t/>
            </a:r>
            <a:endParaRPr sz="1400">
              <a:latin typeface="Verdana"/>
              <a:ea typeface="Verdana"/>
              <a:cs typeface="Verdana"/>
              <a:sym typeface="Verdana"/>
            </a:endParaRPr>
          </a:p>
        </p:txBody>
      </p:sp>
      <p:pic>
        <p:nvPicPr>
          <p:cNvPr descr="2color-lightbg@2x.png" id="658" name="Shape 658"/>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Shape 66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Objects [commit]</a:t>
            </a:r>
          </a:p>
        </p:txBody>
      </p:sp>
      <p:sp>
        <p:nvSpPr>
          <p:cNvPr id="664" name="Shape 66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1. Holds a reference to a tree object.</a:t>
            </a:r>
          </a:p>
          <a:p>
            <a:pPr lvl="0" rtl="0">
              <a:spcBef>
                <a:spcPts val="0"/>
              </a:spcBef>
              <a:buNone/>
            </a:pPr>
            <a:r>
              <a:rPr lang="en-GB" sz="1400">
                <a:latin typeface="Verdana"/>
                <a:ea typeface="Verdana"/>
                <a:cs typeface="Verdana"/>
                <a:sym typeface="Verdana"/>
              </a:rPr>
              <a:t>2. Has author, committer, message and any parent </a:t>
            </a:r>
            <a:r>
              <a:rPr b="1" lang="en-GB" sz="1400">
                <a:latin typeface="Verdana"/>
                <a:ea typeface="Verdana"/>
                <a:cs typeface="Verdana"/>
                <a:sym typeface="Verdana"/>
              </a:rPr>
              <a:t>commits</a:t>
            </a:r>
            <a:r>
              <a:rPr lang="en-GB" sz="1400">
                <a:latin typeface="Verdana"/>
                <a:ea typeface="Verdana"/>
                <a:cs typeface="Verdana"/>
                <a:sym typeface="Verdana"/>
              </a:rPr>
              <a:t> that directly preceded it.</a:t>
            </a:r>
          </a:p>
          <a:p>
            <a:pPr lvl="0" rtl="0">
              <a:spcBef>
                <a:spcPts val="0"/>
              </a:spcBef>
              <a:buNone/>
            </a:pPr>
            <a:r>
              <a:rPr lang="en-GB" sz="1400">
                <a:latin typeface="Verdana"/>
                <a:ea typeface="Verdana"/>
                <a:cs typeface="Verdana"/>
                <a:sym typeface="Verdana"/>
              </a:rPr>
              <a:t>3. History is built from the references to parent commits.</a:t>
            </a:r>
          </a:p>
        </p:txBody>
      </p:sp>
      <p:pic>
        <p:nvPicPr>
          <p:cNvPr descr="2color-lightbg@2x.png" id="665" name="Shape 665"/>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Shape 67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Objects [tag]</a:t>
            </a:r>
          </a:p>
        </p:txBody>
      </p:sp>
      <p:sp>
        <p:nvSpPr>
          <p:cNvPr id="671" name="Shape 67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GB" sz="1400">
                <a:latin typeface="Verdana"/>
                <a:ea typeface="Verdana"/>
                <a:cs typeface="Verdana"/>
                <a:sym typeface="Verdana"/>
              </a:rPr>
              <a:t>1. Refers to one particular commit object.</a:t>
            </a:r>
          </a:p>
          <a:p>
            <a:pPr lvl="0" rtl="0">
              <a:spcBef>
                <a:spcPts val="0"/>
              </a:spcBef>
              <a:buNone/>
            </a:pPr>
            <a:r>
              <a:rPr lang="en-GB" sz="1400">
                <a:latin typeface="Verdana"/>
                <a:ea typeface="Verdana"/>
                <a:cs typeface="Verdana"/>
                <a:sym typeface="Verdana"/>
              </a:rPr>
              <a:t>2. Has object, type, tag, tagger and a message.</a:t>
            </a:r>
          </a:p>
          <a:p>
            <a:pPr lvl="0" rtl="0">
              <a:spcBef>
                <a:spcPts val="0"/>
              </a:spcBef>
              <a:buNone/>
            </a:pPr>
            <a:r>
              <a:rPr lang="en-GB" sz="1400">
                <a:latin typeface="Verdana"/>
                <a:ea typeface="Verdana"/>
                <a:cs typeface="Verdana"/>
                <a:sym typeface="Verdana"/>
              </a:rPr>
              <a:t>3. Mostly the type is commit and object referred is the SHA-1 of commit being tagged.</a:t>
            </a:r>
          </a:p>
          <a:p>
            <a:pPr lvl="0" rtl="0">
              <a:spcBef>
                <a:spcPts val="0"/>
              </a:spcBef>
              <a:buNone/>
            </a:pPr>
            <a:r>
              <a:t/>
            </a:r>
            <a:endParaRPr sz="1400">
              <a:latin typeface="Verdana"/>
              <a:ea typeface="Verdana"/>
              <a:cs typeface="Verdana"/>
              <a:sym typeface="Verdana"/>
            </a:endParaRPr>
          </a:p>
        </p:txBody>
      </p:sp>
      <p:pic>
        <p:nvPicPr>
          <p:cNvPr descr="2color-lightbg@2x.png" id="672" name="Shape 672"/>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Shape 67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 Data Model (revisited)</a:t>
            </a:r>
          </a:p>
        </p:txBody>
      </p:sp>
      <p:sp>
        <p:nvSpPr>
          <p:cNvPr id="678" name="Shape 67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sp>
        <p:nvSpPr>
          <p:cNvPr id="679" name="Shape 679"/>
          <p:cNvSpPr/>
          <p:nvPr/>
        </p:nvSpPr>
        <p:spPr>
          <a:xfrm>
            <a:off x="3973812" y="2508525"/>
            <a:ext cx="1131299" cy="401099"/>
          </a:xfrm>
          <a:prstGeom prst="flowChartAlternateProcess">
            <a:avLst/>
          </a:prstGeom>
          <a:solidFill>
            <a:srgbClr val="E6B8AF"/>
          </a:solidFill>
          <a:ln>
            <a:noFill/>
          </a:ln>
        </p:spPr>
        <p:txBody>
          <a:bodyPr anchorCtr="0" anchor="ctr" bIns="91425" lIns="91425" rIns="91425" tIns="91425">
            <a:noAutofit/>
          </a:bodyPr>
          <a:lstStyle/>
          <a:p>
            <a:pPr lvl="0" rtl="0" algn="ctr">
              <a:spcBef>
                <a:spcPts val="0"/>
              </a:spcBef>
              <a:buNone/>
            </a:pPr>
            <a:r>
              <a:rPr lang="en-GB"/>
              <a:t>commit</a:t>
            </a:r>
          </a:p>
        </p:txBody>
      </p:sp>
      <p:sp>
        <p:nvSpPr>
          <p:cNvPr id="680" name="Shape 680"/>
          <p:cNvSpPr/>
          <p:nvPr/>
        </p:nvSpPr>
        <p:spPr>
          <a:xfrm>
            <a:off x="3973825" y="3237200"/>
            <a:ext cx="1131299" cy="401099"/>
          </a:xfrm>
          <a:prstGeom prst="flowChartAlternateProcess">
            <a:avLst/>
          </a:prstGeom>
          <a:solidFill>
            <a:srgbClr val="D9EAD3"/>
          </a:solidFill>
          <a:ln>
            <a:noFill/>
          </a:ln>
        </p:spPr>
        <p:txBody>
          <a:bodyPr anchorCtr="0" anchor="ctr" bIns="91425" lIns="91425" rIns="91425" tIns="91425">
            <a:noAutofit/>
          </a:bodyPr>
          <a:lstStyle/>
          <a:p>
            <a:pPr lvl="0" rtl="0" algn="ctr">
              <a:spcBef>
                <a:spcPts val="0"/>
              </a:spcBef>
              <a:buNone/>
            </a:pPr>
            <a:r>
              <a:rPr lang="en-GB"/>
              <a:t>tree</a:t>
            </a:r>
          </a:p>
        </p:txBody>
      </p:sp>
      <p:sp>
        <p:nvSpPr>
          <p:cNvPr id="681" name="Shape 681"/>
          <p:cNvSpPr/>
          <p:nvPr/>
        </p:nvSpPr>
        <p:spPr>
          <a:xfrm>
            <a:off x="4006350" y="4062525"/>
            <a:ext cx="1131299" cy="401099"/>
          </a:xfrm>
          <a:prstGeom prst="flowChartAlternateProcess">
            <a:avLst/>
          </a:prstGeom>
          <a:solidFill>
            <a:srgbClr val="D9D2E9"/>
          </a:solidFill>
          <a:ln>
            <a:noFill/>
          </a:ln>
        </p:spPr>
        <p:txBody>
          <a:bodyPr anchorCtr="0" anchor="ctr" bIns="91425" lIns="91425" rIns="91425" tIns="91425">
            <a:noAutofit/>
          </a:bodyPr>
          <a:lstStyle/>
          <a:p>
            <a:pPr lvl="0" rtl="0" algn="ctr">
              <a:spcBef>
                <a:spcPts val="0"/>
              </a:spcBef>
              <a:buNone/>
            </a:pPr>
            <a:r>
              <a:rPr lang="en-GB"/>
              <a:t>blob</a:t>
            </a:r>
          </a:p>
        </p:txBody>
      </p:sp>
      <p:sp>
        <p:nvSpPr>
          <p:cNvPr id="682" name="Shape 682"/>
          <p:cNvSpPr/>
          <p:nvPr/>
        </p:nvSpPr>
        <p:spPr>
          <a:xfrm>
            <a:off x="4144825" y="1165012"/>
            <a:ext cx="789299" cy="3552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GB"/>
              <a:t>HEAD</a:t>
            </a:r>
          </a:p>
        </p:txBody>
      </p:sp>
      <p:sp>
        <p:nvSpPr>
          <p:cNvPr id="683" name="Shape 683"/>
          <p:cNvSpPr/>
          <p:nvPr/>
        </p:nvSpPr>
        <p:spPr>
          <a:xfrm>
            <a:off x="4144825" y="1825737"/>
            <a:ext cx="789299" cy="3552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GB"/>
              <a:t>branch</a:t>
            </a:r>
          </a:p>
        </p:txBody>
      </p:sp>
      <p:sp>
        <p:nvSpPr>
          <p:cNvPr id="684" name="Shape 684"/>
          <p:cNvSpPr/>
          <p:nvPr/>
        </p:nvSpPr>
        <p:spPr>
          <a:xfrm>
            <a:off x="2670350" y="2531475"/>
            <a:ext cx="789299" cy="3552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GB"/>
              <a:t>remote</a:t>
            </a:r>
          </a:p>
        </p:txBody>
      </p:sp>
      <p:sp>
        <p:nvSpPr>
          <p:cNvPr id="685" name="Shape 685"/>
          <p:cNvSpPr/>
          <p:nvPr/>
        </p:nvSpPr>
        <p:spPr>
          <a:xfrm>
            <a:off x="5474600" y="2508525"/>
            <a:ext cx="1131299" cy="401099"/>
          </a:xfrm>
          <a:prstGeom prst="flowChartAlternateProcess">
            <a:avLst/>
          </a:prstGeom>
          <a:solidFill>
            <a:srgbClr val="FFF2CC"/>
          </a:solidFill>
          <a:ln>
            <a:noFill/>
          </a:ln>
        </p:spPr>
        <p:txBody>
          <a:bodyPr anchorCtr="0" anchor="ctr" bIns="91425" lIns="91425" rIns="91425" tIns="91425">
            <a:noAutofit/>
          </a:bodyPr>
          <a:lstStyle/>
          <a:p>
            <a:pPr lvl="0" rtl="0" algn="ctr">
              <a:spcBef>
                <a:spcPts val="0"/>
              </a:spcBef>
              <a:buNone/>
            </a:pPr>
            <a:r>
              <a:rPr lang="en-GB"/>
              <a:t>tag</a:t>
            </a:r>
          </a:p>
        </p:txBody>
      </p:sp>
      <p:cxnSp>
        <p:nvCxnSpPr>
          <p:cNvPr id="686" name="Shape 686"/>
          <p:cNvCxnSpPr>
            <a:stCxn id="683" idx="2"/>
            <a:endCxn id="679" idx="0"/>
          </p:cNvCxnSpPr>
          <p:nvPr/>
        </p:nvCxnSpPr>
        <p:spPr>
          <a:xfrm>
            <a:off x="4539474" y="2180937"/>
            <a:ext cx="0" cy="327600"/>
          </a:xfrm>
          <a:prstGeom prst="straightConnector1">
            <a:avLst/>
          </a:prstGeom>
          <a:noFill/>
          <a:ln cap="flat" cmpd="sng" w="19050">
            <a:solidFill>
              <a:schemeClr val="dk2"/>
            </a:solidFill>
            <a:prstDash val="solid"/>
            <a:round/>
            <a:headEnd len="lg" w="lg" type="none"/>
            <a:tailEnd len="lg" w="lg" type="triangle"/>
          </a:ln>
        </p:spPr>
      </p:cxnSp>
      <p:cxnSp>
        <p:nvCxnSpPr>
          <p:cNvPr id="687" name="Shape 687"/>
          <p:cNvCxnSpPr>
            <a:stCxn id="679" idx="2"/>
            <a:endCxn id="680" idx="0"/>
          </p:cNvCxnSpPr>
          <p:nvPr/>
        </p:nvCxnSpPr>
        <p:spPr>
          <a:xfrm>
            <a:off x="4539462" y="2909624"/>
            <a:ext cx="0" cy="327600"/>
          </a:xfrm>
          <a:prstGeom prst="straightConnector1">
            <a:avLst/>
          </a:prstGeom>
          <a:noFill/>
          <a:ln cap="flat" cmpd="sng" w="19050">
            <a:solidFill>
              <a:schemeClr val="dk2"/>
            </a:solidFill>
            <a:prstDash val="solid"/>
            <a:round/>
            <a:headEnd len="lg" w="lg" type="none"/>
            <a:tailEnd len="lg" w="lg" type="triangle"/>
          </a:ln>
        </p:spPr>
      </p:cxnSp>
      <p:cxnSp>
        <p:nvCxnSpPr>
          <p:cNvPr id="688" name="Shape 688"/>
          <p:cNvCxnSpPr>
            <a:stCxn id="680" idx="2"/>
          </p:cNvCxnSpPr>
          <p:nvPr/>
        </p:nvCxnSpPr>
        <p:spPr>
          <a:xfrm flipH="1">
            <a:off x="4413474" y="3638299"/>
            <a:ext cx="126000" cy="420000"/>
          </a:xfrm>
          <a:prstGeom prst="straightConnector1">
            <a:avLst/>
          </a:prstGeom>
          <a:noFill/>
          <a:ln cap="flat" cmpd="sng" w="19050">
            <a:solidFill>
              <a:schemeClr val="dk2"/>
            </a:solidFill>
            <a:prstDash val="solid"/>
            <a:round/>
            <a:headEnd len="lg" w="lg" type="none"/>
            <a:tailEnd len="lg" w="lg" type="triangle"/>
          </a:ln>
        </p:spPr>
      </p:cxnSp>
      <p:cxnSp>
        <p:nvCxnSpPr>
          <p:cNvPr id="689" name="Shape 689"/>
          <p:cNvCxnSpPr>
            <a:endCxn id="681" idx="0"/>
          </p:cNvCxnSpPr>
          <p:nvPr/>
        </p:nvCxnSpPr>
        <p:spPr>
          <a:xfrm>
            <a:off x="4538399" y="3637425"/>
            <a:ext cx="33600" cy="425100"/>
          </a:xfrm>
          <a:prstGeom prst="straightConnector1">
            <a:avLst/>
          </a:prstGeom>
          <a:noFill/>
          <a:ln cap="flat" cmpd="sng" w="19050">
            <a:solidFill>
              <a:schemeClr val="dk2"/>
            </a:solidFill>
            <a:prstDash val="solid"/>
            <a:round/>
            <a:headEnd len="lg" w="lg" type="none"/>
            <a:tailEnd len="lg" w="lg" type="triangle"/>
          </a:ln>
        </p:spPr>
      </p:cxnSp>
      <p:cxnSp>
        <p:nvCxnSpPr>
          <p:cNvPr id="690" name="Shape 690"/>
          <p:cNvCxnSpPr/>
          <p:nvPr/>
        </p:nvCxnSpPr>
        <p:spPr>
          <a:xfrm>
            <a:off x="4551525" y="3637275"/>
            <a:ext cx="171000" cy="414299"/>
          </a:xfrm>
          <a:prstGeom prst="straightConnector1">
            <a:avLst/>
          </a:prstGeom>
          <a:noFill/>
          <a:ln cap="flat" cmpd="sng" w="19050">
            <a:solidFill>
              <a:schemeClr val="dk2"/>
            </a:solidFill>
            <a:prstDash val="solid"/>
            <a:round/>
            <a:headEnd len="lg" w="lg" type="none"/>
            <a:tailEnd len="lg" w="lg" type="triangle"/>
          </a:ln>
        </p:spPr>
      </p:cxnSp>
      <p:cxnSp>
        <p:nvCxnSpPr>
          <p:cNvPr id="691" name="Shape 691"/>
          <p:cNvCxnSpPr>
            <a:stCxn id="682" idx="2"/>
            <a:endCxn id="683" idx="0"/>
          </p:cNvCxnSpPr>
          <p:nvPr/>
        </p:nvCxnSpPr>
        <p:spPr>
          <a:xfrm>
            <a:off x="4539474" y="1520212"/>
            <a:ext cx="0" cy="305400"/>
          </a:xfrm>
          <a:prstGeom prst="straightConnector1">
            <a:avLst/>
          </a:prstGeom>
          <a:noFill/>
          <a:ln cap="flat" cmpd="sng" w="19050">
            <a:solidFill>
              <a:schemeClr val="dk2"/>
            </a:solidFill>
            <a:prstDash val="solid"/>
            <a:round/>
            <a:headEnd len="lg" w="lg" type="none"/>
            <a:tailEnd len="lg" w="lg" type="triangle"/>
          </a:ln>
        </p:spPr>
      </p:cxnSp>
      <p:cxnSp>
        <p:nvCxnSpPr>
          <p:cNvPr id="692" name="Shape 692"/>
          <p:cNvCxnSpPr>
            <a:stCxn id="684" idx="3"/>
            <a:endCxn id="679" idx="1"/>
          </p:cNvCxnSpPr>
          <p:nvPr/>
        </p:nvCxnSpPr>
        <p:spPr>
          <a:xfrm>
            <a:off x="3459649" y="2709075"/>
            <a:ext cx="514200" cy="0"/>
          </a:xfrm>
          <a:prstGeom prst="straightConnector1">
            <a:avLst/>
          </a:prstGeom>
          <a:noFill/>
          <a:ln cap="flat" cmpd="sng" w="19050">
            <a:solidFill>
              <a:schemeClr val="dk2"/>
            </a:solidFill>
            <a:prstDash val="solid"/>
            <a:round/>
            <a:headEnd len="lg" w="lg" type="none"/>
            <a:tailEnd len="lg" w="lg" type="triangle"/>
          </a:ln>
        </p:spPr>
      </p:cxnSp>
      <p:cxnSp>
        <p:nvCxnSpPr>
          <p:cNvPr id="693" name="Shape 693"/>
          <p:cNvCxnSpPr>
            <a:stCxn id="685" idx="1"/>
            <a:endCxn id="679" idx="3"/>
          </p:cNvCxnSpPr>
          <p:nvPr/>
        </p:nvCxnSpPr>
        <p:spPr>
          <a:xfrm rot="10800000">
            <a:off x="5105000" y="2709074"/>
            <a:ext cx="369600" cy="0"/>
          </a:xfrm>
          <a:prstGeom prst="straightConnector1">
            <a:avLst/>
          </a:prstGeom>
          <a:noFill/>
          <a:ln cap="flat" cmpd="sng" w="19050">
            <a:solidFill>
              <a:schemeClr val="dk2"/>
            </a:solidFill>
            <a:prstDash val="solid"/>
            <a:round/>
            <a:headEnd len="lg" w="lg" type="none"/>
            <a:tailEnd len="lg" w="lg" type="triangle"/>
          </a:ln>
        </p:spPr>
      </p:cxnSp>
      <p:sp>
        <p:nvSpPr>
          <p:cNvPr id="694" name="Shape 694"/>
          <p:cNvSpPr/>
          <p:nvPr/>
        </p:nvSpPr>
        <p:spPr>
          <a:xfrm>
            <a:off x="4781750" y="2565175"/>
            <a:ext cx="0" cy="0"/>
          </a:xfrm>
          <a:prstGeom prst="arc">
            <a:avLst>
              <a:gd fmla="val 17156477" name="adj1"/>
              <a:gd fmla="val 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5" name="Shape 695"/>
          <p:cNvSpPr/>
          <p:nvPr/>
        </p:nvSpPr>
        <p:spPr>
          <a:xfrm rot="683878">
            <a:off x="4677429" y="2310420"/>
            <a:ext cx="208632" cy="202432"/>
          </a:xfrm>
          <a:custGeom>
            <a:pathLst>
              <a:path extrusionOk="0" h="8097" w="10379">
                <a:moveTo>
                  <a:pt x="2109" y="8097"/>
                </a:moveTo>
                <a:cubicBezTo>
                  <a:pt x="-85" y="6634"/>
                  <a:pt x="-918" y="1038"/>
                  <a:pt x="1583" y="204"/>
                </a:cubicBezTo>
                <a:cubicBezTo>
                  <a:pt x="5077" y="-962"/>
                  <a:pt x="11157" y="3470"/>
                  <a:pt x="10265" y="7045"/>
                </a:cubicBezTo>
              </a:path>
            </a:pathLst>
          </a:custGeom>
          <a:noFill/>
          <a:ln cap="flat" cmpd="sng" w="19050">
            <a:solidFill>
              <a:schemeClr val="dk2"/>
            </a:solidFill>
            <a:prstDash val="solid"/>
            <a:round/>
            <a:headEnd len="lg" w="lg" type="none"/>
            <a:tailEnd len="lg" w="lg" type="none"/>
          </a:ln>
        </p:spPr>
      </p:sp>
      <p:sp>
        <p:nvSpPr>
          <p:cNvPr id="696" name="Shape 696"/>
          <p:cNvSpPr/>
          <p:nvPr/>
        </p:nvSpPr>
        <p:spPr>
          <a:xfrm rot="683878">
            <a:off x="4740479" y="3048220"/>
            <a:ext cx="208632" cy="202432"/>
          </a:xfrm>
          <a:custGeom>
            <a:pathLst>
              <a:path extrusionOk="0" h="8097" w="10379">
                <a:moveTo>
                  <a:pt x="2109" y="8097"/>
                </a:moveTo>
                <a:cubicBezTo>
                  <a:pt x="-85" y="6634"/>
                  <a:pt x="-918" y="1038"/>
                  <a:pt x="1583" y="204"/>
                </a:cubicBezTo>
                <a:cubicBezTo>
                  <a:pt x="5077" y="-962"/>
                  <a:pt x="11157" y="3470"/>
                  <a:pt x="10265" y="7045"/>
                </a:cubicBezTo>
              </a:path>
            </a:pathLst>
          </a:custGeom>
          <a:noFill/>
          <a:ln cap="flat" cmpd="sng" w="19050">
            <a:solidFill>
              <a:schemeClr val="dk2"/>
            </a:solidFill>
            <a:prstDash val="solid"/>
            <a:round/>
            <a:headEnd len="lg" w="lg" type="none"/>
            <a:tailEnd len="lg" w="lg" type="none"/>
          </a:ln>
        </p:spPr>
      </p:sp>
      <p:pic>
        <p:nvPicPr>
          <p:cNvPr descr="2color-lightbg@2x.png" id="697" name="Shape 697"/>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Shape 70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Interactive staging</a:t>
            </a:r>
          </a:p>
        </p:txBody>
      </p:sp>
      <p:sp>
        <p:nvSpPr>
          <p:cNvPr id="703" name="Shape 703"/>
          <p:cNvSpPr txBox="1"/>
          <p:nvPr>
            <p:ph idx="1" type="body"/>
          </p:nvPr>
        </p:nvSpPr>
        <p:spPr>
          <a:xfrm>
            <a:off x="457200" y="1200150"/>
            <a:ext cx="3858600" cy="3381600"/>
          </a:xfrm>
          <a:prstGeom prst="rect">
            <a:avLst/>
          </a:prstGeom>
        </p:spPr>
        <p:txBody>
          <a:bodyPr anchorCtr="0" anchor="t" bIns="91425" lIns="91425" rIns="91425" tIns="91425">
            <a:noAutofit/>
          </a:bodyPr>
          <a:lstStyle/>
          <a:p>
            <a:pPr lvl="0">
              <a:spcBef>
                <a:spcPts val="0"/>
              </a:spcBef>
              <a:buNone/>
            </a:pPr>
            <a:r>
              <a:rPr lang="en-GB" sz="1800">
                <a:latin typeface="Courier New"/>
                <a:ea typeface="Courier New"/>
                <a:cs typeface="Courier New"/>
                <a:sym typeface="Courier New"/>
              </a:rPr>
              <a:t>Only stage certain parts of files and not the rest.</a:t>
            </a:r>
          </a:p>
          <a:p>
            <a:pPr lvl="0">
              <a:spcBef>
                <a:spcPts val="0"/>
              </a:spcBef>
              <a:buNone/>
            </a:pPr>
            <a:r>
              <a:t/>
            </a:r>
            <a:endParaRPr sz="1800">
              <a:latin typeface="Courier New"/>
              <a:ea typeface="Courier New"/>
              <a:cs typeface="Courier New"/>
              <a:sym typeface="Courier New"/>
            </a:endParaRPr>
          </a:p>
          <a:p>
            <a:pPr lvl="0">
              <a:spcBef>
                <a:spcPts val="0"/>
              </a:spcBef>
              <a:buClr>
                <a:schemeClr val="dk1"/>
              </a:buClr>
              <a:buSzPct val="61111"/>
              <a:buFont typeface="Arial"/>
              <a:buNone/>
            </a:pPr>
            <a:r>
              <a:rPr lang="en-GB" sz="1800">
                <a:latin typeface="Courier New"/>
                <a:ea typeface="Courier New"/>
                <a:cs typeface="Courier New"/>
                <a:sym typeface="Courier New"/>
              </a:rPr>
              <a:t>$ git status</a:t>
            </a:r>
          </a:p>
          <a:p>
            <a:pPr lvl="0">
              <a:spcBef>
                <a:spcPts val="0"/>
              </a:spcBef>
              <a:buClr>
                <a:schemeClr val="dk1"/>
              </a:buClr>
              <a:buSzPct val="61111"/>
              <a:buFont typeface="Arial"/>
              <a:buNone/>
            </a:pPr>
            <a:r>
              <a:rPr lang="en-GB" sz="1800">
                <a:latin typeface="Courier New"/>
                <a:ea typeface="Courier New"/>
                <a:cs typeface="Courier New"/>
                <a:sym typeface="Courier New"/>
              </a:rPr>
              <a:t>$ </a:t>
            </a:r>
            <a:r>
              <a:rPr b="1" lang="en-GB" sz="1800">
                <a:latin typeface="Courier New"/>
                <a:ea typeface="Courier New"/>
                <a:cs typeface="Courier New"/>
                <a:sym typeface="Courier New"/>
              </a:rPr>
              <a:t>git add -p</a:t>
            </a:r>
          </a:p>
          <a:p>
            <a:pPr lvl="0">
              <a:spcBef>
                <a:spcPts val="0"/>
              </a:spcBef>
              <a:buClr>
                <a:schemeClr val="dk1"/>
              </a:buClr>
              <a:buSzPct val="61111"/>
              <a:buFont typeface="Arial"/>
              <a:buNone/>
            </a:pPr>
            <a:r>
              <a:rPr lang="en-GB" sz="1800">
                <a:latin typeface="Courier New"/>
                <a:ea typeface="Courier New"/>
                <a:cs typeface="Courier New"/>
                <a:sym typeface="Courier New"/>
              </a:rPr>
              <a:t>$ git status</a:t>
            </a:r>
          </a:p>
          <a:p>
            <a:pPr lvl="0">
              <a:spcBef>
                <a:spcPts val="0"/>
              </a:spcBef>
              <a:buNone/>
            </a:pPr>
            <a:r>
              <a:t/>
            </a:r>
            <a:endParaRPr/>
          </a:p>
        </p:txBody>
      </p:sp>
      <p:sp>
        <p:nvSpPr>
          <p:cNvPr id="704" name="Shape 704"/>
          <p:cNvSpPr txBox="1"/>
          <p:nvPr>
            <p:ph idx="2" type="body"/>
          </p:nvPr>
        </p:nvSpPr>
        <p:spPr>
          <a:xfrm>
            <a:off x="4692275" y="1200150"/>
            <a:ext cx="3994500" cy="2820000"/>
          </a:xfrm>
          <a:prstGeom prst="rect">
            <a:avLst/>
          </a:prstGeom>
        </p:spPr>
        <p:txBody>
          <a:bodyPr anchorCtr="0" anchor="t" bIns="91425" lIns="91425" rIns="91425" tIns="91425">
            <a:noAutofit/>
          </a:bodyPr>
          <a:lstStyle/>
          <a:p>
            <a:pPr lvl="0">
              <a:spcBef>
                <a:spcPts val="0"/>
              </a:spcBef>
              <a:buNone/>
            </a:pPr>
            <a:r>
              <a:t/>
            </a:r>
            <a:endParaRPr/>
          </a:p>
        </p:txBody>
      </p:sp>
      <p:pic>
        <p:nvPicPr>
          <p:cNvPr id="705" name="Shape 705"/>
          <p:cNvPicPr preferRelativeResize="0"/>
          <p:nvPr/>
        </p:nvPicPr>
        <p:blipFill>
          <a:blip r:embed="rId3">
            <a:alphaModFix/>
          </a:blip>
          <a:stretch>
            <a:fillRect/>
          </a:stretch>
        </p:blipFill>
        <p:spPr>
          <a:xfrm>
            <a:off x="4692274" y="1200150"/>
            <a:ext cx="3994499" cy="282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GB"/>
              <a:t>To Summarize</a:t>
            </a: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lnSpc>
                <a:spcPct val="150000"/>
              </a:lnSpc>
              <a:spcBef>
                <a:spcPts val="0"/>
              </a:spcBef>
              <a:buFont typeface="Verdana"/>
              <a:buAutoNum type="arabicPeriod"/>
            </a:pPr>
            <a:r>
              <a:rPr lang="en-GB">
                <a:solidFill>
                  <a:srgbClr val="141412"/>
                </a:solidFill>
                <a:latin typeface="Verdana"/>
                <a:ea typeface="Verdana"/>
                <a:cs typeface="Verdana"/>
                <a:sym typeface="Verdana"/>
              </a:rPr>
              <a:t>Maintain Meaningful States</a:t>
            </a:r>
          </a:p>
          <a:p>
            <a:pPr indent="-228600" lvl="0" marL="457200" rtl="0">
              <a:lnSpc>
                <a:spcPct val="150000"/>
              </a:lnSpc>
              <a:spcBef>
                <a:spcPts val="0"/>
              </a:spcBef>
              <a:buFont typeface="Verdana"/>
              <a:buAutoNum type="arabicPeriod"/>
            </a:pPr>
            <a:r>
              <a:rPr lang="en-GB">
                <a:solidFill>
                  <a:srgbClr val="141412"/>
                </a:solidFill>
                <a:latin typeface="Verdana"/>
                <a:ea typeface="Verdana"/>
                <a:cs typeface="Verdana"/>
                <a:sym typeface="Verdana"/>
              </a:rPr>
              <a:t>Track Changes</a:t>
            </a:r>
          </a:p>
          <a:p>
            <a:pPr indent="-228600" lvl="0" marL="457200" rtl="0">
              <a:lnSpc>
                <a:spcPct val="150000"/>
              </a:lnSpc>
              <a:spcBef>
                <a:spcPts val="0"/>
              </a:spcBef>
              <a:buFont typeface="Verdana"/>
              <a:buAutoNum type="arabicPeriod"/>
            </a:pPr>
            <a:r>
              <a:rPr lang="en-GB">
                <a:solidFill>
                  <a:srgbClr val="141412"/>
                </a:solidFill>
                <a:latin typeface="Verdana"/>
                <a:ea typeface="Verdana"/>
                <a:cs typeface="Verdana"/>
                <a:sym typeface="Verdana"/>
              </a:rPr>
              <a:t>Undo</a:t>
            </a:r>
          </a:p>
          <a:p>
            <a:pPr indent="-228600" lvl="0" marL="457200" rtl="0">
              <a:lnSpc>
                <a:spcPct val="150000"/>
              </a:lnSpc>
              <a:spcBef>
                <a:spcPts val="0"/>
              </a:spcBef>
              <a:buFont typeface="Verdana"/>
              <a:buAutoNum type="arabicPeriod"/>
            </a:pPr>
            <a:r>
              <a:rPr lang="en-GB">
                <a:solidFill>
                  <a:srgbClr val="141412"/>
                </a:solidFill>
                <a:latin typeface="Verdana"/>
                <a:ea typeface="Verdana"/>
                <a:cs typeface="Verdana"/>
                <a:sym typeface="Verdana"/>
              </a:rPr>
              <a:t>Sandboxing</a:t>
            </a:r>
          </a:p>
          <a:p>
            <a:pPr indent="-228600" lvl="0" marL="457200" rtl="0">
              <a:lnSpc>
                <a:spcPct val="150000"/>
              </a:lnSpc>
              <a:spcBef>
                <a:spcPts val="0"/>
              </a:spcBef>
              <a:buFont typeface="Verdana"/>
              <a:buAutoNum type="arabicPeriod"/>
            </a:pPr>
            <a:r>
              <a:rPr lang="en-GB">
                <a:solidFill>
                  <a:srgbClr val="141412"/>
                </a:solidFill>
                <a:latin typeface="Verdana"/>
                <a:ea typeface="Verdana"/>
                <a:cs typeface="Verdana"/>
                <a:sym typeface="Verdana"/>
              </a:rPr>
              <a:t>Branching and merging</a:t>
            </a:r>
          </a:p>
        </p:txBody>
      </p:sp>
      <p:pic>
        <p:nvPicPr>
          <p:cNvPr descr="2color-lightbg@2x.png" id="79" name="Shape 79"/>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1000"/>
                                        <p:tgtEl>
                                          <p:spTgt spid="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animEffect filter="fade" transition="in">
                                      <p:cBhvr>
                                        <p:cTn dur="1000"/>
                                        <p:tgtEl>
                                          <p:spTgt spid="7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git</a:t>
            </a:r>
          </a:p>
        </p:txBody>
      </p:sp>
      <p:sp>
        <p:nvSpPr>
          <p:cNvPr id="85" name="Shape 8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just">
              <a:lnSpc>
                <a:spcPct val="115000"/>
              </a:lnSpc>
              <a:spcBef>
                <a:spcPts val="0"/>
              </a:spcBef>
              <a:buNone/>
            </a:pPr>
            <a:r>
              <a:rPr lang="en-GB" sz="1400">
                <a:latin typeface="Verdana"/>
                <a:ea typeface="Verdana"/>
                <a:cs typeface="Verdana"/>
                <a:sym typeface="Verdana"/>
              </a:rPr>
              <a:t>“In many ways you can just see git as a filesystem — it’s content-addressable, and it has a notion of versioning, but I really really designed it coming at the problem from the viewpoint of a filesystem person (hey, kernels is what I do), and I actually have absolutely zero interest in creating a traditional SCM system.” – Linus</a:t>
            </a:r>
          </a:p>
          <a:p>
            <a:pPr lvl="0" rtl="0" algn="just">
              <a:lnSpc>
                <a:spcPct val="115000"/>
              </a:lnSpc>
              <a:spcBef>
                <a:spcPts val="0"/>
              </a:spcBef>
              <a:buNone/>
            </a:pPr>
            <a:r>
              <a:t/>
            </a:r>
            <a:endParaRPr sz="1400">
              <a:latin typeface="Verdana"/>
              <a:ea typeface="Verdana"/>
              <a:cs typeface="Verdana"/>
              <a:sym typeface="Verdana"/>
            </a:endParaRPr>
          </a:p>
          <a:p>
            <a:pPr lvl="0" rtl="0" algn="just">
              <a:lnSpc>
                <a:spcPct val="115000"/>
              </a:lnSpc>
              <a:spcBef>
                <a:spcPts val="0"/>
              </a:spcBef>
              <a:buNone/>
            </a:pPr>
            <a:r>
              <a:rPr lang="en-GB" sz="1400">
                <a:latin typeface="Verdana"/>
                <a:ea typeface="Verdana"/>
                <a:cs typeface="Verdana"/>
                <a:sym typeface="Verdana"/>
              </a:rPr>
              <a:t>GIT as a Version Control System is an use case</a:t>
            </a:r>
          </a:p>
          <a:p>
            <a:pPr lvl="0" rtl="0" algn="just">
              <a:lnSpc>
                <a:spcPct val="115000"/>
              </a:lnSpc>
              <a:spcBef>
                <a:spcPts val="0"/>
              </a:spcBef>
              <a:buNone/>
            </a:pPr>
            <a:r>
              <a:t/>
            </a:r>
            <a:endParaRPr sz="1400">
              <a:latin typeface="Verdana"/>
              <a:ea typeface="Verdana"/>
              <a:cs typeface="Verdana"/>
              <a:sym typeface="Verdana"/>
            </a:endParaRPr>
          </a:p>
          <a:p>
            <a:pPr lvl="0" rtl="0" algn="just">
              <a:lnSpc>
                <a:spcPct val="115000"/>
              </a:lnSpc>
              <a:spcBef>
                <a:spcPts val="0"/>
              </a:spcBef>
              <a:buNone/>
            </a:pPr>
            <a:r>
              <a:rPr b="1" lang="en-GB" sz="1400">
                <a:latin typeface="Verdana"/>
                <a:ea typeface="Verdana"/>
                <a:cs typeface="Verdana"/>
                <a:sym typeface="Verdana"/>
              </a:rPr>
              <a:t>Non-SCM Use Cases of GIT:</a:t>
            </a:r>
          </a:p>
          <a:p>
            <a:pPr lvl="0" rtl="0" algn="just">
              <a:lnSpc>
                <a:spcPct val="115000"/>
              </a:lnSpc>
              <a:spcBef>
                <a:spcPts val="0"/>
              </a:spcBef>
              <a:buNone/>
            </a:pPr>
            <a:r>
              <a:rPr lang="en-GB" sz="1400">
                <a:latin typeface="Verdana"/>
                <a:ea typeface="Verdana"/>
                <a:cs typeface="Verdana"/>
                <a:sym typeface="Verdana"/>
              </a:rPr>
              <a:t>Peer to Peer Content Distribution Network</a:t>
            </a:r>
          </a:p>
          <a:p>
            <a:pPr lvl="0" rtl="0" algn="just">
              <a:lnSpc>
                <a:spcPct val="115000"/>
              </a:lnSpc>
              <a:spcBef>
                <a:spcPts val="0"/>
              </a:spcBef>
              <a:buNone/>
            </a:pPr>
            <a:r>
              <a:rPr lang="en-GB" sz="1400">
                <a:latin typeface="Verdana"/>
                <a:ea typeface="Verdana"/>
                <a:cs typeface="Verdana"/>
                <a:sym typeface="Verdana"/>
              </a:rPr>
              <a:t>Distributed Document Oriented Database [like wiki]</a:t>
            </a:r>
          </a:p>
        </p:txBody>
      </p:sp>
      <p:pic>
        <p:nvPicPr>
          <p:cNvPr descr="2color-lightbg@2x.png" id="86" name="Shape 86"/>
          <p:cNvPicPr preferRelativeResize="0"/>
          <p:nvPr/>
        </p:nvPicPr>
        <p:blipFill>
          <a:blip r:embed="rId3">
            <a:alphaModFix/>
          </a:blip>
          <a:stretch>
            <a:fillRect/>
          </a:stretch>
        </p:blipFill>
        <p:spPr>
          <a:xfrm>
            <a:off x="7840225" y="4420650"/>
            <a:ext cx="1190500" cy="446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