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ree.mn/gittutorial/merge"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ree.mn/gittutorial/merge/network/mast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[2-3 min] Brief introduction to who you / I are/am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for may be out of 4 sessions 3 would cover 90% of git and remaining 10% is left out for exploration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Start hacking around. Windows ppl might need some help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Can show ~/.gitconfig</a:t>
            </a:r>
          </a:p>
          <a:p>
            <a:pPr lvl="0">
              <a:spcBef>
                <a:spcPts val="0"/>
              </a:spcBef>
              <a:buNone/>
            </a:pPr>
            <a:r>
              <a:t/>
            </a:r>
            <a:endParaRPr/>
          </a:p>
          <a:p>
            <a:pPr lvl="0">
              <a:spcBef>
                <a:spcPts val="0"/>
              </a:spcBef>
              <a:buClr>
                <a:schemeClr val="dk1"/>
              </a:buClr>
              <a:buSzPct val="100000"/>
              <a:buFont typeface="Arial"/>
              <a:buNone/>
            </a:pPr>
            <a:r>
              <a:rPr lang="en-GB"/>
              <a:t>[alias]</a:t>
            </a:r>
          </a:p>
          <a:p>
            <a:pPr lvl="0">
              <a:spcBef>
                <a:spcPts val="0"/>
              </a:spcBef>
              <a:buClr>
                <a:schemeClr val="dk1"/>
              </a:buClr>
              <a:buSzPct val="100000"/>
              <a:buFont typeface="Arial"/>
              <a:buNone/>
            </a:pPr>
            <a:r>
              <a:rPr lang="en-GB"/>
              <a:t>    ci = commit</a:t>
            </a:r>
          </a:p>
          <a:p>
            <a:pPr lvl="0">
              <a:spcBef>
                <a:spcPts val="0"/>
              </a:spcBef>
              <a:buClr>
                <a:schemeClr val="dk1"/>
              </a:buClr>
              <a:buSzPct val="100000"/>
              <a:buFont typeface="Arial"/>
              <a:buNone/>
            </a:pPr>
            <a:r>
              <a:rPr lang="en-GB"/>
              <a:t>    st = status</a:t>
            </a:r>
          </a:p>
          <a:p>
            <a:pPr lvl="0">
              <a:spcBef>
                <a:spcPts val="0"/>
              </a:spcBef>
              <a:buClr>
                <a:schemeClr val="dk1"/>
              </a:buClr>
              <a:buSzPct val="100000"/>
              <a:buFont typeface="Arial"/>
              <a:buNone/>
            </a:pPr>
            <a:r>
              <a:rPr lang="en-GB"/>
              <a:t>    di = diff</a:t>
            </a:r>
          </a:p>
          <a:p>
            <a:pPr lvl="0">
              <a:spcBef>
                <a:spcPts val="0"/>
              </a:spcBef>
              <a:buClr>
                <a:schemeClr val="dk1"/>
              </a:buClr>
              <a:buSzPct val="100000"/>
              <a:buFont typeface="Arial"/>
              <a:buNone/>
            </a:pPr>
            <a:r>
              <a:rPr lang="en-GB"/>
              <a:t>    co = checkout</a:t>
            </a:r>
          </a:p>
          <a:p>
            <a:pPr lvl="0">
              <a:spcBef>
                <a:spcPts val="0"/>
              </a:spcBef>
              <a:buClr>
                <a:schemeClr val="dk1"/>
              </a:buClr>
              <a:buSzPct val="100000"/>
              <a:buFont typeface="Arial"/>
              <a:buNone/>
            </a:pPr>
            <a:r>
              <a:rPr lang="en-GB"/>
              <a:t>    k = !gitk --all</a:t>
            </a:r>
          </a:p>
          <a:p>
            <a:pPr lvl="0">
              <a:spcBef>
                <a:spcPts val="0"/>
              </a:spcBef>
              <a:buClr>
                <a:schemeClr val="dk1"/>
              </a:buClr>
              <a:buSzPct val="100000"/>
              <a:buFont typeface="Arial"/>
              <a:buNone/>
            </a:pPr>
            <a:r>
              <a:rPr lang="en-GB"/>
              <a:t>    g = log --graph --pretty=format:'%Cred%h%Creset -%C(yellow)%d%Creset %s %Cgreen(%cd) %C(blue)&lt;%cN&gt;%Creset' --abbrev-commit  --all</a:t>
            </a:r>
          </a:p>
          <a:p>
            <a:pPr lvl="0">
              <a:spcBef>
                <a:spcPts val="0"/>
              </a:spcBef>
              <a:buClr>
                <a:schemeClr val="dk1"/>
              </a:buClr>
              <a:buSzPct val="100000"/>
              <a:buFont typeface="Arial"/>
              <a:buNone/>
            </a:pPr>
            <a:r>
              <a:rPr lang="en-GB"/>
              <a:t>;    g = log --graph --pretty=format:'%Cred%h%Creset -%C(yellow)%d%Creset %s %Cgreen(%cr) %C(blue)&lt;%cN&gt;%Creset' --abbrev-commit --date=relative --all</a:t>
            </a:r>
          </a:p>
          <a:p>
            <a:pPr lvl="0">
              <a:spcBef>
                <a:spcPts val="0"/>
              </a:spcBef>
              <a:buClr>
                <a:schemeClr val="dk1"/>
              </a:buClr>
              <a:buSzPct val="100000"/>
              <a:buFont typeface="Arial"/>
              <a:buNone/>
            </a:pPr>
            <a:r>
              <a:rPr lang="en-GB"/>
              <a:t>    d = difftool</a:t>
            </a:r>
          </a:p>
          <a:p>
            <a:pPr lvl="0">
              <a:spcBef>
                <a:spcPts val="0"/>
              </a:spcBef>
              <a:buClr>
                <a:schemeClr val="dk1"/>
              </a:buClr>
              <a:buSzPct val="100000"/>
              <a:buFont typeface="Arial"/>
              <a:buNone/>
            </a:pPr>
            <a:r>
              <a:rPr lang="en-GB"/>
              <a:t>[color]</a:t>
            </a:r>
          </a:p>
          <a:p>
            <a:pPr lvl="0">
              <a:spcBef>
                <a:spcPts val="0"/>
              </a:spcBef>
              <a:buClr>
                <a:schemeClr val="dk1"/>
              </a:buClr>
              <a:buSzPct val="100000"/>
              <a:buFont typeface="Arial"/>
              <a:buNone/>
            </a:pPr>
            <a:r>
              <a:rPr lang="en-GB"/>
              <a:t>    ui = true</a:t>
            </a:r>
          </a:p>
          <a:p>
            <a:pPr lvl="0">
              <a:spcBef>
                <a:spcPts val="0"/>
              </a:spcBef>
              <a:buClr>
                <a:schemeClr val="dk1"/>
              </a:buClr>
              <a:buSzPct val="100000"/>
              <a:buFont typeface="Arial"/>
              <a:buNone/>
            </a:pPr>
            <a:r>
              <a:rPr lang="en-GB"/>
              <a:t>[user]</a:t>
            </a:r>
          </a:p>
          <a:p>
            <a:pPr lvl="0">
              <a:spcBef>
                <a:spcPts val="0"/>
              </a:spcBef>
              <a:buClr>
                <a:schemeClr val="dk1"/>
              </a:buClr>
              <a:buSzPct val="100000"/>
              <a:buFont typeface="Arial"/>
              <a:buNone/>
            </a:pPr>
            <a:r>
              <a:rPr lang="en-GB"/>
              <a:t>    name = Ruturaj K. Vartak</a:t>
            </a:r>
          </a:p>
          <a:p>
            <a:pPr lvl="0">
              <a:spcBef>
                <a:spcPts val="0"/>
              </a:spcBef>
              <a:buClr>
                <a:schemeClr val="dk1"/>
              </a:buClr>
              <a:buSzPct val="100000"/>
              <a:buFont typeface="Arial"/>
              <a:buNone/>
            </a:pPr>
            <a:r>
              <a:rPr lang="en-GB"/>
              <a:t>    email = ruturaj.v@directi.com</a:t>
            </a:r>
          </a:p>
          <a:p>
            <a:pPr lvl="0">
              <a:spcBef>
                <a:spcPts val="0"/>
              </a:spcBef>
              <a:buClr>
                <a:schemeClr val="dk1"/>
              </a:buClr>
              <a:buSzPct val="100000"/>
              <a:buFont typeface="Arial"/>
              <a:buNone/>
            </a:pPr>
            <a:r>
              <a:rPr lang="en-GB"/>
              <a:t>[diff]</a:t>
            </a:r>
          </a:p>
          <a:p>
            <a:pPr lvl="0">
              <a:spcBef>
                <a:spcPts val="0"/>
              </a:spcBef>
              <a:buClr>
                <a:schemeClr val="dk1"/>
              </a:buClr>
              <a:buSzPct val="100000"/>
              <a:buFont typeface="Arial"/>
              <a:buNone/>
            </a:pPr>
            <a:r>
              <a:rPr lang="en-GB"/>
              <a:t>    tool = meld</a:t>
            </a:r>
          </a:p>
          <a:p>
            <a:pPr lvl="0">
              <a:spcBef>
                <a:spcPts val="0"/>
              </a:spcBef>
              <a:buClr>
                <a:schemeClr val="dk1"/>
              </a:buClr>
              <a:buSzPct val="100000"/>
              <a:buFont typeface="Arial"/>
              <a:buNone/>
            </a:pPr>
            <a:r>
              <a:rPr lang="en-GB"/>
              <a:t>[push]</a:t>
            </a:r>
          </a:p>
          <a:p>
            <a:pPr lvl="0">
              <a:spcBef>
                <a:spcPts val="0"/>
              </a:spcBef>
              <a:buClr>
                <a:schemeClr val="dk1"/>
              </a:buClr>
              <a:buSzPct val="100000"/>
              <a:buFont typeface="Arial"/>
              <a:buNone/>
            </a:pPr>
            <a:r>
              <a:rPr lang="en-GB"/>
              <a:t>    default = simple</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Just state these as vocabs as git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a bit of how git stores its data. Don’t deep dive into it.. Just very brief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Hands on from now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show them the contents of .git repository [may not be in detail]. Mention that is the object data base of GIT.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them that in most of the cases git commands itself will teach you what you may do next.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Ask them what could be the most basic revision control they could think of.</a:t>
            </a:r>
          </a:p>
          <a:p>
            <a:pPr lvl="0" rtl="0">
              <a:spcBef>
                <a:spcPts val="0"/>
              </a:spcBef>
              <a:buNone/>
            </a:pPr>
            <a:r>
              <a:rPr lang="en-GB"/>
              <a:t>And if they answer, question them why and what level of change do they manage. </a:t>
            </a:r>
          </a:p>
          <a:p>
            <a:pPr lvl="0">
              <a:spcBef>
                <a:spcPts val="0"/>
              </a:spcBef>
              <a:buNone/>
            </a:pPr>
            <a:r>
              <a:rPr lang="en-GB"/>
              <a:t>Ask them why do we need to maintain revisions? What problems do they solve?</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Make Sure:</a:t>
            </a:r>
          </a:p>
          <a:p>
            <a:pPr lvl="0" rtl="0">
              <a:spcBef>
                <a:spcPts val="0"/>
              </a:spcBef>
              <a:buNone/>
            </a:pPr>
            <a:r>
              <a:rPr lang="en-GB"/>
              <a:t>We see status </a:t>
            </a:r>
          </a:p>
          <a:p>
            <a:pPr lvl="0" rtl="0">
              <a:spcBef>
                <a:spcPts val="0"/>
              </a:spcBef>
              <a:buNone/>
            </a:pPr>
            <a:r>
              <a:rPr lang="en-GB"/>
              <a:t>1. Once we create a file</a:t>
            </a:r>
          </a:p>
          <a:p>
            <a:pPr lvl="0" rtl="0">
              <a:spcBef>
                <a:spcPts val="0"/>
              </a:spcBef>
              <a:buNone/>
            </a:pPr>
            <a:r>
              <a:rPr lang="en-GB"/>
              <a:t>2. Once we add the file for tracking</a:t>
            </a:r>
          </a:p>
          <a:p>
            <a:pPr lvl="0" rtl="0">
              <a:spcBef>
                <a:spcPts val="0"/>
              </a:spcBef>
              <a:buNone/>
            </a:pPr>
            <a:r>
              <a:rPr lang="en-GB"/>
              <a:t>3. Once after editing</a:t>
            </a:r>
          </a:p>
          <a:p>
            <a:pPr lvl="0" rtl="0">
              <a:spcBef>
                <a:spcPts val="0"/>
              </a:spcBef>
              <a:buNone/>
            </a:pPr>
            <a:r>
              <a:t/>
            </a:r>
            <a:endParaRPr sz="1000">
              <a:solidFill>
                <a:schemeClr val="dk1"/>
              </a:solidFill>
              <a:latin typeface="Verdana"/>
              <a:ea typeface="Verdana"/>
              <a:cs typeface="Verdana"/>
              <a:sym typeface="Verdana"/>
            </a:endParaRPr>
          </a:p>
          <a:p>
            <a:pPr lvl="0">
              <a:spcBef>
                <a:spcPts val="0"/>
              </a:spcBef>
              <a:buNone/>
            </a:pPr>
            <a:r>
              <a:rPr lang="en-GB" sz="1000">
                <a:solidFill>
                  <a:schemeClr val="dk1"/>
                </a:solidFill>
                <a:latin typeface="Verdana"/>
                <a:ea typeface="Verdana"/>
                <a:cs typeface="Verdana"/>
                <a:sym typeface="Verdana"/>
              </a:rPr>
              <a:t>Stress the point of incrementally "add" changes to the index before the commit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them the different states of GIT in correlation with what we just saw</a:t>
            </a:r>
          </a:p>
          <a:p>
            <a:pPr lvl="0">
              <a:spcBef>
                <a:spcPts val="0"/>
              </a:spcBef>
              <a:buNone/>
            </a:pPr>
            <a:r>
              <a:rPr lang="en-GB"/>
              <a:t>Tracked files are files that were in the last snapshot; they can be unmodified, modified, or staged. Untracked files are everything else –</a:t>
            </a:r>
          </a:p>
          <a:p>
            <a:pPr lvl="0">
              <a:spcBef>
                <a:spcPts val="0"/>
              </a:spcBef>
              <a:buNone/>
            </a:pPr>
            <a:r>
              <a:rPr lang="en-GB"/>
              <a:t>When you first clone a repository, all of your files will be tracked and unmodified because Git just checked them out and you haven’t edited anything.</a:t>
            </a: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You can remove files from both file system and git</a:t>
            </a:r>
          </a:p>
          <a:p>
            <a:pPr lvl="0" rtl="0">
              <a:spcBef>
                <a:spcPts val="0"/>
              </a:spcBef>
              <a:buNone/>
            </a:pPr>
            <a:r>
              <a:rPr lang="en-GB"/>
              <a:t>You can choose to untrack files but not to remove filesystem</a:t>
            </a:r>
          </a:p>
          <a:p>
            <a:pPr lvl="0">
              <a:spcBef>
                <a:spcPts val="0"/>
              </a:spcBef>
              <a:buNone/>
            </a:pPr>
            <a:r>
              <a:rPr lang="en-GB"/>
              <a:t>You can also move around files and directories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This is the first step where we see that your change is recorded. So, basically in git a revision means a commit. Till then whatever change u continue making are considered local and are just indexed. And git system doesn’t record them. </a:t>
            </a:r>
          </a:p>
          <a:p>
            <a:pPr lvl="0">
              <a:spcBef>
                <a:spcPts val="0"/>
              </a:spcBef>
              <a:buNone/>
            </a:pPr>
            <a:r>
              <a:rPr lang="en-GB"/>
              <a:t>Explain why do we need add instead of directly commit [Add makes sure we move only intended changes to the repository]. But in most of the cases, we end up skipping index/stage.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what else diff could be used for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Logs are assets for larger teams + code bases. </a:t>
            </a:r>
          </a:p>
          <a:p>
            <a:pPr lvl="0" rtl="0">
              <a:spcBef>
                <a:spcPts val="0"/>
              </a:spcBef>
              <a:buNone/>
            </a:pPr>
            <a:r>
              <a:rPr lang="en-GB"/>
              <a:t>Searching through them in the respect of user, time or features is very much needed.</a:t>
            </a:r>
          </a:p>
          <a:p>
            <a:pPr lvl="0" rtl="0">
              <a:spcBef>
                <a:spcPts val="0"/>
              </a:spcBef>
              <a:buNone/>
            </a:pPr>
            <a:r>
              <a:rPr lang="en-GB"/>
              <a:t>You can never commit without a proper commit message [unlike other version control systems].</a:t>
            </a:r>
          </a:p>
          <a:p>
            <a:pPr lvl="0">
              <a:spcBef>
                <a:spcPts val="0"/>
              </a:spcBef>
              <a:buNone/>
            </a:pPr>
            <a:r>
              <a:rPr lang="en-GB"/>
              <a:t>We’ll see much better use cases of having proper commit messages towards the end of the ppt.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 = 1’st Parent’s n’th generation</a:t>
            </a:r>
          </a:p>
          <a:p>
            <a:pPr lvl="0">
              <a:spcBef>
                <a:spcPts val="0"/>
              </a:spcBef>
              <a:buNone/>
            </a:pPr>
            <a:r>
              <a:rPr lang="en-GB"/>
              <a:t>^ = n’th parent , just ^ = ^1</a:t>
            </a:r>
          </a:p>
          <a:p>
            <a:pPr lvl="0">
              <a:spcBef>
                <a:spcPts val="0"/>
              </a:spcBef>
              <a:buNone/>
            </a:pPr>
            <a:r>
              <a:rPr lang="en-GB"/>
              <a:t>^2 = 2nd parent</a:t>
            </a:r>
          </a:p>
          <a:p>
            <a:pPr lvl="0">
              <a:spcBef>
                <a:spcPts val="0"/>
              </a:spcBef>
              <a:buNone/>
            </a:pPr>
            <a:r>
              <a:rPr lang="en-GB"/>
              <a:t>@n =specifies the n-th prior value of that ref.</a:t>
            </a:r>
            <a:br>
              <a:rPr lang="en-GB"/>
            </a:br>
            <a:br>
              <a:rPr lang="en-GB"/>
            </a:b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One of the very important feature of any source control management is it’s ability to revert stuffs back and bring the things to normal.</a:t>
            </a:r>
          </a:p>
          <a:p>
            <a:pPr lvl="0" rtl="0">
              <a:spcBef>
                <a:spcPts val="0"/>
              </a:spcBef>
              <a:buNone/>
            </a:pPr>
            <a:r>
              <a:rPr lang="en-GB"/>
              <a:t>Developers are always expected to mess up stuffs.</a:t>
            </a:r>
          </a:p>
          <a:p>
            <a:pPr lvl="0" rtl="0">
              <a:spcBef>
                <a:spcPts val="0"/>
              </a:spcBef>
              <a:buNone/>
            </a:pPr>
            <a:r>
              <a:rPr lang="en-GB"/>
              <a:t>Reverting can be done at different levels in git</a:t>
            </a:r>
          </a:p>
          <a:p>
            <a:pPr lvl="0" rtl="0">
              <a:spcBef>
                <a:spcPts val="0"/>
              </a:spcBef>
              <a:buNone/>
            </a:pPr>
            <a:r>
              <a:rPr lang="en-GB"/>
              <a:t>1. Working Directory Level</a:t>
            </a:r>
          </a:p>
          <a:p>
            <a:pPr lvl="0" rtl="0">
              <a:spcBef>
                <a:spcPts val="0"/>
              </a:spcBef>
              <a:buNone/>
            </a:pPr>
            <a:r>
              <a:rPr lang="en-GB"/>
              <a:t>2. Unstaging Changes</a:t>
            </a:r>
          </a:p>
          <a:p>
            <a:pPr lvl="0" rtl="0">
              <a:spcBef>
                <a:spcPts val="0"/>
              </a:spcBef>
              <a:buNone/>
            </a:pPr>
            <a:r>
              <a:rPr lang="en-GB"/>
              <a:t>3. Complete Resetting</a:t>
            </a:r>
          </a:p>
          <a:p>
            <a:pPr lvl="0" rtl="0">
              <a:spcBef>
                <a:spcPts val="0"/>
              </a:spcBef>
              <a:buNone/>
            </a:pPr>
            <a:r>
              <a:rPr lang="en-GB"/>
              <a:t>4. At a commit level</a:t>
            </a:r>
          </a:p>
          <a:p>
            <a:pPr lvl="0" rtl="0">
              <a:spcBef>
                <a:spcPts val="0"/>
              </a:spcBef>
              <a:buNone/>
            </a:pPr>
            <a:r>
              <a:t/>
            </a:r>
            <a:endParaRPr/>
          </a:p>
          <a:p>
            <a:pPr lvl="0" rtl="0">
              <a:spcBef>
                <a:spcPts val="0"/>
              </a:spcBef>
              <a:buNone/>
            </a:pPr>
            <a:r>
              <a:rPr lang="en-GB"/>
              <a:t>Checkout helps us reverting all our messed up states or specific paths in working tree provided the </a:t>
            </a:r>
            <a:r>
              <a:rPr b="1" lang="en-GB"/>
              <a:t>changes weren’t staged</a:t>
            </a:r>
            <a:r>
              <a:rPr lang="en-GB"/>
              <a:t>.</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and explain them what problems they don’t address.</a:t>
            </a:r>
          </a:p>
          <a:p>
            <a:pPr lvl="0" rtl="0">
              <a:spcBef>
                <a:spcPts val="0"/>
              </a:spcBef>
              <a:buNone/>
            </a:pPr>
            <a:r>
              <a:rPr lang="en-GB"/>
              <a:t>Difficult to predict which actually is the safe state of the code.</a:t>
            </a:r>
          </a:p>
          <a:p>
            <a:pPr lvl="0" rtl="0">
              <a:spcBef>
                <a:spcPts val="0"/>
              </a:spcBef>
              <a:buNone/>
            </a:pPr>
            <a:r>
              <a:rPr lang="en-GB"/>
              <a:t>Closed ur editor or got a Blue Screen of Death?</a:t>
            </a:r>
          </a:p>
          <a:p>
            <a:pPr lvl="0">
              <a:spcBef>
                <a:spcPts val="0"/>
              </a:spcBef>
              <a:buNone/>
            </a:pPr>
            <a:r>
              <a:rPr lang="en-GB"/>
              <a:t>And how do I handle undoing changes spanned across files?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If you feel one specific commit in the repository introduced a bug? Then revert is your saviour.</a:t>
            </a:r>
          </a:p>
          <a:p>
            <a:pPr lvl="0" rtl="0">
              <a:spcBef>
                <a:spcPts val="0"/>
              </a:spcBef>
              <a:buNone/>
            </a:pPr>
            <a:r>
              <a:rPr lang="en-GB"/>
              <a:t>Create a new file instead of editing the same file.. To make sure u don’t have to deal with conflicts there on</a:t>
            </a:r>
          </a:p>
          <a:p>
            <a:pPr lvl="0" rtl="0">
              <a:spcBef>
                <a:spcPts val="0"/>
              </a:spcBef>
              <a:buNone/>
            </a:pPr>
            <a:r>
              <a:t/>
            </a:r>
            <a:endParaRPr/>
          </a:p>
          <a:p>
            <a:pPr lvl="0">
              <a:spcBef>
                <a:spcPts val="0"/>
              </a:spcBef>
              <a:buNone/>
            </a:pPr>
            <a:r>
              <a:rPr lang="en-GB"/>
              <a:t>“Thumb rule of GIT - Try to fix it rather revert” - But rules are meant to be broken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Reset comes in handy when our changes are staged and we wish to revert them back.</a:t>
            </a:r>
          </a:p>
          <a:p>
            <a:pPr lvl="0" rtl="0">
              <a:spcBef>
                <a:spcPts val="0"/>
              </a:spcBef>
              <a:buNone/>
            </a:pPr>
            <a:r>
              <a:rPr lang="en-GB"/>
              <a:t>Explain how staged changes of a file can be reverted completely</a:t>
            </a:r>
          </a:p>
          <a:p>
            <a:pPr lvl="0">
              <a:spcBef>
                <a:spcPts val="0"/>
              </a:spcBef>
              <a:buNone/>
            </a:pPr>
            <a:r>
              <a:rPr lang="en-GB"/>
              <a:t>Explain all three available options of reset with a use case.</a:t>
            </a:r>
          </a:p>
          <a:p>
            <a:pPr indent="-228600" lvl="0" marL="457200" rtl="0">
              <a:spcBef>
                <a:spcPts val="0"/>
              </a:spcBef>
              <a:buChar char="-"/>
            </a:pPr>
            <a:r>
              <a:rPr lang="en-GB"/>
              <a:t>Soft - Does not touch the index file or the working tree at all </a:t>
            </a:r>
          </a:p>
          <a:p>
            <a:pPr indent="-228600" lvl="0" marL="457200" rtl="0">
              <a:spcBef>
                <a:spcPts val="0"/>
              </a:spcBef>
              <a:buChar char="-"/>
            </a:pPr>
            <a:r>
              <a:rPr lang="en-GB"/>
              <a:t>Mixed (default) - Resets the index but not the working tree</a:t>
            </a:r>
          </a:p>
          <a:p>
            <a:pPr indent="-228600" lvl="0" marL="457200" rtl="0">
              <a:spcBef>
                <a:spcPts val="0"/>
              </a:spcBef>
              <a:buChar char="-"/>
            </a:pPr>
            <a:r>
              <a:rPr lang="en-GB"/>
              <a:t>Hard - Resets the index and working tree</a:t>
            </a:r>
          </a:p>
          <a:p>
            <a:pPr indent="-228600" lvl="0" marL="457200">
              <a:spcBef>
                <a:spcPts val="0"/>
              </a:spcBef>
              <a:buChar char="-"/>
            </a:pPr>
            <a:r>
              <a:rPr lang="en-GB"/>
              <a:t>Merge - Resets the index and updates the files in the working tree that are different between &lt;commit&gt; and HEAD, but keeps those which are different between the index and working tree (i.e. which have changes which have not been added).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Give them scenarios for ignoring directories or files in large code bases.</a:t>
            </a:r>
          </a:p>
          <a:p>
            <a:pPr lvl="0">
              <a:spcBef>
                <a:spcPts val="0"/>
              </a:spcBef>
              <a:buNone/>
            </a:pPr>
            <a:r>
              <a:rPr lang="en-GB"/>
              <a:t>Like show them projects with .idea folders, node_modules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GB">
                <a:solidFill>
                  <a:schemeClr val="dk1"/>
                </a:solidFill>
              </a:rPr>
              <a:t>Ask them to try some sample ignore statements. </a:t>
            </a:r>
          </a:p>
          <a:p>
            <a:pPr lvl="0" rtl="0">
              <a:spcBef>
                <a:spcPts val="0"/>
              </a:spcBef>
              <a:buClr>
                <a:schemeClr val="dk1"/>
              </a:buClr>
              <a:buSzPct val="100000"/>
              <a:buFont typeface="Arial"/>
              <a:buNone/>
            </a:pPr>
            <a:r>
              <a:rPr lang="en-GB">
                <a:solidFill>
                  <a:schemeClr val="dk1"/>
                </a:solidFill>
              </a:rPr>
              <a:t>Like omitting all but one file in a directory</a:t>
            </a:r>
          </a:p>
          <a:p>
            <a:pPr lvl="0" rtl="0">
              <a:spcBef>
                <a:spcPts val="0"/>
              </a:spcBef>
              <a:buClr>
                <a:schemeClr val="dk1"/>
              </a:buClr>
              <a:buSzPct val="100000"/>
              <a:buFont typeface="Arial"/>
              <a:buNone/>
            </a:pPr>
            <a:r>
              <a:rPr lang="en-GB">
                <a:solidFill>
                  <a:schemeClr val="dk1"/>
                </a:solidFill>
              </a:rPr>
              <a:t>Omitting most commonly occurring directories throughout the project</a:t>
            </a:r>
          </a:p>
          <a:p>
            <a:pPr lvl="0" rtl="0">
              <a:spcBef>
                <a:spcPts val="0"/>
              </a:spcBef>
              <a:buClr>
                <a:schemeClr val="dk1"/>
              </a:buClr>
              <a:buSzPct val="100000"/>
              <a:buFont typeface="Arial"/>
              <a:buNone/>
            </a:pPr>
            <a:r>
              <a:rPr lang="en-GB">
                <a:solidFill>
                  <a:schemeClr val="dk1"/>
                </a:solidFill>
              </a:rPr>
              <a:t>Wildcard patterns</a:t>
            </a:r>
          </a:p>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Ask ppl to create a new branch and start editing some contents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Open up an ide and give them an overview of local history in a sample project. Explain how can you make use of all the above stuffs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Show ~/code/git-squash (</a:t>
            </a:r>
            <a:r>
              <a:rPr lang="en-GB" u="sng">
                <a:solidFill>
                  <a:schemeClr val="hlink"/>
                </a:solidFill>
                <a:latin typeface="Consolas"/>
                <a:ea typeface="Consolas"/>
                <a:cs typeface="Consolas"/>
                <a:sym typeface="Consolas"/>
                <a:hlinkClick r:id="rId2"/>
              </a:rPr>
              <a:t>http://tree.mn/gittutorial/merge</a:t>
            </a:r>
            <a:r>
              <a:rPr lang="en-GB">
                <a:latin typeface="Consolas"/>
                <a:ea typeface="Consolas"/>
                <a:cs typeface="Consolas"/>
                <a:sym typeface="Consolas"/>
              </a:rPr>
              <a:t>)</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 git co master</a:t>
            </a:r>
          </a:p>
          <a:p>
            <a:pPr lvl="0">
              <a:spcBef>
                <a:spcPts val="0"/>
              </a:spcBef>
              <a:buNone/>
            </a:pPr>
            <a:r>
              <a:rPr lang="en-GB">
                <a:latin typeface="Consolas"/>
                <a:ea typeface="Consolas"/>
                <a:cs typeface="Consolas"/>
                <a:sym typeface="Consolas"/>
              </a:rPr>
              <a:t>$ git merge --squash feature</a:t>
            </a: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Claims to keep ur history clean. </a:t>
            </a:r>
          </a:p>
          <a:p>
            <a:pPr lvl="0" rtl="0">
              <a:spcBef>
                <a:spcPts val="0"/>
              </a:spcBef>
              <a:buNone/>
            </a:pPr>
            <a:r>
              <a:rPr lang="en-GB"/>
              <a:t>Will go completely wrong if u rebase a branch which is already pushed to remote.</a:t>
            </a:r>
          </a:p>
          <a:p>
            <a:pPr lvl="0" rtl="0">
              <a:spcBef>
                <a:spcPts val="0"/>
              </a:spcBef>
              <a:buNone/>
            </a:pPr>
            <a:r>
              <a:rPr lang="en-GB"/>
              <a:t>Always consider rebasing on a feature branch rather on master branch. Reason being conflicts can be resolved at own ease without messing up the master.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Most deadly warrior</a:t>
            </a:r>
          </a:p>
          <a:p>
            <a:pPr lvl="0" rtl="0">
              <a:spcBef>
                <a:spcPts val="0"/>
              </a:spcBef>
              <a:buNone/>
            </a:pPr>
            <a:r>
              <a:rPr lang="en-GB"/>
              <a:t>Use the destination as the new base for current branch</a:t>
            </a:r>
          </a:p>
          <a:p>
            <a:pPr lvl="0" rtl="0">
              <a:spcBef>
                <a:spcPts val="0"/>
              </a:spcBef>
              <a:buNone/>
            </a:pPr>
            <a:r>
              <a:rPr lang="en-GB"/>
              <a:t>Take all the changes that were committed on one branch and replay them on another one.</a:t>
            </a:r>
          </a:p>
          <a:p>
            <a:pPr lvl="0" rtl="0">
              <a:spcBef>
                <a:spcPts val="0"/>
              </a:spcBef>
              <a:buNone/>
            </a:pPr>
            <a:r>
              <a:rPr lang="en-GB"/>
              <a:t>Explain what onto does</a:t>
            </a:r>
          </a:p>
          <a:p>
            <a:pPr lvl="0" rtl="0">
              <a:spcBef>
                <a:spcPts val="0"/>
              </a:spcBef>
              <a:buNone/>
            </a:pPr>
            <a:r>
              <a:rPr lang="en-GB"/>
              <a:t>Checkout test, construct the patch from common ancestor of feature and test, reapply them on master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Show tree of </a:t>
            </a:r>
            <a:r>
              <a:rPr lang="en-GB" u="sng">
                <a:solidFill>
                  <a:schemeClr val="hlink"/>
                </a:solidFill>
                <a:latin typeface="Consolas"/>
                <a:ea typeface="Consolas"/>
                <a:cs typeface="Consolas"/>
                <a:sym typeface="Consolas"/>
                <a:hlinkClick r:id="rId2"/>
              </a:rPr>
              <a:t>http://tree.mn/gittutorial/merge/network/master</a:t>
            </a:r>
            <a:r>
              <a:rPr lang="en-GB">
                <a:latin typeface="Consolas"/>
                <a:ea typeface="Consolas"/>
                <a:cs typeface="Consolas"/>
                <a:sym typeface="Consolas"/>
              </a:rPr>
              <a:t> ( or show ~/code/git-squash )</a:t>
            </a:r>
          </a:p>
          <a:p>
            <a:pPr lvl="0">
              <a:spcBef>
                <a:spcPts val="0"/>
              </a:spcBef>
              <a:buNone/>
            </a:pPr>
            <a:r>
              <a:rPr lang="en-GB">
                <a:latin typeface="Consolas"/>
                <a:ea typeface="Consolas"/>
                <a:cs typeface="Consolas"/>
                <a:sym typeface="Consolas"/>
              </a:rPr>
              <a:t>Idea is to merge feature onto master // $ git rebase master feature</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Remove commits</a:t>
            </a:r>
          </a:p>
          <a:p>
            <a:pPr lvl="0">
              <a:spcBef>
                <a:spcPts val="0"/>
              </a:spcBef>
              <a:buNone/>
            </a:pPr>
            <a:r>
              <a:rPr lang="en-GB">
                <a:latin typeface="Consolas"/>
                <a:ea typeface="Consolas"/>
                <a:cs typeface="Consolas"/>
                <a:sym typeface="Consolas"/>
              </a:rPr>
              <a:t>$ git co feature</a:t>
            </a:r>
          </a:p>
          <a:p>
            <a:pPr lvl="0">
              <a:spcBef>
                <a:spcPts val="0"/>
              </a:spcBef>
              <a:buNone/>
            </a:pPr>
            <a:r>
              <a:rPr lang="en-GB">
                <a:latin typeface="Consolas"/>
                <a:ea typeface="Consolas"/>
                <a:cs typeface="Consolas"/>
                <a:sym typeface="Consolas"/>
              </a:rPr>
              <a:t>$ git rebase -i master</a:t>
            </a:r>
          </a:p>
          <a:p>
            <a:pPr lvl="0">
              <a:spcBef>
                <a:spcPts val="0"/>
              </a:spcBef>
              <a:buNone/>
            </a:pPr>
            <a:r>
              <a:rPr lang="en-GB">
                <a:latin typeface="Consolas"/>
                <a:ea typeface="Consolas"/>
                <a:cs typeface="Consolas"/>
                <a:sym typeface="Consolas"/>
              </a:rPr>
              <a:t>// Delete line “pick f8235bd c”</a:t>
            </a:r>
          </a:p>
          <a:p>
            <a:pPr lvl="0">
              <a:spcBef>
                <a:spcPts val="0"/>
              </a:spcBef>
              <a:buNone/>
            </a:pPr>
            <a:r>
              <a:rPr lang="en-GB">
                <a:latin typeface="Consolas"/>
                <a:ea typeface="Consolas"/>
                <a:cs typeface="Consolas"/>
                <a:sym typeface="Consolas"/>
              </a:rPr>
              <a:t>// Show the git g</a:t>
            </a: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rPr lang="en-GB">
                <a:solidFill>
                  <a:schemeClr val="dk1"/>
                </a:solidFill>
                <a:latin typeface="Consolas"/>
                <a:ea typeface="Consolas"/>
                <a:cs typeface="Consolas"/>
                <a:sym typeface="Consolas"/>
              </a:rPr>
              <a:t>Squash commits // clean master, feature</a:t>
            </a:r>
          </a:p>
          <a:p>
            <a:pPr lvl="0">
              <a:spcBef>
                <a:spcPts val="0"/>
              </a:spcBef>
              <a:buNone/>
            </a:pPr>
            <a:r>
              <a:rPr lang="en-GB">
                <a:solidFill>
                  <a:schemeClr val="dk1"/>
                </a:solidFill>
                <a:latin typeface="Consolas"/>
                <a:ea typeface="Consolas"/>
                <a:cs typeface="Consolas"/>
                <a:sym typeface="Consolas"/>
              </a:rPr>
              <a:t>$ git reset --hard origin/master</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reset --hard origin/feature</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co feature</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rebase -i master</a:t>
            </a:r>
          </a:p>
          <a:p>
            <a:pPr lvl="0">
              <a:spcBef>
                <a:spcPts val="0"/>
              </a:spcBef>
              <a:buNone/>
            </a:pPr>
            <a:r>
              <a:rPr lang="en-GB">
                <a:solidFill>
                  <a:schemeClr val="dk1"/>
                </a:solidFill>
                <a:latin typeface="Consolas"/>
                <a:ea typeface="Consolas"/>
                <a:cs typeface="Consolas"/>
                <a:sym typeface="Consolas"/>
              </a:rPr>
              <a:t>// Convert lines #2 and #3 to “s” or “squash”</a:t>
            </a:r>
          </a:p>
          <a:p>
            <a:pPr lvl="0">
              <a:spcBef>
                <a:spcPts val="0"/>
              </a:spcBef>
              <a:buNone/>
            </a:pPr>
            <a:r>
              <a:rPr lang="en-GB">
                <a:solidFill>
                  <a:schemeClr val="dk1"/>
                </a:solidFill>
                <a:latin typeface="Consolas"/>
                <a:ea typeface="Consolas"/>
                <a:cs typeface="Consolas"/>
                <a:sym typeface="Consolas"/>
              </a:rPr>
              <a:t>Then show git g</a:t>
            </a:r>
          </a:p>
          <a:p>
            <a:pPr lvl="0">
              <a:spcBef>
                <a:spcPts val="0"/>
              </a:spcBef>
              <a:buClr>
                <a:schemeClr val="dk1"/>
              </a:buClr>
              <a:buSzPct val="100000"/>
              <a:buFont typeface="Arial"/>
              <a:buNone/>
            </a:pPr>
            <a:r>
              <a:t/>
            </a:r>
            <a:endParaRPr>
              <a:solidFill>
                <a:schemeClr val="dk1"/>
              </a:solidFill>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latin typeface="Consolas"/>
                <a:ea typeface="Consolas"/>
                <a:cs typeface="Consolas"/>
                <a:sym typeface="Consolas"/>
              </a:rPr>
              <a:t>Explain that every cherry pick is almost a new merge which results in a series of commits. </a:t>
            </a:r>
          </a:p>
          <a:p>
            <a:pPr lvl="0">
              <a:spcBef>
                <a:spcPts val="0"/>
              </a:spcBef>
              <a:buNone/>
            </a:pPr>
            <a:r>
              <a:rPr lang="en-GB">
                <a:latin typeface="Consolas"/>
                <a:ea typeface="Consolas"/>
                <a:cs typeface="Consolas"/>
                <a:sym typeface="Consolas"/>
              </a:rPr>
              <a:t>To avoid it use -n options so that they can be committed together in a row manually</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Show ~/code/git-cherry-pick</a:t>
            </a:r>
          </a:p>
          <a:p>
            <a:pPr lvl="0">
              <a:spcBef>
                <a:spcPts val="0"/>
              </a:spcBef>
              <a:buNone/>
            </a:pPr>
            <a:r>
              <a:rPr lang="en-GB">
                <a:latin typeface="Consolas"/>
                <a:ea typeface="Consolas"/>
                <a:cs typeface="Consolas"/>
                <a:sym typeface="Consolas"/>
              </a:rPr>
              <a:t>Show contents of a, b, c, and b2</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 git co master</a:t>
            </a:r>
          </a:p>
          <a:p>
            <a:pPr lvl="0">
              <a:spcBef>
                <a:spcPts val="0"/>
              </a:spcBef>
              <a:buNone/>
            </a:pPr>
            <a:r>
              <a:rPr lang="en-GB">
                <a:latin typeface="Consolas"/>
                <a:ea typeface="Consolas"/>
                <a:cs typeface="Consolas"/>
                <a:sym typeface="Consolas"/>
              </a:rPr>
              <a:t>// Try to merge the commit “b2” &lt;eba5c0c&gt;</a:t>
            </a:r>
          </a:p>
          <a:p>
            <a:pPr lvl="0">
              <a:spcBef>
                <a:spcPts val="0"/>
              </a:spcBef>
              <a:buNone/>
            </a:pPr>
            <a:r>
              <a:rPr lang="en-GB">
                <a:latin typeface="Consolas"/>
                <a:ea typeface="Consolas"/>
                <a:cs typeface="Consolas"/>
                <a:sym typeface="Consolas"/>
              </a:rPr>
              <a:t>$ git cherry-pick </a:t>
            </a:r>
            <a:r>
              <a:rPr lang="en-GB">
                <a:solidFill>
                  <a:schemeClr val="dk1"/>
                </a:solidFill>
                <a:latin typeface="Consolas"/>
                <a:ea typeface="Consolas"/>
                <a:cs typeface="Consolas"/>
                <a:sym typeface="Consolas"/>
              </a:rPr>
              <a:t>eba5c0c</a:t>
            </a:r>
          </a:p>
          <a:p>
            <a:pPr lvl="0">
              <a:spcBef>
                <a:spcPts val="0"/>
              </a:spcBef>
              <a:buNone/>
            </a:pPr>
            <a:r>
              <a:rPr lang="en-GB">
                <a:solidFill>
                  <a:schemeClr val="dk1"/>
                </a:solidFill>
                <a:latin typeface="Consolas"/>
                <a:ea typeface="Consolas"/>
                <a:cs typeface="Consolas"/>
                <a:sym typeface="Consolas"/>
              </a:rPr>
              <a:t>// Explain why the err, since, b was missing, unable to auto-merge, however it has done the job and waiting</a:t>
            </a:r>
          </a:p>
          <a:p>
            <a:pPr lvl="0">
              <a:spcBef>
                <a:spcPts val="0"/>
              </a:spcBef>
              <a:buNone/>
            </a:pPr>
            <a:r>
              <a:rPr lang="en-GB">
                <a:solidFill>
                  <a:schemeClr val="dk1"/>
                </a:solidFill>
                <a:latin typeface="Consolas"/>
                <a:ea typeface="Consolas"/>
                <a:cs typeface="Consolas"/>
                <a:sym typeface="Consolas"/>
              </a:rPr>
              <a:t>$ git add b2</a:t>
            </a:r>
          </a:p>
          <a:p>
            <a:pPr lvl="0">
              <a:spcBef>
                <a:spcPts val="0"/>
              </a:spcBef>
              <a:buNone/>
            </a:pPr>
            <a:r>
              <a:rPr lang="en-GB">
                <a:solidFill>
                  <a:schemeClr val="dk1"/>
                </a:solidFill>
                <a:latin typeface="Consolas"/>
                <a:ea typeface="Consolas"/>
                <a:cs typeface="Consolas"/>
                <a:sym typeface="Consolas"/>
              </a:rPr>
              <a:t>$ git cherry-pick --continue</a:t>
            </a:r>
          </a:p>
          <a:p>
            <a:pPr lvl="0">
              <a:spcBef>
                <a:spcPts val="0"/>
              </a:spcBef>
              <a:buNone/>
            </a:pPr>
            <a:r>
              <a:rPr lang="en-GB">
                <a:solidFill>
                  <a:schemeClr val="dk1"/>
                </a:solidFill>
                <a:latin typeface="Consolas"/>
                <a:ea typeface="Consolas"/>
                <a:cs typeface="Consolas"/>
                <a:sym typeface="Consolas"/>
              </a:rPr>
              <a:t>$ git g</a:t>
            </a:r>
          </a:p>
          <a:p>
            <a:pPr lvl="0">
              <a:spcBef>
                <a:spcPts val="0"/>
              </a:spcBef>
              <a:buNone/>
            </a:pPr>
            <a:r>
              <a:t/>
            </a:r>
            <a:endParaRPr>
              <a:solidFill>
                <a:schemeClr val="dk1"/>
              </a:solidFill>
              <a:latin typeface="Consolas"/>
              <a:ea typeface="Consolas"/>
              <a:cs typeface="Consolas"/>
              <a:sym typeface="Consolas"/>
            </a:endParaRPr>
          </a:p>
          <a:p>
            <a:pPr lvl="0">
              <a:spcBef>
                <a:spcPts val="0"/>
              </a:spcBef>
              <a:buNone/>
            </a:pPr>
            <a:r>
              <a:t/>
            </a:r>
            <a:endParaRPr>
              <a:solidFill>
                <a:schemeClr val="dk1"/>
              </a:solidFill>
              <a:latin typeface="Consolas"/>
              <a:ea typeface="Consolas"/>
              <a:cs typeface="Consolas"/>
              <a:sym typeface="Consola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scenarios where we can’t switch  branches. When it isn’t an issue and when it is. POP vs APPLY DROP</a:t>
            </a:r>
          </a:p>
          <a:p>
            <a:pPr lvl="0" rtl="0">
              <a:spcBef>
                <a:spcPts val="0"/>
              </a:spcBef>
              <a:buNone/>
            </a:pPr>
            <a:r>
              <a:rPr lang="en-GB"/>
              <a:t>we can selectively apply a stash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 git grep &lt;string&gt; // Similar to bash’s command</a:t>
            </a:r>
          </a:p>
          <a:p>
            <a:pPr lvl="0">
              <a:spcBef>
                <a:spcPts val="0"/>
              </a:spcBef>
              <a:buNone/>
            </a:pPr>
            <a:r>
              <a:rPr lang="en-GB">
                <a:latin typeface="Consolas"/>
                <a:ea typeface="Consolas"/>
                <a:cs typeface="Consolas"/>
                <a:sym typeface="Consolas"/>
              </a:rPr>
              <a:t>// IS faster</a:t>
            </a:r>
          </a:p>
          <a:p>
            <a:pPr lvl="0">
              <a:spcBef>
                <a:spcPts val="0"/>
              </a:spcBef>
              <a:buNone/>
            </a:pPr>
            <a:r>
              <a:rPr lang="en-GB">
                <a:latin typeface="Consolas"/>
                <a:ea typeface="Consolas"/>
                <a:cs typeface="Consolas"/>
                <a:sym typeface="Consolas"/>
              </a:rPr>
              <a:t>$ cd ~/code/git-cherry-pick</a:t>
            </a:r>
          </a:p>
          <a:p>
            <a:pPr lvl="0">
              <a:spcBef>
                <a:spcPts val="0"/>
              </a:spcBef>
              <a:buNone/>
            </a:pPr>
            <a:r>
              <a:rPr lang="en-GB">
                <a:latin typeface="Consolas"/>
                <a:ea typeface="Consolas"/>
                <a:cs typeface="Consolas"/>
                <a:sym typeface="Consolas"/>
              </a:rPr>
              <a:t>$ git co feature</a:t>
            </a:r>
          </a:p>
          <a:p>
            <a:pPr lvl="0">
              <a:spcBef>
                <a:spcPts val="0"/>
              </a:spcBef>
              <a:buNone/>
            </a:pPr>
            <a:r>
              <a:rPr lang="en-GB">
                <a:latin typeface="Consolas"/>
                <a:ea typeface="Consolas"/>
                <a:cs typeface="Consolas"/>
                <a:sym typeface="Consolas"/>
              </a:rPr>
              <a:t>$ git grep -i b</a:t>
            </a:r>
          </a:p>
          <a:p>
            <a:pPr lvl="0">
              <a:spcBef>
                <a:spcPts val="0"/>
              </a:spcBef>
              <a:buNone/>
            </a:pPr>
            <a:r>
              <a:rPr lang="en-GB">
                <a:latin typeface="Consolas"/>
                <a:ea typeface="Consolas"/>
                <a:cs typeface="Consolas"/>
                <a:sym typeface="Consolas"/>
              </a:rPr>
              <a:t>$ git grep -ni b</a:t>
            </a:r>
          </a:p>
          <a:p>
            <a:pPr lvl="0">
              <a:spcBef>
                <a:spcPts val="0"/>
              </a:spcBef>
              <a:buNone/>
            </a:pPr>
            <a:r>
              <a:t/>
            </a:r>
            <a:endParaRPr>
              <a:latin typeface="Consolas"/>
              <a:ea typeface="Consolas"/>
              <a:cs typeface="Consolas"/>
              <a:sym typeface="Consolas"/>
            </a:endParaRPr>
          </a:p>
          <a:p>
            <a:pPr lvl="0">
              <a:spcBef>
                <a:spcPts val="0"/>
              </a:spcBef>
              <a:buNone/>
            </a:pPr>
            <a:r>
              <a:rPr lang="en-GB">
                <a:solidFill>
                  <a:schemeClr val="dk1"/>
                </a:solidFill>
                <a:latin typeface="Consolas"/>
                <a:ea typeface="Consolas"/>
                <a:cs typeface="Consolas"/>
                <a:sym typeface="Consolas"/>
              </a:rPr>
              <a:t>$ cd ~/code/git-cherry-pick</a:t>
            </a:r>
          </a:p>
          <a:p>
            <a:pPr lvl="0">
              <a:spcBef>
                <a:spcPts val="0"/>
              </a:spcBef>
              <a:buNone/>
            </a:pPr>
            <a:r>
              <a:rPr lang="en-GB">
                <a:solidFill>
                  <a:schemeClr val="dk1"/>
                </a:solidFill>
                <a:latin typeface="Consolas"/>
                <a:ea typeface="Consolas"/>
                <a:cs typeface="Consolas"/>
                <a:sym typeface="Consolas"/>
              </a:rPr>
              <a:t>$ git co master</a:t>
            </a:r>
          </a:p>
          <a:p>
            <a:pPr lvl="0">
              <a:spcBef>
                <a:spcPts val="0"/>
              </a:spcBef>
              <a:buNone/>
            </a:pPr>
            <a:r>
              <a:rPr lang="en-GB">
                <a:solidFill>
                  <a:schemeClr val="dk1"/>
                </a:solidFill>
                <a:latin typeface="Consolas"/>
                <a:ea typeface="Consolas"/>
                <a:cs typeface="Consolas"/>
                <a:sym typeface="Consolas"/>
              </a:rPr>
              <a:t>$ git log --graph --all</a:t>
            </a:r>
          </a:p>
          <a:p>
            <a:pPr lvl="0">
              <a:spcBef>
                <a:spcPts val="0"/>
              </a:spcBef>
              <a:buNone/>
            </a:pPr>
            <a:r>
              <a:rPr lang="en-GB">
                <a:solidFill>
                  <a:schemeClr val="dk1"/>
                </a:solidFill>
                <a:latin typeface="Consolas"/>
                <a:ea typeface="Consolas"/>
                <a:cs typeface="Consolas"/>
                <a:sym typeface="Consolas"/>
              </a:rPr>
              <a:t>$ git log --graph --all --oneline --decorate</a:t>
            </a:r>
          </a:p>
          <a:p>
            <a:pPr lvl="0">
              <a:spcBef>
                <a:spcPts val="0"/>
              </a:spcBef>
              <a:buNone/>
            </a:pPr>
            <a:r>
              <a:t/>
            </a:r>
            <a:endParaRPr>
              <a:solidFill>
                <a:schemeClr val="dk1"/>
              </a:solidFill>
              <a:latin typeface="Consolas"/>
              <a:ea typeface="Consolas"/>
              <a:cs typeface="Consolas"/>
              <a:sym typeface="Consolas"/>
            </a:endParaRP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cd ~/code/git-cherry-pick</a:t>
            </a:r>
          </a:p>
          <a:p>
            <a:pPr lvl="0">
              <a:spcBef>
                <a:spcPts val="0"/>
              </a:spcBef>
              <a:buNone/>
            </a:pPr>
            <a:r>
              <a:rPr lang="en-GB">
                <a:solidFill>
                  <a:schemeClr val="dk1"/>
                </a:solidFill>
                <a:latin typeface="Consolas"/>
                <a:ea typeface="Consolas"/>
                <a:cs typeface="Consolas"/>
                <a:sym typeface="Consolas"/>
              </a:rPr>
              <a:t>$ git co master</a:t>
            </a:r>
          </a:p>
          <a:p>
            <a:pPr lvl="0">
              <a:spcBef>
                <a:spcPts val="0"/>
              </a:spcBef>
              <a:buNone/>
            </a:pPr>
            <a:r>
              <a:rPr lang="en-GB">
                <a:solidFill>
                  <a:schemeClr val="dk1"/>
                </a:solidFill>
                <a:latin typeface="Consolas"/>
                <a:ea typeface="Consolas"/>
                <a:cs typeface="Consolas"/>
                <a:sym typeface="Consolas"/>
              </a:rPr>
              <a:t>$ git log -S B</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log -S </a:t>
            </a:r>
          </a:p>
          <a:p>
            <a:pPr lvl="0">
              <a:spcBef>
                <a:spcPts val="0"/>
              </a:spcBef>
              <a:buNone/>
            </a:pPr>
            <a:r>
              <a:rPr lang="en-GB">
                <a:solidFill>
                  <a:schemeClr val="dk1"/>
                </a:solidFill>
                <a:latin typeface="Consolas"/>
                <a:ea typeface="Consolas"/>
                <a:cs typeface="Consolas"/>
                <a:sym typeface="Consolas"/>
              </a:rPr>
              <a:t>$ git log -S B -b</a:t>
            </a:r>
          </a:p>
          <a:p>
            <a:pPr lvl="0">
              <a:spcBef>
                <a:spcPts val="0"/>
              </a:spcBef>
              <a:buClr>
                <a:schemeClr val="dk1"/>
              </a:buClr>
              <a:buSzPct val="100000"/>
              <a:buFont typeface="Arial"/>
              <a:buNone/>
            </a:pPr>
            <a:r>
              <a:t/>
            </a:r>
            <a:endParaRPr>
              <a:solidFill>
                <a:schemeClr val="dk1"/>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Once again explain them the problems they don’t solve.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remotes are bare git repositories without any working trees. They just work as a synchronization medium. </a:t>
            </a:r>
          </a:p>
          <a:p>
            <a:pPr lvl="0" rtl="0">
              <a:spcBef>
                <a:spcPts val="0"/>
              </a:spcBef>
              <a:buNone/>
            </a:pPr>
            <a:r>
              <a:rPr lang="en-GB"/>
              <a:t>Kind of bookmarking your stuffs for other developers.</a:t>
            </a:r>
          </a:p>
          <a:p>
            <a:pPr lvl="0" rtl="0">
              <a:spcBef>
                <a:spcPts val="0"/>
              </a:spcBef>
              <a:buNone/>
            </a:pPr>
            <a:r>
              <a:rPr lang="en-GB"/>
              <a:t>This doesn’t mean that remote repository is special.</a:t>
            </a:r>
          </a:p>
          <a:p>
            <a:pPr lvl="0" rtl="0">
              <a:spcBef>
                <a:spcPts val="0"/>
              </a:spcBef>
              <a:buNone/>
            </a:pPr>
            <a:r>
              <a:rPr lang="en-GB"/>
              <a:t>In git no repository is special. Every operation is nearly local. Even viewing logs and commits</a:t>
            </a:r>
          </a:p>
          <a:p>
            <a:pPr lvl="0">
              <a:spcBef>
                <a:spcPts val="0"/>
              </a:spcBef>
              <a:buNone/>
            </a:pPr>
            <a:r>
              <a:rPr lang="en-GB"/>
              <a:t>Remotes are highly for synchronization.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git also supports ssh, https and git protocols. GIT protocol is ssh without authentication.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Why should we set an upstream branch if one does exist?</a:t>
            </a:r>
          </a:p>
          <a:p>
            <a:pPr lvl="0" rtl="0">
              <a:spcBef>
                <a:spcPts val="0"/>
              </a:spcBef>
              <a:buNone/>
            </a:pPr>
            <a:r>
              <a:rPr lang="en-GB"/>
              <a:t>When possible push could fail?</a:t>
            </a:r>
          </a:p>
          <a:p>
            <a:pPr lvl="0">
              <a:spcBef>
                <a:spcPts val="0"/>
              </a:spcBef>
              <a:buNone/>
            </a:pPr>
            <a:r>
              <a:rPr lang="en-GB"/>
              <a:t>What needs to be done if it is failed?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What is pull?</a:t>
            </a:r>
          </a:p>
          <a:p>
            <a:pPr lvl="0" rtl="0">
              <a:spcBef>
                <a:spcPts val="0"/>
              </a:spcBef>
              <a:buNone/>
            </a:pPr>
            <a:r>
              <a:rPr lang="en-GB"/>
              <a:t>When a pull could fail?</a:t>
            </a:r>
          </a:p>
          <a:p>
            <a:pPr lvl="0">
              <a:spcBef>
                <a:spcPts val="0"/>
              </a:spcBef>
              <a:buNone/>
            </a:pPr>
            <a:r>
              <a:rPr lang="en-GB"/>
              <a:t>What are all the options for merge?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the command</a:t>
            </a:r>
          </a:p>
          <a:p>
            <a:pPr lvl="0" rtl="0">
              <a:spcBef>
                <a:spcPts val="0"/>
              </a:spcBef>
              <a:buNone/>
            </a:pPr>
            <a:r>
              <a:rPr lang="en-GB"/>
              <a:t>Very handy while versioning your code repo.</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When you say copy paste snapshots, all problems like </a:t>
            </a:r>
          </a:p>
          <a:p>
            <a:pPr lvl="0" rtl="0">
              <a:spcBef>
                <a:spcPts val="0"/>
              </a:spcBef>
              <a:buNone/>
            </a:pPr>
            <a:r>
              <a:rPr lang="en-GB"/>
              <a:t>How do we know which snapshot belongs to what feature?</a:t>
            </a:r>
          </a:p>
          <a:p>
            <a:pPr lvl="0" rtl="0">
              <a:spcBef>
                <a:spcPts val="0"/>
              </a:spcBef>
              <a:buNone/>
            </a:pPr>
            <a:r>
              <a:rPr lang="en-GB"/>
              <a:t>How do we know if some snapshot was made live? </a:t>
            </a:r>
          </a:p>
          <a:p>
            <a:pPr lvl="0" rtl="0">
              <a:spcBef>
                <a:spcPts val="0"/>
              </a:spcBef>
              <a:buNone/>
            </a:pPr>
            <a:r>
              <a:rPr lang="en-GB"/>
              <a:t>How do we diff between two different states?</a:t>
            </a:r>
          </a:p>
          <a:p>
            <a:pPr lvl="0">
              <a:spcBef>
                <a:spcPts val="0"/>
              </a:spcBef>
              <a:buNone/>
            </a:pPr>
            <a:r>
              <a:rPr lang="en-GB"/>
              <a:t>To solve all this problems we might have to hire a code librarian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a:lnSpc>
                <a:spcPct val="138000"/>
              </a:lnSpc>
              <a:spcBef>
                <a:spcPts val="0"/>
              </a:spcBef>
              <a:buClr>
                <a:schemeClr val="dk1"/>
              </a:buClr>
              <a:buSzPct val="100000"/>
              <a:buAutoNum type="arabicPeriod"/>
            </a:pPr>
            <a:r>
              <a:rPr lang="en-GB"/>
              <a:t>The project maintainer pushes to their public repository.</a:t>
            </a:r>
          </a:p>
          <a:p>
            <a:pPr indent="-298450" lvl="0" marL="457200">
              <a:lnSpc>
                <a:spcPct val="138000"/>
              </a:lnSpc>
              <a:spcBef>
                <a:spcPts val="0"/>
              </a:spcBef>
              <a:buClr>
                <a:schemeClr val="dk1"/>
              </a:buClr>
              <a:buSzPct val="100000"/>
              <a:buAutoNum type="arabicPeriod"/>
            </a:pPr>
            <a:r>
              <a:rPr lang="en-GB"/>
              <a:t>A contributor clones that repository and makes changes.</a:t>
            </a:r>
          </a:p>
          <a:p>
            <a:pPr indent="-298450" lvl="0" marL="457200">
              <a:lnSpc>
                <a:spcPct val="138000"/>
              </a:lnSpc>
              <a:spcBef>
                <a:spcPts val="0"/>
              </a:spcBef>
              <a:buClr>
                <a:schemeClr val="dk1"/>
              </a:buClr>
              <a:buSzPct val="100000"/>
              <a:buAutoNum type="arabicPeriod"/>
            </a:pPr>
            <a:r>
              <a:rPr lang="en-GB"/>
              <a:t>The contributor pushes to their own public copy.</a:t>
            </a:r>
          </a:p>
          <a:p>
            <a:pPr indent="-298450" lvl="0" marL="457200">
              <a:lnSpc>
                <a:spcPct val="138000"/>
              </a:lnSpc>
              <a:spcBef>
                <a:spcPts val="0"/>
              </a:spcBef>
              <a:buClr>
                <a:schemeClr val="dk1"/>
              </a:buClr>
              <a:buSzPct val="100000"/>
              <a:buAutoNum type="arabicPeriod"/>
            </a:pPr>
            <a:r>
              <a:rPr lang="en-GB"/>
              <a:t>The contributor sends the maintainer an email asking them to pull changes.</a:t>
            </a:r>
          </a:p>
          <a:p>
            <a:pPr indent="-298450" lvl="0" marL="457200">
              <a:lnSpc>
                <a:spcPct val="138000"/>
              </a:lnSpc>
              <a:spcBef>
                <a:spcPts val="0"/>
              </a:spcBef>
              <a:buClr>
                <a:schemeClr val="dk1"/>
              </a:buClr>
              <a:buSzPct val="100000"/>
              <a:buAutoNum type="arabicPeriod"/>
            </a:pPr>
            <a:r>
              <a:rPr lang="en-GB"/>
              <a:t>The maintainer adds the contributor’s repo as a remote and merges locally.</a:t>
            </a:r>
          </a:p>
          <a:p>
            <a:pPr indent="-298450" lvl="0" marL="457200">
              <a:lnSpc>
                <a:spcPct val="138000"/>
              </a:lnSpc>
              <a:spcBef>
                <a:spcPts val="0"/>
              </a:spcBef>
              <a:buClr>
                <a:schemeClr val="dk1"/>
              </a:buClr>
              <a:buSzPct val="100000"/>
              <a:buAutoNum type="arabicPeriod"/>
            </a:pPr>
            <a:r>
              <a:rPr lang="en-GB"/>
              <a:t>The maintainer pushes merged changes to the main repository.</a:t>
            </a:r>
          </a:p>
          <a:p>
            <a:pPr lvl="0">
              <a:lnSpc>
                <a:spcPct val="115000"/>
              </a:lnSpc>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a:lnSpc>
                <a:spcPct val="138000"/>
              </a:lnSpc>
              <a:spcBef>
                <a:spcPts val="0"/>
              </a:spcBef>
              <a:buClr>
                <a:schemeClr val="dk1"/>
              </a:buClr>
              <a:buSzPct val="100000"/>
              <a:buAutoNum type="arabicPeriod"/>
            </a:pPr>
            <a:r>
              <a:rPr lang="en-GB"/>
              <a:t>Regular developers work on their topic branch and rebase their work on top of master. The master branch is that of the dictator.</a:t>
            </a:r>
          </a:p>
          <a:p>
            <a:pPr indent="-298450" lvl="0" marL="457200">
              <a:lnSpc>
                <a:spcPct val="138000"/>
              </a:lnSpc>
              <a:spcBef>
                <a:spcPts val="0"/>
              </a:spcBef>
              <a:buClr>
                <a:schemeClr val="dk1"/>
              </a:buClr>
              <a:buSzPct val="100000"/>
              <a:buAutoNum type="arabicPeriod"/>
            </a:pPr>
            <a:r>
              <a:rPr lang="en-GB"/>
              <a:t>Lieutenants merge the developers’ topic branches into their master branch.</a:t>
            </a:r>
          </a:p>
          <a:p>
            <a:pPr indent="-298450" lvl="0" marL="457200">
              <a:lnSpc>
                <a:spcPct val="138000"/>
              </a:lnSpc>
              <a:spcBef>
                <a:spcPts val="0"/>
              </a:spcBef>
              <a:buClr>
                <a:schemeClr val="dk1"/>
              </a:buClr>
              <a:buSzPct val="100000"/>
              <a:buAutoNum type="arabicPeriod"/>
            </a:pPr>
            <a:r>
              <a:rPr lang="en-GB"/>
              <a:t>The dictator merges the lieutenants’ master branches into the dictator’s master branch.</a:t>
            </a:r>
          </a:p>
          <a:p>
            <a:pPr indent="-298450" lvl="0" marL="457200">
              <a:lnSpc>
                <a:spcPct val="138000"/>
              </a:lnSpc>
              <a:spcBef>
                <a:spcPts val="0"/>
              </a:spcBef>
              <a:buClr>
                <a:schemeClr val="dk1"/>
              </a:buClr>
              <a:buSzPct val="100000"/>
              <a:buAutoNum type="arabicPeriod"/>
            </a:pPr>
            <a:r>
              <a:rPr lang="en-GB"/>
              <a:t>The dictator pushes their master to the reference repository so the other developers can rebase on it.</a:t>
            </a:r>
          </a:p>
          <a:p>
            <a:pPr lvl="0">
              <a:lnSpc>
                <a:spcPct val="120000"/>
              </a:lnSpc>
              <a:spcBef>
                <a:spcPts val="0"/>
              </a:spcBef>
              <a:buClr>
                <a:schemeClr val="dk1"/>
              </a:buClr>
              <a:buSzPct val="100000"/>
              <a:buFont typeface="Arial"/>
              <a:buNone/>
            </a:pPr>
            <a:r>
              <a:rPr lang="en-GB"/>
              <a:t>It allows the project leader (the dictator) to delegate much of the work, used in linux kernel.</a:t>
            </a:r>
          </a:p>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When we say revisions, in a project of which is worked on a large scale revisions should mean some meaningful states not just a random version</a:t>
            </a:r>
          </a:p>
          <a:p>
            <a:pPr lvl="0" rtl="0">
              <a:spcBef>
                <a:spcPts val="0"/>
              </a:spcBef>
              <a:buNone/>
            </a:pPr>
            <a:r>
              <a:rPr lang="en-GB"/>
              <a:t>And keeping just the revisions is not worth an effort.. The best part is how efficiently can we make use of them. One such example is tracking the changes between revisions and tracking the contributions of developers across the team.</a:t>
            </a:r>
          </a:p>
          <a:p>
            <a:pPr lvl="0">
              <a:spcBef>
                <a:spcPts val="0"/>
              </a:spcBef>
              <a:buNone/>
            </a:pPr>
            <a:r>
              <a:rPr lang="en-GB"/>
              <a:t>A project can grow deeper [development effort in single feature] or broader [More features]. Branching makes it easier to experiment or sandbox whatever a developer wanna try out in his own pace without disturbing the mainstream development.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a bit of how git stores its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most probably we might reach here by first 30-45 min based on the discussion levels.</a:t>
            </a:r>
          </a:p>
          <a:p>
            <a:pPr indent="-228600" lvl="0" marL="457200" rtl="0">
              <a:spcBef>
                <a:spcPts val="0"/>
              </a:spcBef>
              <a:buAutoNum type="arabicPeriod"/>
            </a:pPr>
            <a:r>
              <a:rPr lang="en-GB"/>
              <a:t>Assume versions of any software that’s released</a:t>
            </a:r>
          </a:p>
          <a:p>
            <a:pPr indent="-228600" lvl="0" marL="457200" rtl="0">
              <a:spcBef>
                <a:spcPts val="0"/>
              </a:spcBef>
              <a:buAutoNum type="arabicPeriod"/>
            </a:pPr>
            <a:r>
              <a:rPr lang="en-GB"/>
              <a:t>What changes for every release cycle?</a:t>
            </a:r>
          </a:p>
          <a:p>
            <a:pPr indent="-228600" lvl="0" marL="457200" rtl="0">
              <a:spcBef>
                <a:spcPts val="0"/>
              </a:spcBef>
              <a:buAutoNum type="arabicPeriod"/>
            </a:pPr>
            <a:r>
              <a:rPr lang="en-GB"/>
              <a:t>Revert a change once things break after release or testing?</a:t>
            </a:r>
          </a:p>
          <a:p>
            <a:pPr indent="-228600" lvl="0" marL="457200" rtl="0">
              <a:spcBef>
                <a:spcPts val="0"/>
              </a:spcBef>
              <a:buAutoNum type="arabicPeriod"/>
            </a:pPr>
            <a:r>
              <a:rPr lang="en-GB"/>
              <a:t>Test a feature only on a targeted audience or ab test</a:t>
            </a:r>
          </a:p>
          <a:p>
            <a:pPr indent="-228600" lvl="0" marL="457200">
              <a:spcBef>
                <a:spcPts val="0"/>
              </a:spcBef>
              <a:buAutoNum type="arabicPeriod"/>
            </a:pPr>
            <a:r>
              <a:rPr lang="en-GB"/>
              <a:t>Give developers some wings [What we have seen in the past is, people start shivering when they are asked to make changes in live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Brief history</a:t>
            </a:r>
          </a:p>
          <a:p>
            <a:pPr indent="-228600" lvl="0" marL="457200" rtl="0">
              <a:spcBef>
                <a:spcPts val="0"/>
              </a:spcBef>
              <a:buChar char="-"/>
            </a:pPr>
            <a:r>
              <a:rPr lang="en-GB"/>
              <a:t>Kernel was developed and maintained on Bitkeeper from ~1991 to 2002</a:t>
            </a:r>
          </a:p>
          <a:p>
            <a:pPr indent="-228600" lvl="0" marL="457200">
              <a:spcBef>
                <a:spcPts val="0"/>
              </a:spcBef>
              <a:buChar char="-"/>
            </a:pPr>
            <a:r>
              <a:rPr lang="en-GB"/>
              <a:t>2002, relationship broke, and Mr. Torvalds took up the problem in his hands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git-scm.com/downloads" TargetMode="External"/><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mailto:tamil.s@directi.com" TargetMode="External"/><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gitref.org/inspect/" TargetMode="External"/><Relationship Id="rId4"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scm.com/docs/git-rev-pars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4.png"/><Relationship Id="rId4" Type="http://schemas.openxmlformats.org/officeDocument/2006/relationships/image" Target="../media/image08.png"/><Relationship Id="rId5" Type="http://schemas.openxmlformats.org/officeDocument/2006/relationships/image" Target="../media/image0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0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0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0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0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0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0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0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0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0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git-scm.com/book/en/Git-Branching-Rebasing#The-Perils-of-Rebasing" TargetMode="External"/><Relationship Id="rId4" Type="http://schemas.openxmlformats.org/officeDocument/2006/relationships/image" Target="../media/image0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0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qr.ae/Y5dtE" TargetMode="External"/><Relationship Id="rId4" Type="http://schemas.openxmlformats.org/officeDocument/2006/relationships/image" Target="../media/image00.jpg"/><Relationship Id="rId5" Type="http://schemas.openxmlformats.org/officeDocument/2006/relationships/image" Target="../media/image0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0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git-scm.com/figures/18333fig0105-tn.png" TargetMode="External"/><Relationship Id="rId4" Type="http://schemas.openxmlformats.org/officeDocument/2006/relationships/hyperlink" Target="http://git-scm.com/figures/18333fig0104-tn.png" TargetMode="External"/><Relationship Id="rId5" Type="http://schemas.openxmlformats.org/officeDocument/2006/relationships/hyperlink" Target="http://git-scm.com/figures/18333fig0106-tn.png" TargetMode="External"/><Relationship Id="rId6" Type="http://schemas.openxmlformats.org/officeDocument/2006/relationships/image" Target="../media/image0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0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05.png"/><Relationship Id="rId4" Type="http://schemas.openxmlformats.org/officeDocument/2006/relationships/image" Target="../media/image0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07.png"/><Relationship Id="rId4" Type="http://schemas.openxmlformats.org/officeDocument/2006/relationships/image" Target="../media/image0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06.png"/><Relationship Id="rId4" Type="http://schemas.openxmlformats.org/officeDocument/2006/relationships/image" Target="../media/image0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0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git-scm.com/doc" TargetMode="External"/><Relationship Id="rId4" Type="http://schemas.openxmlformats.org/officeDocument/2006/relationships/hyperlink" Target="https://github.com/pluralsight/git-internals-pdf/releases" TargetMode="External"/><Relationship Id="rId5" Type="http://schemas.openxmlformats.org/officeDocument/2006/relationships/hyperlink" Target="https://github.com/pluralsight/git-internals-pdf/releases" TargetMode="External"/><Relationship Id="rId6" Type="http://schemas.openxmlformats.org/officeDocument/2006/relationships/hyperlink" Target="https://try.github.io/levels/1/challenges/1" TargetMode="External"/><Relationship Id="rId7" Type="http://schemas.openxmlformats.org/officeDocument/2006/relationships/hyperlink" Target="http://pcottle.github.io/learnGitBranching/" TargetMode="External"/><Relationship Id="rId8" Type="http://schemas.openxmlformats.org/officeDocument/2006/relationships/image" Target="../media/image0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0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0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0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0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0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0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GB">
                <a:solidFill>
                  <a:srgbClr val="CC5A24"/>
                </a:solidFill>
              </a:rPr>
              <a:t>git</a:t>
            </a:r>
          </a:p>
        </p:txBody>
      </p:sp>
      <p:sp>
        <p:nvSpPr>
          <p:cNvPr id="28" name="Shape 28"/>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rPr lang="en-GB"/>
              <a:t>a stupid content tracker</a:t>
            </a:r>
          </a:p>
        </p:txBody>
      </p:sp>
      <p:pic>
        <p:nvPicPr>
          <p:cNvPr descr="2color-lightbg@2x.png" id="29" name="Shape 2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What’s in store ?</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2400"/>
              <a:t>90 % of what is used, which is probably just 5% of what git’s features</a:t>
            </a:r>
          </a:p>
          <a:p>
            <a:pPr lvl="0">
              <a:spcBef>
                <a:spcPts val="0"/>
              </a:spcBef>
              <a:buNone/>
            </a:pPr>
            <a:r>
              <a:t/>
            </a:r>
            <a:endParaRPr/>
          </a:p>
          <a:p>
            <a:pPr indent="-381000" lvl="0" marL="457200" rtl="0">
              <a:spcBef>
                <a:spcPts val="0"/>
              </a:spcBef>
              <a:buSzPct val="100000"/>
            </a:pPr>
            <a:r>
              <a:rPr lang="en-GB" sz="2400"/>
              <a:t>Git Structure</a:t>
            </a:r>
          </a:p>
          <a:p>
            <a:pPr indent="-381000" lvl="0" marL="457200" rtl="0">
              <a:spcBef>
                <a:spcPts val="0"/>
              </a:spcBef>
              <a:buSzPct val="100000"/>
            </a:pPr>
            <a:r>
              <a:rPr lang="en-GB" sz="2400"/>
              <a:t>Committing and viewing history</a:t>
            </a:r>
          </a:p>
          <a:p>
            <a:pPr indent="-381000" lvl="0" marL="457200" rtl="0">
              <a:spcBef>
                <a:spcPts val="0"/>
              </a:spcBef>
              <a:buSzPct val="100000"/>
            </a:pPr>
            <a:r>
              <a:rPr lang="en-GB" sz="2400"/>
              <a:t>Remotes / Syncing with server</a:t>
            </a:r>
          </a:p>
          <a:p>
            <a:pPr indent="-381000" lvl="0" marL="457200" rtl="0">
              <a:spcBef>
                <a:spcPts val="0"/>
              </a:spcBef>
              <a:buSzPct val="100000"/>
            </a:pPr>
            <a:r>
              <a:rPr lang="en-GB" sz="2400"/>
              <a:t>Branching &amp; Merging</a:t>
            </a:r>
          </a:p>
          <a:p>
            <a:pPr indent="-381000" lvl="0" marL="457200" rtl="0">
              <a:spcBef>
                <a:spcPts val="0"/>
              </a:spcBef>
              <a:buSzPct val="100000"/>
            </a:pPr>
            <a:r>
              <a:rPr lang="en-GB" sz="2400"/>
              <a:t>Complex Undo[s]</a:t>
            </a:r>
          </a:p>
          <a:p>
            <a:pPr indent="-381000" lvl="0" marL="457200">
              <a:spcBef>
                <a:spcPts val="0"/>
              </a:spcBef>
              <a:buSzPct val="100000"/>
            </a:pPr>
            <a:r>
              <a:rPr lang="en-GB" sz="2400"/>
              <a:t>Other common git tools / commands</a:t>
            </a:r>
          </a:p>
        </p:txBody>
      </p:sp>
      <p:pic>
        <p:nvPicPr>
          <p:cNvPr descr="2color-lightbg@2x.png" id="93" name="Shape 9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1000"/>
                                        <p:tgtEl>
                                          <p:spTgt spid="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1000"/>
                                        <p:tgtEl>
                                          <p:spTgt spid="9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Let’s Hack Around</a:t>
            </a:r>
          </a:p>
        </p:txBody>
      </p:sp>
      <p:sp>
        <p:nvSpPr>
          <p:cNvPr id="99" name="Shape 9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None/>
            </a:pPr>
            <a:r>
              <a:rPr lang="en-GB" sz="1400">
                <a:latin typeface="Verdana"/>
                <a:ea typeface="Verdana"/>
                <a:cs typeface="Verdana"/>
                <a:sym typeface="Verdana"/>
              </a:rPr>
              <a:t>1. </a:t>
            </a:r>
            <a:r>
              <a:rPr lang="en-GB" sz="1400" u="sng">
                <a:solidFill>
                  <a:schemeClr val="hlink"/>
                </a:solidFill>
                <a:latin typeface="Verdana"/>
                <a:ea typeface="Verdana"/>
                <a:cs typeface="Verdana"/>
                <a:sym typeface="Verdana"/>
                <a:hlinkClick r:id="rId3"/>
              </a:rPr>
              <a:t>Installation</a:t>
            </a:r>
          </a:p>
          <a:p>
            <a:pPr lvl="0" rtl="0">
              <a:lnSpc>
                <a:spcPct val="150000"/>
              </a:lnSpc>
              <a:spcBef>
                <a:spcPts val="0"/>
              </a:spcBef>
              <a:buNone/>
            </a:pPr>
            <a:r>
              <a:rPr lang="en-GB" sz="1400">
                <a:latin typeface="Verdana"/>
                <a:ea typeface="Verdana"/>
                <a:cs typeface="Verdana"/>
                <a:sym typeface="Verdana"/>
              </a:rPr>
              <a:t>2. Vocabulary</a:t>
            </a:r>
          </a:p>
          <a:p>
            <a:pPr lvl="0">
              <a:lnSpc>
                <a:spcPct val="150000"/>
              </a:lnSpc>
              <a:spcBef>
                <a:spcPts val="0"/>
              </a:spcBef>
              <a:buNone/>
            </a:pPr>
            <a:r>
              <a:rPr lang="en-GB" sz="1400">
                <a:latin typeface="Verdana"/>
                <a:ea typeface="Verdana"/>
                <a:cs typeface="Verdana"/>
                <a:sym typeface="Verdana"/>
              </a:rPr>
              <a:t>3. Let’s do git</a:t>
            </a:r>
          </a:p>
        </p:txBody>
      </p:sp>
      <p:pic>
        <p:nvPicPr>
          <p:cNvPr descr="2color-lightbg@2x.png" id="100" name="Shape 100"/>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Configure GIT</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solidFill>
                  <a:srgbClr val="000000"/>
                </a:solidFill>
                <a:highlight>
                  <a:srgbClr val="FFFFFF"/>
                </a:highlight>
                <a:latin typeface="Courier New"/>
                <a:ea typeface="Courier New"/>
                <a:cs typeface="Courier New"/>
                <a:sym typeface="Courier New"/>
              </a:rPr>
              <a:t>$ git config --global user.name "&lt;firstname&gt;.&lt;lastname&gt;"</a:t>
            </a:r>
            <a:br>
              <a:rPr lang="en-GB" sz="1800">
                <a:solidFill>
                  <a:srgbClr val="000000"/>
                </a:solidFill>
                <a:highlight>
                  <a:srgbClr val="FFFFFF"/>
                </a:highlight>
                <a:latin typeface="Courier New"/>
                <a:ea typeface="Courier New"/>
                <a:cs typeface="Courier New"/>
                <a:sym typeface="Courier New"/>
              </a:rPr>
            </a:br>
            <a:r>
              <a:rPr lang="en-GB" sz="1800">
                <a:solidFill>
                  <a:srgbClr val="000000"/>
                </a:solidFill>
                <a:highlight>
                  <a:srgbClr val="FFFFFF"/>
                </a:highlight>
                <a:latin typeface="Courier New"/>
                <a:ea typeface="Courier New"/>
                <a:cs typeface="Courier New"/>
                <a:sym typeface="Courier New"/>
              </a:rPr>
              <a:t>$ git config --global user.email </a:t>
            </a:r>
            <a:r>
              <a:rPr lang="en-GB" sz="1800">
                <a:latin typeface="Courier New"/>
                <a:ea typeface="Courier New"/>
                <a:cs typeface="Courier New"/>
                <a:sym typeface="Courier New"/>
              </a:rPr>
              <a:t>&lt;firstname&gt;.&lt;lastname&gt;</a:t>
            </a:r>
            <a:r>
              <a:rPr lang="en-GB" sz="1800">
                <a:solidFill>
                  <a:srgbClr val="000000"/>
                </a:solidFill>
                <a:highlight>
                  <a:srgbClr val="FFFFFF"/>
                </a:highlight>
                <a:latin typeface="Courier New"/>
                <a:ea typeface="Courier New"/>
                <a:cs typeface="Courier New"/>
                <a:sym typeface="Courier New"/>
                <a:hlinkClick r:id="rId3"/>
              </a:rPr>
              <a:t>@</a:t>
            </a:r>
            <a:r>
              <a:rPr lang="en-GB" sz="1800">
                <a:solidFill>
                  <a:srgbClr val="000000"/>
                </a:solidFill>
                <a:highlight>
                  <a:srgbClr val="FFFFFF"/>
                </a:highlight>
                <a:latin typeface="Courier New"/>
                <a:ea typeface="Courier New"/>
                <a:cs typeface="Courier New"/>
                <a:sym typeface="Courier New"/>
              </a:rPr>
              <a:t>media.net”</a:t>
            </a:r>
          </a:p>
          <a:p>
            <a:pPr lvl="0" rtl="0">
              <a:lnSpc>
                <a:spcPct val="110000"/>
              </a:lnSpc>
              <a:spcBef>
                <a:spcPts val="0"/>
              </a:spcBef>
              <a:buNone/>
            </a:pPr>
            <a:r>
              <a:rPr lang="en-GB" sz="1800">
                <a:solidFill>
                  <a:srgbClr val="000000"/>
                </a:solidFill>
                <a:latin typeface="Courier New"/>
                <a:ea typeface="Courier New"/>
                <a:cs typeface="Courier New"/>
                <a:sym typeface="Courier New"/>
              </a:rPr>
              <a:t>$ git config --global alias.ci commit</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None/>
            </a:pPr>
            <a:r>
              <a:rPr lang="en-GB" sz="1800">
                <a:solidFill>
                  <a:srgbClr val="000000"/>
                </a:solidFill>
                <a:latin typeface="Courier New"/>
                <a:ea typeface="Courier New"/>
                <a:cs typeface="Courier New"/>
                <a:sym typeface="Courier New"/>
              </a:rPr>
              <a:t>$ vim ~/.gitconfig</a:t>
            </a:r>
          </a:p>
          <a:p>
            <a:pPr lvl="0" rtl="0">
              <a:lnSpc>
                <a:spcPct val="110000"/>
              </a:lnSpc>
              <a:spcBef>
                <a:spcPts val="0"/>
              </a:spcBef>
              <a:buNone/>
            </a:pPr>
            <a:r>
              <a:rPr lang="en-GB" sz="1800">
                <a:solidFill>
                  <a:srgbClr val="000000"/>
                </a:solidFill>
                <a:latin typeface="Courier New"/>
                <a:ea typeface="Courier New"/>
                <a:cs typeface="Courier New"/>
                <a:sym typeface="Courier New"/>
              </a:rPr>
              <a:t># Here is my .gitconfig</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Clr>
                <a:schemeClr val="dk1"/>
              </a:buClr>
              <a:buSzPct val="61111"/>
              <a:buFont typeface="Arial"/>
              <a:buNone/>
            </a:pPr>
            <a:r>
              <a:rPr lang="en-GB" sz="1800">
                <a:latin typeface="Courier New"/>
                <a:ea typeface="Courier New"/>
                <a:cs typeface="Courier New"/>
                <a:sym typeface="Courier New"/>
              </a:rPr>
              <a:t>$ git config --list</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None/>
            </a:pPr>
            <a:r>
              <a:t/>
            </a:r>
            <a:endParaRPr sz="1800">
              <a:solidFill>
                <a:srgbClr val="FF0000"/>
              </a:solidFill>
              <a:latin typeface="Courier New"/>
              <a:ea typeface="Courier New"/>
              <a:cs typeface="Courier New"/>
              <a:sym typeface="Courier New"/>
            </a:endParaRPr>
          </a:p>
        </p:txBody>
      </p:sp>
      <p:pic>
        <p:nvPicPr>
          <p:cNvPr descr="2color-lightbg@2x.png" id="107" name="Shape 107"/>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SSH Keys</a:t>
            </a:r>
          </a:p>
        </p:txBody>
      </p:sp>
      <p:sp>
        <p:nvSpPr>
          <p:cNvPr id="113" name="Shape 11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GB"/>
              <a:t>Ensure u’r keys are generated</a:t>
            </a:r>
          </a:p>
          <a:p>
            <a:pPr indent="-228600" lvl="0" marL="457200" rtl="0">
              <a:spcBef>
                <a:spcPts val="0"/>
              </a:spcBef>
            </a:pPr>
            <a:r>
              <a:rPr lang="en-GB">
                <a:latin typeface="Consolas"/>
                <a:ea typeface="Consolas"/>
                <a:cs typeface="Consolas"/>
                <a:sym typeface="Consolas"/>
              </a:rPr>
              <a:t>$ls -l ~/.ssh/id*</a:t>
            </a:r>
          </a:p>
          <a:p>
            <a:pPr indent="-228600" lvl="0" marL="457200" rtl="0">
              <a:spcBef>
                <a:spcPts val="0"/>
              </a:spcBef>
            </a:pPr>
            <a:r>
              <a:rPr lang="en-GB">
                <a:latin typeface="Consolas"/>
                <a:ea typeface="Consolas"/>
                <a:cs typeface="Consolas"/>
                <a:sym typeface="Consolas"/>
              </a:rPr>
              <a:t>$ ssh-keygen</a:t>
            </a:r>
          </a:p>
          <a:p>
            <a:pPr indent="-228600" lvl="0" marL="457200">
              <a:spcBef>
                <a:spcPts val="0"/>
              </a:spcBef>
            </a:pPr>
            <a:r>
              <a:rPr lang="en-GB"/>
              <a:t>We’ll come to it in a moment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Help</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2400">
                <a:latin typeface="Verdana"/>
                <a:ea typeface="Verdana"/>
                <a:cs typeface="Verdana"/>
                <a:sym typeface="Verdana"/>
              </a:rPr>
              <a:t>git-help</a:t>
            </a:r>
            <a:r>
              <a:rPr lang="en-GB" sz="2400">
                <a:latin typeface="Verdana"/>
                <a:ea typeface="Verdana"/>
                <a:cs typeface="Verdana"/>
                <a:sym typeface="Verdana"/>
              </a:rPr>
              <a:t> - Display help information about Git</a:t>
            </a:r>
          </a:p>
          <a:p>
            <a:pPr lvl="0" rtl="0">
              <a:spcBef>
                <a:spcPts val="0"/>
              </a:spcBef>
              <a:buNone/>
            </a:pPr>
            <a:r>
              <a:t/>
            </a:r>
            <a:endParaRPr sz="2400">
              <a:latin typeface="Verdana"/>
              <a:ea typeface="Verdana"/>
              <a:cs typeface="Verdana"/>
              <a:sym typeface="Verdana"/>
            </a:endParaRPr>
          </a:p>
          <a:p>
            <a:pPr lvl="0" rtl="0">
              <a:spcBef>
                <a:spcPts val="0"/>
              </a:spcBef>
              <a:buNone/>
            </a:pPr>
            <a:r>
              <a:rPr lang="en-GB" sz="2400">
                <a:latin typeface="Courier New"/>
                <a:ea typeface="Courier New"/>
                <a:cs typeface="Courier New"/>
                <a:sym typeface="Courier New"/>
              </a:rPr>
              <a:t>$ git help init</a:t>
            </a:r>
          </a:p>
          <a:p>
            <a:pPr lvl="0">
              <a:spcBef>
                <a:spcPts val="0"/>
              </a:spcBef>
              <a:buNone/>
            </a:pPr>
            <a:r>
              <a:rPr lang="en-GB" sz="2400">
                <a:latin typeface="Courier New"/>
                <a:ea typeface="Courier New"/>
                <a:cs typeface="Courier New"/>
                <a:sym typeface="Courier New"/>
              </a:rPr>
              <a:t>$ git help add</a:t>
            </a:r>
          </a:p>
          <a:p>
            <a:pPr lvl="0">
              <a:spcBef>
                <a:spcPts val="0"/>
              </a:spcBef>
              <a:buNone/>
            </a:pPr>
            <a:r>
              <a:rPr lang="en-GB" sz="2400">
                <a:latin typeface="Courier New"/>
                <a:ea typeface="Courier New"/>
                <a:cs typeface="Courier New"/>
                <a:sym typeface="Courier New"/>
              </a:rPr>
              <a:t>$ git add -h // Short help</a:t>
            </a:r>
          </a:p>
          <a:p>
            <a:pPr lvl="0">
              <a:spcBef>
                <a:spcPts val="0"/>
              </a:spcBef>
              <a:buNone/>
            </a:pPr>
            <a:r>
              <a:rPr lang="en-GB" sz="2400">
                <a:latin typeface="Courier New"/>
                <a:ea typeface="Courier New"/>
                <a:cs typeface="Courier New"/>
                <a:sym typeface="Courier New"/>
              </a:rPr>
              <a:t>$ git add --help // same as “git help add”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Vocabulary</a:t>
            </a:r>
          </a:p>
        </p:txBody>
      </p:sp>
      <p:sp>
        <p:nvSpPr>
          <p:cNvPr id="125" name="Shape 125"/>
          <p:cNvSpPr txBox="1"/>
          <p:nvPr>
            <p:ph idx="1" type="body"/>
          </p:nvPr>
        </p:nvSpPr>
        <p:spPr>
          <a:xfrm>
            <a:off x="457200" y="957800"/>
            <a:ext cx="8229600" cy="3725700"/>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1. Commit - Reference to a Meaningful State</a:t>
            </a:r>
          </a:p>
          <a:p>
            <a:pPr lvl="0">
              <a:spcBef>
                <a:spcPts val="0"/>
              </a:spcBef>
              <a:buNone/>
            </a:pPr>
            <a:r>
              <a:rPr lang="en-GB" sz="1400">
                <a:latin typeface="Verdana"/>
                <a:ea typeface="Verdana"/>
                <a:cs typeface="Verdana"/>
                <a:sym typeface="Verdana"/>
              </a:rPr>
              <a:t>2. Repository : Collection of commits</a:t>
            </a:r>
          </a:p>
          <a:p>
            <a:pPr lvl="0">
              <a:spcBef>
                <a:spcPts val="0"/>
              </a:spcBef>
              <a:buNone/>
            </a:pPr>
            <a:r>
              <a:rPr lang="en-GB" sz="1400">
                <a:latin typeface="Verdana"/>
                <a:ea typeface="Verdana"/>
                <a:cs typeface="Verdana"/>
                <a:sym typeface="Verdana"/>
              </a:rPr>
              <a:t>3. Working Tree : Any directory which has repository associated</a:t>
            </a:r>
          </a:p>
          <a:p>
            <a:pPr lvl="0" rtl="0">
              <a:spcBef>
                <a:spcPts val="0"/>
              </a:spcBef>
              <a:buNone/>
            </a:pPr>
            <a:r>
              <a:rPr lang="en-GB" sz="1400">
                <a:latin typeface="Verdana"/>
                <a:ea typeface="Verdana"/>
                <a:cs typeface="Verdana"/>
                <a:sym typeface="Verdana"/>
              </a:rPr>
              <a:t>4. Index/Staging area : Git doesn't commit changes directly from working tree to repo</a:t>
            </a:r>
          </a:p>
          <a:p>
            <a:pPr lvl="0" rtl="0">
              <a:spcBef>
                <a:spcPts val="0"/>
              </a:spcBef>
              <a:buNone/>
            </a:pPr>
            <a:r>
              <a:rPr lang="en-GB" sz="1400">
                <a:latin typeface="Verdana"/>
                <a:ea typeface="Verdana"/>
                <a:cs typeface="Verdana"/>
                <a:sym typeface="Verdana"/>
              </a:rPr>
              <a:t>5. Status - State of your current working directory</a:t>
            </a:r>
          </a:p>
          <a:p>
            <a:pPr lvl="0" rtl="0">
              <a:spcBef>
                <a:spcPts val="0"/>
              </a:spcBef>
              <a:buNone/>
            </a:pPr>
            <a:r>
              <a:rPr lang="en-GB" sz="1400">
                <a:latin typeface="Verdana"/>
                <a:ea typeface="Verdana"/>
                <a:cs typeface="Verdana"/>
                <a:sym typeface="Verdana"/>
              </a:rPr>
              <a:t>6. Stage - incrementally "add" changes to the index before the commit</a:t>
            </a:r>
          </a:p>
          <a:p>
            <a:pPr lvl="0" rtl="0">
              <a:spcBef>
                <a:spcPts val="0"/>
              </a:spcBef>
              <a:buNone/>
            </a:pPr>
            <a:r>
              <a:rPr lang="en-GB" sz="1400">
                <a:latin typeface="Verdana"/>
                <a:ea typeface="Verdana"/>
                <a:cs typeface="Verdana"/>
                <a:sym typeface="Verdana"/>
              </a:rPr>
              <a:t>7. Branch - a snapshot of commit which can be independently worked on</a:t>
            </a:r>
          </a:p>
          <a:p>
            <a:pPr lvl="0" rtl="0">
              <a:spcBef>
                <a:spcPts val="0"/>
              </a:spcBef>
              <a:buNone/>
            </a:pPr>
            <a:r>
              <a:rPr lang="en-GB" sz="1400">
                <a:latin typeface="Verdana"/>
                <a:ea typeface="Verdana"/>
                <a:cs typeface="Verdana"/>
                <a:sym typeface="Verdana"/>
              </a:rPr>
              <a:t>8. Merge - process of connecting to meaningful states into one</a:t>
            </a:r>
          </a:p>
          <a:p>
            <a:pPr lvl="0" rtl="0">
              <a:spcBef>
                <a:spcPts val="0"/>
              </a:spcBef>
              <a:buNone/>
            </a:pPr>
            <a:r>
              <a:rPr lang="en-GB" sz="1400">
                <a:latin typeface="Verdana"/>
                <a:ea typeface="Verdana"/>
                <a:cs typeface="Verdana"/>
                <a:sym typeface="Verdana"/>
              </a:rPr>
              <a:t>9. Remote - Remote directory which makes collaboration easier</a:t>
            </a:r>
          </a:p>
          <a:p>
            <a:pPr lvl="0" rtl="0">
              <a:spcBef>
                <a:spcPts val="0"/>
              </a:spcBef>
              <a:buNone/>
            </a:pPr>
            <a:r>
              <a:rPr lang="en-GB" sz="1400">
                <a:latin typeface="Verdana"/>
                <a:ea typeface="Verdana"/>
                <a:cs typeface="Verdana"/>
                <a:sym typeface="Verdana"/>
              </a:rPr>
              <a:t>10. Blob - A File in GIT FS</a:t>
            </a:r>
          </a:p>
          <a:p>
            <a:pPr lvl="0" rtl="0">
              <a:spcBef>
                <a:spcPts val="0"/>
              </a:spcBef>
              <a:buNone/>
            </a:pPr>
            <a:r>
              <a:rPr lang="en-GB" sz="1400">
                <a:latin typeface="Verdana"/>
                <a:ea typeface="Verdana"/>
                <a:cs typeface="Verdana"/>
                <a:sym typeface="Verdana"/>
              </a:rPr>
              <a:t>11. Tree - The way GIT Maps its files in GIT FS</a:t>
            </a:r>
          </a:p>
          <a:p>
            <a:pPr lvl="0" rtl="0">
              <a:spcBef>
                <a:spcPts val="0"/>
              </a:spcBef>
              <a:buNone/>
            </a:pPr>
            <a:r>
              <a:rPr lang="en-GB" sz="1400">
                <a:latin typeface="Verdana"/>
                <a:ea typeface="Verdana"/>
                <a:cs typeface="Verdana"/>
                <a:sym typeface="Verdana"/>
              </a:rPr>
              <a:t>12. HEAD - A Cheap Pointer which always returns previous saved state of a branch</a:t>
            </a:r>
          </a:p>
          <a:p>
            <a:pPr lvl="0" rtl="0">
              <a:spcBef>
                <a:spcPts val="0"/>
              </a:spcBef>
              <a:buNone/>
            </a:pPr>
            <a:r>
              <a:rPr lang="en-GB" sz="1400">
                <a:latin typeface="Verdana"/>
                <a:ea typeface="Verdana"/>
                <a:cs typeface="Verdana"/>
                <a:sym typeface="Verdana"/>
              </a:rPr>
              <a:t>13. Tag -  A Cheap pointer to any saved state</a:t>
            </a:r>
          </a:p>
          <a:p>
            <a:pPr lvl="0">
              <a:spcBef>
                <a:spcPts val="0"/>
              </a:spcBef>
              <a:buNone/>
            </a:pPr>
            <a:r>
              <a:rPr b="1" lang="en-GB" sz="1400">
                <a:latin typeface="Verdana"/>
                <a:ea typeface="Verdana"/>
                <a:cs typeface="Verdana"/>
                <a:sym typeface="Verdana"/>
              </a:rPr>
              <a:t>For More: </a:t>
            </a:r>
            <a:r>
              <a:rPr b="1" lang="en-GB" sz="1400">
                <a:latin typeface="Consolas"/>
                <a:ea typeface="Consolas"/>
                <a:cs typeface="Consolas"/>
                <a:sym typeface="Consolas"/>
              </a:rPr>
              <a:t>git help glossary</a:t>
            </a:r>
          </a:p>
        </p:txBody>
      </p:sp>
      <p:pic>
        <p:nvPicPr>
          <p:cNvPr descr="2color-lightbg@2x.png" id="126" name="Shape 12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Data Model</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133" name="Shape 133"/>
          <p:cNvSpPr/>
          <p:nvPr/>
        </p:nvSpPr>
        <p:spPr>
          <a:xfrm>
            <a:off x="3973812" y="2508525"/>
            <a:ext cx="1131299" cy="401099"/>
          </a:xfrm>
          <a:prstGeom prst="flowChartAlternateProcess">
            <a:avLst/>
          </a:prstGeom>
          <a:solidFill>
            <a:srgbClr val="E6B8AF"/>
          </a:solidFill>
          <a:ln>
            <a:noFill/>
          </a:ln>
        </p:spPr>
        <p:txBody>
          <a:bodyPr anchorCtr="0" anchor="ctr" bIns="91425" lIns="91425" rIns="91425" tIns="91425">
            <a:noAutofit/>
          </a:bodyPr>
          <a:lstStyle/>
          <a:p>
            <a:pPr lvl="0" rtl="0" algn="ctr">
              <a:spcBef>
                <a:spcPts val="0"/>
              </a:spcBef>
              <a:buNone/>
            </a:pPr>
            <a:r>
              <a:rPr lang="en-GB"/>
              <a:t>commit</a:t>
            </a:r>
          </a:p>
        </p:txBody>
      </p:sp>
      <p:sp>
        <p:nvSpPr>
          <p:cNvPr id="134" name="Shape 134"/>
          <p:cNvSpPr/>
          <p:nvPr/>
        </p:nvSpPr>
        <p:spPr>
          <a:xfrm>
            <a:off x="3973825" y="3237200"/>
            <a:ext cx="1131299" cy="401099"/>
          </a:xfrm>
          <a:prstGeom prst="flowChartAlternateProcess">
            <a:avLst/>
          </a:prstGeom>
          <a:solidFill>
            <a:srgbClr val="D9EAD3"/>
          </a:solidFill>
          <a:ln>
            <a:noFill/>
          </a:ln>
        </p:spPr>
        <p:txBody>
          <a:bodyPr anchorCtr="0" anchor="ctr" bIns="91425" lIns="91425" rIns="91425" tIns="91425">
            <a:noAutofit/>
          </a:bodyPr>
          <a:lstStyle/>
          <a:p>
            <a:pPr lvl="0" rtl="0" algn="ctr">
              <a:spcBef>
                <a:spcPts val="0"/>
              </a:spcBef>
              <a:buNone/>
            </a:pPr>
            <a:r>
              <a:rPr lang="en-GB"/>
              <a:t>tree</a:t>
            </a:r>
          </a:p>
        </p:txBody>
      </p:sp>
      <p:sp>
        <p:nvSpPr>
          <p:cNvPr id="135" name="Shape 135"/>
          <p:cNvSpPr/>
          <p:nvPr/>
        </p:nvSpPr>
        <p:spPr>
          <a:xfrm>
            <a:off x="4006350" y="4062525"/>
            <a:ext cx="1131299" cy="401099"/>
          </a:xfrm>
          <a:prstGeom prst="flowChartAlternateProcess">
            <a:avLst/>
          </a:prstGeom>
          <a:solidFill>
            <a:srgbClr val="D9D2E9"/>
          </a:solidFill>
          <a:ln>
            <a:noFill/>
          </a:ln>
        </p:spPr>
        <p:txBody>
          <a:bodyPr anchorCtr="0" anchor="ctr" bIns="91425" lIns="91425" rIns="91425" tIns="91425">
            <a:noAutofit/>
          </a:bodyPr>
          <a:lstStyle/>
          <a:p>
            <a:pPr lvl="0" rtl="0" algn="ctr">
              <a:spcBef>
                <a:spcPts val="0"/>
              </a:spcBef>
              <a:buNone/>
            </a:pPr>
            <a:r>
              <a:rPr lang="en-GB"/>
              <a:t>blob</a:t>
            </a:r>
          </a:p>
        </p:txBody>
      </p:sp>
      <p:sp>
        <p:nvSpPr>
          <p:cNvPr id="136" name="Shape 136"/>
          <p:cNvSpPr/>
          <p:nvPr/>
        </p:nvSpPr>
        <p:spPr>
          <a:xfrm>
            <a:off x="4144825" y="1165012"/>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HEAD</a:t>
            </a:r>
          </a:p>
        </p:txBody>
      </p:sp>
      <p:sp>
        <p:nvSpPr>
          <p:cNvPr id="137" name="Shape 137"/>
          <p:cNvSpPr/>
          <p:nvPr/>
        </p:nvSpPr>
        <p:spPr>
          <a:xfrm>
            <a:off x="4144825" y="1825737"/>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branch</a:t>
            </a:r>
          </a:p>
        </p:txBody>
      </p:sp>
      <p:sp>
        <p:nvSpPr>
          <p:cNvPr id="138" name="Shape 138"/>
          <p:cNvSpPr/>
          <p:nvPr/>
        </p:nvSpPr>
        <p:spPr>
          <a:xfrm>
            <a:off x="2670350" y="2531475"/>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remote</a:t>
            </a:r>
          </a:p>
        </p:txBody>
      </p:sp>
      <p:sp>
        <p:nvSpPr>
          <p:cNvPr id="139" name="Shape 139"/>
          <p:cNvSpPr/>
          <p:nvPr/>
        </p:nvSpPr>
        <p:spPr>
          <a:xfrm>
            <a:off x="5474600" y="2508525"/>
            <a:ext cx="1131299" cy="401099"/>
          </a:xfrm>
          <a:prstGeom prst="flowChartAlternateProcess">
            <a:avLst/>
          </a:prstGeom>
          <a:solidFill>
            <a:srgbClr val="FFF2CC"/>
          </a:solidFill>
          <a:ln>
            <a:noFill/>
          </a:ln>
        </p:spPr>
        <p:txBody>
          <a:bodyPr anchorCtr="0" anchor="ctr" bIns="91425" lIns="91425" rIns="91425" tIns="91425">
            <a:noAutofit/>
          </a:bodyPr>
          <a:lstStyle/>
          <a:p>
            <a:pPr lvl="0" rtl="0" algn="ctr">
              <a:spcBef>
                <a:spcPts val="0"/>
              </a:spcBef>
              <a:buNone/>
            </a:pPr>
            <a:r>
              <a:rPr lang="en-GB"/>
              <a:t>tag</a:t>
            </a:r>
          </a:p>
        </p:txBody>
      </p:sp>
      <p:cxnSp>
        <p:nvCxnSpPr>
          <p:cNvPr id="140" name="Shape 140"/>
          <p:cNvCxnSpPr>
            <a:stCxn id="137" idx="2"/>
            <a:endCxn id="133" idx="0"/>
          </p:cNvCxnSpPr>
          <p:nvPr/>
        </p:nvCxnSpPr>
        <p:spPr>
          <a:xfrm>
            <a:off x="4539474" y="2180937"/>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stCxn id="133" idx="2"/>
            <a:endCxn id="134" idx="0"/>
          </p:cNvCxnSpPr>
          <p:nvPr/>
        </p:nvCxnSpPr>
        <p:spPr>
          <a:xfrm>
            <a:off x="4539462" y="2909624"/>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142" name="Shape 142"/>
          <p:cNvCxnSpPr>
            <a:stCxn id="134" idx="2"/>
          </p:cNvCxnSpPr>
          <p:nvPr/>
        </p:nvCxnSpPr>
        <p:spPr>
          <a:xfrm flipH="1">
            <a:off x="4413474" y="3638299"/>
            <a:ext cx="126000" cy="420000"/>
          </a:xfrm>
          <a:prstGeom prst="straightConnector1">
            <a:avLst/>
          </a:prstGeom>
          <a:noFill/>
          <a:ln cap="flat" cmpd="sng" w="19050">
            <a:solidFill>
              <a:schemeClr val="dk2"/>
            </a:solidFill>
            <a:prstDash val="solid"/>
            <a:round/>
            <a:headEnd len="lg" w="lg" type="none"/>
            <a:tailEnd len="lg" w="lg" type="triangle"/>
          </a:ln>
        </p:spPr>
      </p:cxnSp>
      <p:cxnSp>
        <p:nvCxnSpPr>
          <p:cNvPr id="143" name="Shape 143"/>
          <p:cNvCxnSpPr>
            <a:endCxn id="135" idx="0"/>
          </p:cNvCxnSpPr>
          <p:nvPr/>
        </p:nvCxnSpPr>
        <p:spPr>
          <a:xfrm>
            <a:off x="4538399" y="3637425"/>
            <a:ext cx="33600" cy="425100"/>
          </a:xfrm>
          <a:prstGeom prst="straightConnector1">
            <a:avLst/>
          </a:prstGeom>
          <a:noFill/>
          <a:ln cap="flat" cmpd="sng" w="19050">
            <a:solidFill>
              <a:schemeClr val="dk2"/>
            </a:solidFill>
            <a:prstDash val="solid"/>
            <a:round/>
            <a:headEnd len="lg" w="lg" type="none"/>
            <a:tailEnd len="lg" w="lg" type="triangle"/>
          </a:ln>
        </p:spPr>
      </p:cxnSp>
      <p:cxnSp>
        <p:nvCxnSpPr>
          <p:cNvPr id="144" name="Shape 144"/>
          <p:cNvCxnSpPr/>
          <p:nvPr/>
        </p:nvCxnSpPr>
        <p:spPr>
          <a:xfrm>
            <a:off x="4551525" y="3637275"/>
            <a:ext cx="171000" cy="414299"/>
          </a:xfrm>
          <a:prstGeom prst="straightConnector1">
            <a:avLst/>
          </a:prstGeom>
          <a:noFill/>
          <a:ln cap="flat" cmpd="sng" w="19050">
            <a:solidFill>
              <a:schemeClr val="dk2"/>
            </a:solidFill>
            <a:prstDash val="solid"/>
            <a:round/>
            <a:headEnd len="lg" w="lg" type="none"/>
            <a:tailEnd len="lg" w="lg" type="triangle"/>
          </a:ln>
        </p:spPr>
      </p:cxnSp>
      <p:cxnSp>
        <p:nvCxnSpPr>
          <p:cNvPr id="145" name="Shape 145"/>
          <p:cNvCxnSpPr>
            <a:stCxn id="136" idx="2"/>
            <a:endCxn id="137" idx="0"/>
          </p:cNvCxnSpPr>
          <p:nvPr/>
        </p:nvCxnSpPr>
        <p:spPr>
          <a:xfrm>
            <a:off x="4539474" y="1520212"/>
            <a:ext cx="0" cy="305400"/>
          </a:xfrm>
          <a:prstGeom prst="straightConnector1">
            <a:avLst/>
          </a:prstGeom>
          <a:noFill/>
          <a:ln cap="flat" cmpd="sng" w="19050">
            <a:solidFill>
              <a:schemeClr val="dk2"/>
            </a:solidFill>
            <a:prstDash val="solid"/>
            <a:round/>
            <a:headEnd len="lg" w="lg" type="none"/>
            <a:tailEnd len="lg" w="lg" type="triangle"/>
          </a:ln>
        </p:spPr>
      </p:cxnSp>
      <p:cxnSp>
        <p:nvCxnSpPr>
          <p:cNvPr id="146" name="Shape 146"/>
          <p:cNvCxnSpPr>
            <a:stCxn id="138" idx="3"/>
            <a:endCxn id="133" idx="1"/>
          </p:cNvCxnSpPr>
          <p:nvPr/>
        </p:nvCxnSpPr>
        <p:spPr>
          <a:xfrm>
            <a:off x="3459649" y="2709075"/>
            <a:ext cx="514200" cy="0"/>
          </a:xfrm>
          <a:prstGeom prst="straightConnector1">
            <a:avLst/>
          </a:prstGeom>
          <a:noFill/>
          <a:ln cap="flat" cmpd="sng" w="19050">
            <a:solidFill>
              <a:schemeClr val="dk2"/>
            </a:solidFill>
            <a:prstDash val="solid"/>
            <a:round/>
            <a:headEnd len="lg" w="lg" type="none"/>
            <a:tailEnd len="lg" w="lg" type="triangle"/>
          </a:ln>
        </p:spPr>
      </p:cxnSp>
      <p:cxnSp>
        <p:nvCxnSpPr>
          <p:cNvPr id="147" name="Shape 147"/>
          <p:cNvCxnSpPr>
            <a:stCxn id="139" idx="1"/>
            <a:endCxn id="133" idx="3"/>
          </p:cNvCxnSpPr>
          <p:nvPr/>
        </p:nvCxnSpPr>
        <p:spPr>
          <a:xfrm rot="10800000">
            <a:off x="5105000" y="2709074"/>
            <a:ext cx="369600" cy="0"/>
          </a:xfrm>
          <a:prstGeom prst="straightConnector1">
            <a:avLst/>
          </a:prstGeom>
          <a:noFill/>
          <a:ln cap="flat" cmpd="sng" w="19050">
            <a:solidFill>
              <a:schemeClr val="dk2"/>
            </a:solidFill>
            <a:prstDash val="solid"/>
            <a:round/>
            <a:headEnd len="lg" w="lg" type="none"/>
            <a:tailEnd len="lg" w="lg" type="triangle"/>
          </a:ln>
        </p:spPr>
      </p:cxnSp>
      <p:sp>
        <p:nvSpPr>
          <p:cNvPr id="148" name="Shape 148"/>
          <p:cNvSpPr/>
          <p:nvPr/>
        </p:nvSpPr>
        <p:spPr>
          <a:xfrm>
            <a:off x="4781750" y="2565175"/>
            <a:ext cx="0" cy="0"/>
          </a:xfrm>
          <a:prstGeom prst="arc">
            <a:avLst>
              <a:gd fmla="val 17156477" name="adj1"/>
              <a:gd fmla="val 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rot="683878">
            <a:off x="4677429" y="23104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sp>
        <p:nvSpPr>
          <p:cNvPr id="150" name="Shape 150"/>
          <p:cNvSpPr/>
          <p:nvPr/>
        </p:nvSpPr>
        <p:spPr>
          <a:xfrm rot="683878">
            <a:off x="4740479" y="30482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pic>
        <p:nvPicPr>
          <p:cNvPr descr="2color-lightbg@2x.png" id="151" name="Shape 15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Let’s do Git</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50000"/>
              </a:lnSpc>
              <a:spcBef>
                <a:spcPts val="0"/>
              </a:spcBef>
              <a:buSzPct val="100000"/>
            </a:pPr>
            <a:r>
              <a:rPr lang="en-GB" sz="1400">
                <a:latin typeface="Verdana"/>
                <a:ea typeface="Verdana"/>
                <a:cs typeface="Verdana"/>
                <a:sym typeface="Verdana"/>
              </a:rPr>
              <a:t>Creating a local repo</a:t>
            </a:r>
          </a:p>
          <a:p>
            <a:pPr indent="-317500" lvl="0" marL="457200" rtl="0">
              <a:lnSpc>
                <a:spcPct val="150000"/>
              </a:lnSpc>
              <a:spcBef>
                <a:spcPts val="0"/>
              </a:spcBef>
              <a:buSzPct val="100000"/>
            </a:pPr>
            <a:r>
              <a:rPr lang="en-GB" sz="1400">
                <a:latin typeface="Verdana"/>
                <a:ea typeface="Verdana"/>
                <a:cs typeface="Verdana"/>
                <a:sym typeface="Verdana"/>
              </a:rPr>
              <a:t>Adding Files [Why we need a stage?]</a:t>
            </a:r>
          </a:p>
          <a:p>
            <a:pPr indent="-317500" lvl="0" marL="457200" rtl="0">
              <a:lnSpc>
                <a:spcPct val="150000"/>
              </a:lnSpc>
              <a:spcBef>
                <a:spcPts val="0"/>
              </a:spcBef>
              <a:buSzPct val="100000"/>
            </a:pPr>
            <a:r>
              <a:rPr lang="en-GB" sz="1400">
                <a:latin typeface="Verdana"/>
                <a:ea typeface="Verdana"/>
                <a:cs typeface="Verdana"/>
                <a:sym typeface="Verdana"/>
              </a:rPr>
              <a:t>Removing and Moving Files</a:t>
            </a:r>
          </a:p>
          <a:p>
            <a:pPr indent="-317500" lvl="0" marL="457200" rtl="0">
              <a:lnSpc>
                <a:spcPct val="150000"/>
              </a:lnSpc>
              <a:spcBef>
                <a:spcPts val="0"/>
              </a:spcBef>
              <a:buSzPct val="100000"/>
            </a:pPr>
            <a:r>
              <a:rPr lang="en-GB" sz="1400">
                <a:latin typeface="Verdana"/>
                <a:ea typeface="Verdana"/>
                <a:cs typeface="Verdana"/>
                <a:sym typeface="Verdana"/>
              </a:rPr>
              <a:t>Viewing Status</a:t>
            </a:r>
          </a:p>
          <a:p>
            <a:pPr indent="-317500" lvl="0" marL="457200" rtl="0">
              <a:lnSpc>
                <a:spcPct val="150000"/>
              </a:lnSpc>
              <a:spcBef>
                <a:spcPts val="0"/>
              </a:spcBef>
              <a:buSzPct val="100000"/>
            </a:pPr>
            <a:r>
              <a:rPr lang="en-GB" sz="1400">
                <a:latin typeface="Verdana"/>
                <a:ea typeface="Verdana"/>
                <a:cs typeface="Verdana"/>
                <a:sym typeface="Verdana"/>
              </a:rPr>
              <a:t>Viewing the diff</a:t>
            </a:r>
          </a:p>
          <a:p>
            <a:pPr indent="-317500" lvl="0" marL="457200" rtl="0">
              <a:lnSpc>
                <a:spcPct val="150000"/>
              </a:lnSpc>
              <a:spcBef>
                <a:spcPts val="0"/>
              </a:spcBef>
              <a:buSzPct val="100000"/>
            </a:pPr>
            <a:r>
              <a:rPr lang="en-GB" sz="1400">
                <a:latin typeface="Verdana"/>
                <a:ea typeface="Verdana"/>
                <a:cs typeface="Verdana"/>
                <a:sym typeface="Verdana"/>
              </a:rPr>
              <a:t>Committing files</a:t>
            </a:r>
          </a:p>
          <a:p>
            <a:pPr indent="-317500" lvl="0" marL="457200" rtl="0">
              <a:lnSpc>
                <a:spcPct val="150000"/>
              </a:lnSpc>
              <a:spcBef>
                <a:spcPts val="0"/>
              </a:spcBef>
              <a:buSzPct val="100000"/>
            </a:pPr>
            <a:r>
              <a:rPr lang="en-GB" sz="1400">
                <a:latin typeface="Verdana"/>
                <a:ea typeface="Verdana"/>
                <a:cs typeface="Verdana"/>
                <a:sym typeface="Verdana"/>
              </a:rPr>
              <a:t>Viewing Logs</a:t>
            </a:r>
          </a:p>
          <a:p>
            <a:pPr indent="-317500" lvl="0" marL="457200" rtl="0">
              <a:lnSpc>
                <a:spcPct val="150000"/>
              </a:lnSpc>
              <a:spcBef>
                <a:spcPts val="0"/>
              </a:spcBef>
              <a:buSzPct val="100000"/>
            </a:pPr>
            <a:r>
              <a:rPr lang="en-GB" sz="1400">
                <a:latin typeface="Verdana"/>
                <a:ea typeface="Verdana"/>
                <a:cs typeface="Verdana"/>
                <a:sym typeface="Verdana"/>
              </a:rPr>
              <a:t>Undo</a:t>
            </a:r>
          </a:p>
          <a:p>
            <a:pPr indent="-317500" lvl="0" marL="457200" rtl="0">
              <a:lnSpc>
                <a:spcPct val="150000"/>
              </a:lnSpc>
              <a:spcBef>
                <a:spcPts val="0"/>
              </a:spcBef>
              <a:buSzPct val="100000"/>
            </a:pPr>
            <a:r>
              <a:rPr lang="en-GB" sz="1400">
                <a:latin typeface="Verdana"/>
                <a:ea typeface="Verdana"/>
                <a:cs typeface="Verdana"/>
                <a:sym typeface="Verdana"/>
              </a:rPr>
              <a:t>Branching and Merging [Rebase]</a:t>
            </a:r>
          </a:p>
          <a:p>
            <a:pPr indent="-317500" lvl="0" marL="457200" rtl="0">
              <a:lnSpc>
                <a:spcPct val="150000"/>
              </a:lnSpc>
              <a:spcBef>
                <a:spcPts val="0"/>
              </a:spcBef>
              <a:buSzPct val="100000"/>
            </a:pPr>
            <a:r>
              <a:rPr lang="en-GB" sz="1400">
                <a:latin typeface="Verdana"/>
                <a:ea typeface="Verdana"/>
                <a:cs typeface="Verdana"/>
                <a:sym typeface="Verdana"/>
              </a:rPr>
              <a:t>Conflict Resolution</a:t>
            </a:r>
          </a:p>
          <a:p>
            <a:pPr lvl="0">
              <a:lnSpc>
                <a:spcPct val="150000"/>
              </a:lnSpc>
              <a:spcBef>
                <a:spcPts val="0"/>
              </a:spcBef>
              <a:buNone/>
            </a:pPr>
            <a:r>
              <a:t/>
            </a:r>
            <a:endParaRPr/>
          </a:p>
        </p:txBody>
      </p:sp>
      <p:pic>
        <p:nvPicPr>
          <p:cNvPr descr="2color-lightbg@2x.png" id="158" name="Shape 15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9" st="9"/>
                                            </p:txEl>
                                          </p:spTgt>
                                        </p:tgtEl>
                                        <p:attrNameLst>
                                          <p:attrName>style.visibility</p:attrName>
                                        </p:attrNameLst>
                                      </p:cBhvr>
                                      <p:to>
                                        <p:strVal val="visible"/>
                                      </p:to>
                                    </p:set>
                                    <p:animEffect filter="fade" transition="in">
                                      <p:cBhvr>
                                        <p:cTn dur="1000"/>
                                        <p:tgtEl>
                                          <p:spTgt spid="1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0" st="10"/>
                                            </p:txEl>
                                          </p:spTgt>
                                        </p:tgtEl>
                                        <p:attrNameLst>
                                          <p:attrName>style.visibility</p:attrName>
                                        </p:attrNameLst>
                                      </p:cBhvr>
                                      <p:to>
                                        <p:strVal val="visible"/>
                                      </p:to>
                                    </p:set>
                                    <p:animEffect filter="fade" transition="in">
                                      <p:cBhvr>
                                        <p:cTn dur="1000"/>
                                        <p:tgtEl>
                                          <p:spTgt spid="15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Create a local repo	</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git-init</a:t>
            </a:r>
            <a:r>
              <a:rPr lang="en-GB" sz="1800">
                <a:latin typeface="Verdana"/>
                <a:ea typeface="Verdana"/>
                <a:cs typeface="Verdana"/>
                <a:sym typeface="Verdana"/>
              </a:rPr>
              <a:t> - Create an empty Git repository or reinitialize an existing one</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800">
                <a:latin typeface="Courier New"/>
                <a:ea typeface="Courier New"/>
                <a:cs typeface="Courier New"/>
                <a:sym typeface="Courier New"/>
              </a:rPr>
              <a:t>$ mkdir training</a:t>
            </a:r>
          </a:p>
          <a:p>
            <a:pPr lvl="0" rtl="0">
              <a:spcBef>
                <a:spcPts val="0"/>
              </a:spcBef>
              <a:buNone/>
            </a:pPr>
            <a:r>
              <a:rPr lang="en-GB" sz="1800">
                <a:latin typeface="Courier New"/>
                <a:ea typeface="Courier New"/>
                <a:cs typeface="Courier New"/>
                <a:sym typeface="Courier New"/>
              </a:rPr>
              <a:t>$ cd mkdir</a:t>
            </a:r>
          </a:p>
          <a:p>
            <a:pPr lvl="0" rtl="0">
              <a:spcBef>
                <a:spcPts val="0"/>
              </a:spcBef>
              <a:buNone/>
            </a:pPr>
            <a:r>
              <a:rPr lang="en-GB" sz="1800">
                <a:latin typeface="Courier New"/>
                <a:ea typeface="Courier New"/>
                <a:cs typeface="Courier New"/>
                <a:sym typeface="Courier New"/>
              </a:rPr>
              <a:t>$ git init</a:t>
            </a:r>
          </a:p>
          <a:p>
            <a:pPr lvl="0">
              <a:spcBef>
                <a:spcPts val="0"/>
              </a:spcBef>
              <a:buNone/>
            </a:pPr>
            <a:r>
              <a:rPr lang="en-GB" sz="1400">
                <a:solidFill>
                  <a:srgbClr val="FF0000"/>
                </a:solidFill>
                <a:latin typeface="Courier New"/>
                <a:ea typeface="Courier New"/>
                <a:cs typeface="Courier New"/>
                <a:sym typeface="Courier New"/>
              </a:rPr>
              <a:t>Initialized empty Git repository in /home/user/training/.git/</a:t>
            </a:r>
          </a:p>
        </p:txBody>
      </p:sp>
      <p:pic>
        <p:nvPicPr>
          <p:cNvPr descr="2color-lightbg@2x.png" id="165" name="Shape 16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status</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git-status</a:t>
            </a:r>
            <a:r>
              <a:rPr lang="en-GB" sz="1800">
                <a:latin typeface="Verdana"/>
                <a:ea typeface="Verdana"/>
                <a:cs typeface="Verdana"/>
                <a:sym typeface="Verdana"/>
              </a:rPr>
              <a:t> - Show the working tree/directory status</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800">
                <a:latin typeface="Courier New"/>
                <a:ea typeface="Courier New"/>
                <a:cs typeface="Courier New"/>
                <a:sym typeface="Courier New"/>
              </a:rPr>
              <a:t>$ git status</a:t>
            </a:r>
          </a:p>
          <a:p>
            <a:pPr lvl="0">
              <a:spcBef>
                <a:spcPts val="0"/>
              </a:spcBef>
              <a:buNone/>
            </a:pPr>
            <a:r>
              <a:rPr lang="en-GB" sz="1400">
                <a:solidFill>
                  <a:srgbClr val="FF0000"/>
                </a:solidFill>
                <a:latin typeface="Courier New"/>
                <a:ea typeface="Courier New"/>
                <a:cs typeface="Courier New"/>
                <a:sym typeface="Courier New"/>
              </a:rPr>
              <a:t># On branch master</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Initial commit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nothing to commit (create/copy files and use "git add" to track)</a:t>
            </a:r>
            <a:br>
              <a:rPr lang="en-GB" sz="1400">
                <a:solidFill>
                  <a:srgbClr val="FF0000"/>
                </a:solidFill>
                <a:latin typeface="Courier New"/>
                <a:ea typeface="Courier New"/>
                <a:cs typeface="Courier New"/>
                <a:sym typeface="Courier New"/>
              </a:rPr>
            </a:br>
          </a:p>
        </p:txBody>
      </p:sp>
      <p:pic>
        <p:nvPicPr>
          <p:cNvPr descr="2color-lightbg@2x.png" id="172" name="Shape 1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Why Revisions?</a:t>
            </a:r>
          </a:p>
        </p:txBody>
      </p:sp>
      <p:sp>
        <p:nvSpPr>
          <p:cNvPr id="35" name="Shape 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Oops ! moments</a:t>
            </a:r>
          </a:p>
          <a:p>
            <a:pPr indent="-228600" lvl="0" marL="457200" rtl="0">
              <a:spcBef>
                <a:spcPts val="0"/>
              </a:spcBef>
            </a:pPr>
            <a:r>
              <a:rPr lang="en-GB"/>
              <a:t>Wasn’t last one better ? Where the F is it ?</a:t>
            </a:r>
          </a:p>
          <a:p>
            <a:pPr indent="-228600" lvl="0" marL="457200">
              <a:spcBef>
                <a:spcPts val="0"/>
              </a:spcBef>
            </a:pPr>
            <a:r>
              <a:rPr lang="en-GB"/>
              <a:t>Backup</a:t>
            </a:r>
          </a:p>
        </p:txBody>
      </p:sp>
      <p:pic>
        <p:nvPicPr>
          <p:cNvPr descr="2color-lightbg@2x.png" id="36" name="Shape 3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1000"/>
                                        <p:tgtEl>
                                          <p:spTgt spid="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1000"/>
                                        <p:tgtEl>
                                          <p:spTgt spid="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1000"/>
                                        <p:tgtEl>
                                          <p:spTgt spid="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Add a file</a:t>
            </a:r>
          </a:p>
        </p:txBody>
      </p:sp>
      <p:sp>
        <p:nvSpPr>
          <p:cNvPr id="178" name="Shape 178"/>
          <p:cNvSpPr txBox="1"/>
          <p:nvPr>
            <p:ph idx="1" type="body"/>
          </p:nvPr>
        </p:nvSpPr>
        <p:spPr>
          <a:xfrm>
            <a:off x="457200" y="1063375"/>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cat &gt; README</a:t>
            </a:r>
            <a:br>
              <a:rPr lang="en-GB" sz="1800">
                <a:latin typeface="Courier New"/>
                <a:ea typeface="Courier New"/>
                <a:cs typeface="Courier New"/>
                <a:sym typeface="Courier New"/>
              </a:rPr>
            </a:br>
            <a:r>
              <a:rPr lang="en-GB" sz="1800">
                <a:solidFill>
                  <a:srgbClr val="FF0000"/>
                </a:solidFill>
                <a:latin typeface="Courier New"/>
                <a:ea typeface="Courier New"/>
                <a:cs typeface="Courier New"/>
                <a:sym typeface="Courier New"/>
              </a:rPr>
              <a:t>This is my first git project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add</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cat &gt;&gt; README</a:t>
            </a:r>
          </a:p>
          <a:p>
            <a:pPr lvl="0" rtl="0">
              <a:spcBef>
                <a:spcPts val="0"/>
              </a:spcBef>
              <a:buNone/>
            </a:pPr>
            <a:r>
              <a:rPr lang="en-GB" sz="1800">
                <a:solidFill>
                  <a:srgbClr val="FF0000"/>
                </a:solidFill>
                <a:latin typeface="Courier New"/>
                <a:ea typeface="Courier New"/>
                <a:cs typeface="Courier New"/>
                <a:sym typeface="Courier New"/>
              </a:rPr>
              <a:t>Make a note of it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add</a:t>
            </a:r>
          </a:p>
          <a:p>
            <a:pPr lvl="0">
              <a:spcBef>
                <a:spcPts val="0"/>
              </a:spcBef>
              <a:buNone/>
            </a:pPr>
            <a:r>
              <a:rPr lang="en-GB" sz="1800">
                <a:latin typeface="Courier New"/>
                <a:ea typeface="Courier New"/>
                <a:cs typeface="Courier New"/>
                <a:sym typeface="Courier New"/>
              </a:rPr>
              <a:t>$ git status</a:t>
            </a:r>
            <a:br>
              <a:rPr lang="en-GB" sz="1800">
                <a:latin typeface="Courier New"/>
                <a:ea typeface="Courier New"/>
                <a:cs typeface="Courier New"/>
                <a:sym typeface="Courier New"/>
              </a:rPr>
            </a:br>
          </a:p>
        </p:txBody>
      </p:sp>
      <p:pic>
        <p:nvPicPr>
          <p:cNvPr descr="2color-lightbg@2x.png" id="179" name="Shape 17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Interactive staging</a:t>
            </a:r>
          </a:p>
        </p:txBody>
      </p:sp>
      <p:sp>
        <p:nvSpPr>
          <p:cNvPr id="185" name="Shape 185"/>
          <p:cNvSpPr txBox="1"/>
          <p:nvPr>
            <p:ph idx="1" type="body"/>
          </p:nvPr>
        </p:nvSpPr>
        <p:spPr>
          <a:xfrm>
            <a:off x="457200" y="1200150"/>
            <a:ext cx="3858600" cy="3381600"/>
          </a:xfrm>
          <a:prstGeom prst="rect">
            <a:avLst/>
          </a:prstGeom>
        </p:spPr>
        <p:txBody>
          <a:bodyPr anchorCtr="0" anchor="t" bIns="91425" lIns="91425" rIns="91425" tIns="91425">
            <a:noAutofit/>
          </a:bodyPr>
          <a:lstStyle/>
          <a:p>
            <a:pPr lvl="0">
              <a:spcBef>
                <a:spcPts val="0"/>
              </a:spcBef>
              <a:buNone/>
            </a:pPr>
            <a:r>
              <a:rPr lang="en-GB" sz="1800">
                <a:latin typeface="Courier New"/>
                <a:ea typeface="Courier New"/>
                <a:cs typeface="Courier New"/>
                <a:sym typeface="Courier New"/>
              </a:rPr>
              <a:t>Only stage certain parts of files and not the rest.</a:t>
            </a:r>
          </a:p>
          <a:p>
            <a:pPr lvl="0">
              <a:spcBef>
                <a:spcPts val="0"/>
              </a:spcBef>
              <a:buNone/>
            </a:pPr>
            <a:r>
              <a:t/>
            </a:r>
            <a:endParaRPr sz="1800">
              <a:latin typeface="Courier New"/>
              <a:ea typeface="Courier New"/>
              <a:cs typeface="Courier New"/>
              <a:sym typeface="Courier New"/>
            </a:endParaRPr>
          </a:p>
          <a:p>
            <a:pPr lvl="0">
              <a:spcBef>
                <a:spcPts val="0"/>
              </a:spcBef>
              <a:buClr>
                <a:schemeClr val="dk1"/>
              </a:buClr>
              <a:buSzPct val="61111"/>
              <a:buFont typeface="Arial"/>
              <a:buNone/>
            </a:pPr>
            <a:r>
              <a:rPr lang="en-GB" sz="1800">
                <a:latin typeface="Courier New"/>
                <a:ea typeface="Courier New"/>
                <a:cs typeface="Courier New"/>
                <a:sym typeface="Courier New"/>
              </a:rPr>
              <a:t>$ git status</a:t>
            </a:r>
          </a:p>
          <a:p>
            <a:pPr lvl="0">
              <a:spcBef>
                <a:spcPts val="0"/>
              </a:spcBef>
              <a:buClr>
                <a:schemeClr val="dk1"/>
              </a:buClr>
              <a:buSzPct val="61111"/>
              <a:buFont typeface="Arial"/>
              <a:buNone/>
            </a:pPr>
            <a:r>
              <a:rPr lang="en-GB" sz="1800">
                <a:latin typeface="Courier New"/>
                <a:ea typeface="Courier New"/>
                <a:cs typeface="Courier New"/>
                <a:sym typeface="Courier New"/>
              </a:rPr>
              <a:t>$ </a:t>
            </a:r>
            <a:r>
              <a:rPr b="1" lang="en-GB" sz="1800">
                <a:latin typeface="Courier New"/>
                <a:ea typeface="Courier New"/>
                <a:cs typeface="Courier New"/>
                <a:sym typeface="Courier New"/>
              </a:rPr>
              <a:t>git add -p</a:t>
            </a:r>
          </a:p>
          <a:p>
            <a:pPr lvl="0">
              <a:spcBef>
                <a:spcPts val="0"/>
              </a:spcBef>
              <a:buClr>
                <a:schemeClr val="dk1"/>
              </a:buClr>
              <a:buSzPct val="61111"/>
              <a:buFont typeface="Arial"/>
              <a:buNone/>
            </a:pPr>
            <a:r>
              <a:rPr lang="en-GB" sz="1800">
                <a:latin typeface="Courier New"/>
                <a:ea typeface="Courier New"/>
                <a:cs typeface="Courier New"/>
                <a:sym typeface="Courier New"/>
              </a:rPr>
              <a:t>$ git status</a:t>
            </a:r>
          </a:p>
          <a:p>
            <a:pPr lvl="0">
              <a:spcBef>
                <a:spcPts val="0"/>
              </a:spcBef>
              <a:buNone/>
            </a:pPr>
            <a:r>
              <a:t/>
            </a:r>
            <a:endParaRPr/>
          </a:p>
        </p:txBody>
      </p:sp>
      <p:sp>
        <p:nvSpPr>
          <p:cNvPr id="186" name="Shape 186"/>
          <p:cNvSpPr txBox="1"/>
          <p:nvPr>
            <p:ph idx="2" type="body"/>
          </p:nvPr>
        </p:nvSpPr>
        <p:spPr>
          <a:xfrm>
            <a:off x="4692275" y="1200150"/>
            <a:ext cx="3994500" cy="2820000"/>
          </a:xfrm>
          <a:prstGeom prst="rect">
            <a:avLst/>
          </a:prstGeom>
        </p:spPr>
        <p:txBody>
          <a:bodyPr anchorCtr="0" anchor="t" bIns="91425" lIns="91425" rIns="91425" tIns="91425">
            <a:noAutofit/>
          </a:bodyPr>
          <a:lstStyle/>
          <a:p>
            <a:pPr lvl="0">
              <a:spcBef>
                <a:spcPts val="0"/>
              </a:spcBef>
              <a:buNone/>
            </a:pPr>
            <a:r>
              <a:t/>
            </a:r>
            <a:endParaRPr/>
          </a:p>
        </p:txBody>
      </p:sp>
      <p:pic>
        <p:nvPicPr>
          <p:cNvPr id="187" name="Shape 187"/>
          <p:cNvPicPr preferRelativeResize="0"/>
          <p:nvPr/>
        </p:nvPicPr>
        <p:blipFill>
          <a:blip r:embed="rId3">
            <a:alphaModFix/>
          </a:blip>
          <a:stretch>
            <a:fillRect/>
          </a:stretch>
        </p:blipFill>
        <p:spPr>
          <a:xfrm>
            <a:off x="4692274" y="1200150"/>
            <a:ext cx="3994499" cy="282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Tracking</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2color-lightbg@2x.png" id="194" name="Shape 194"/>
          <p:cNvPicPr preferRelativeResize="0"/>
          <p:nvPr/>
        </p:nvPicPr>
        <p:blipFill>
          <a:blip r:embed="rId3">
            <a:alphaModFix/>
          </a:blip>
          <a:stretch>
            <a:fillRect/>
          </a:stretch>
        </p:blipFill>
        <p:spPr>
          <a:xfrm>
            <a:off x="7895900" y="4619225"/>
            <a:ext cx="1190500" cy="446600"/>
          </a:xfrm>
          <a:prstGeom prst="rect">
            <a:avLst/>
          </a:prstGeom>
          <a:noFill/>
          <a:ln>
            <a:noFill/>
          </a:ln>
        </p:spPr>
      </p:pic>
      <p:pic>
        <p:nvPicPr>
          <p:cNvPr id="195" name="Shape 195"/>
          <p:cNvPicPr preferRelativeResize="0"/>
          <p:nvPr/>
        </p:nvPicPr>
        <p:blipFill>
          <a:blip r:embed="rId4">
            <a:alphaModFix/>
          </a:blip>
          <a:stretch>
            <a:fillRect/>
          </a:stretch>
        </p:blipFill>
        <p:spPr>
          <a:xfrm>
            <a:off x="788325" y="1200162"/>
            <a:ext cx="7567349" cy="331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diff</a:t>
            </a:r>
          </a:p>
        </p:txBody>
      </p:sp>
      <p:sp>
        <p:nvSpPr>
          <p:cNvPr id="201" name="Shape 2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git-diff</a:t>
            </a:r>
            <a:r>
              <a:rPr lang="en-GB" sz="1800">
                <a:latin typeface="Verdana"/>
                <a:ea typeface="Verdana"/>
                <a:cs typeface="Verdana"/>
                <a:sym typeface="Verdana"/>
              </a:rPr>
              <a:t> - Show changes between commits, commit and working</a:t>
            </a:r>
            <a:r>
              <a:rPr lang="en-GB" sz="1800">
                <a:latin typeface="Courier New"/>
                <a:ea typeface="Courier New"/>
                <a:cs typeface="Courier New"/>
                <a:sym typeface="Courier New"/>
              </a:rPr>
              <a:t> </a:t>
            </a:r>
            <a:r>
              <a:rPr lang="en-GB" sz="1800">
                <a:latin typeface="Verdana"/>
                <a:ea typeface="Verdana"/>
                <a:cs typeface="Verdana"/>
                <a:sym typeface="Verdana"/>
              </a:rPr>
              <a:t>tree, etc</a:t>
            </a:r>
          </a:p>
          <a:p>
            <a:pPr lvl="0" rtl="0">
              <a:spcBef>
                <a:spcPts val="0"/>
              </a:spcBef>
              <a:buNone/>
            </a:pPr>
            <a:r>
              <a:rPr lang="en-GB" sz="1800">
                <a:latin typeface="Courier New"/>
                <a:ea typeface="Courier New"/>
                <a:cs typeface="Courier New"/>
                <a:sym typeface="Courier New"/>
              </a:rPr>
              <a:t>$ cat &gt;&gt; README</a:t>
            </a:r>
          </a:p>
          <a:p>
            <a:pPr lvl="0" rtl="0">
              <a:spcBef>
                <a:spcPts val="0"/>
              </a:spcBef>
              <a:buNone/>
            </a:pPr>
            <a:r>
              <a:rPr lang="en-GB" sz="1400">
                <a:solidFill>
                  <a:srgbClr val="FF0000"/>
                </a:solidFill>
                <a:latin typeface="Courier New"/>
                <a:ea typeface="Courier New"/>
                <a:cs typeface="Courier New"/>
                <a:sym typeface="Courier New"/>
              </a:rPr>
              <a:t>test it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diff</a:t>
            </a:r>
          </a:p>
          <a:p>
            <a:pPr lvl="0">
              <a:spcBef>
                <a:spcPts val="0"/>
              </a:spcBef>
              <a:buNone/>
            </a:pPr>
            <a:r>
              <a:rPr lang="en-GB" sz="1400">
                <a:solidFill>
                  <a:srgbClr val="FF0000"/>
                </a:solidFill>
                <a:latin typeface="Courier New"/>
                <a:ea typeface="Courier New"/>
                <a:cs typeface="Courier New"/>
                <a:sym typeface="Courier New"/>
              </a:rPr>
              <a:t>diff --git a/README b/README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index 68970cf..3c37412 100644</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a/README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b/README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-1,2 +1,3 @@</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This is my first git project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make a note of 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+test it</a:t>
            </a:r>
            <a:br>
              <a:rPr lang="en-GB"/>
            </a:br>
          </a:p>
        </p:txBody>
      </p:sp>
      <p:pic>
        <p:nvPicPr>
          <p:cNvPr descr="2color-lightbg@2x.png" id="202" name="Shape 20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Remove or Move Files</a:t>
            </a:r>
          </a:p>
        </p:txBody>
      </p:sp>
      <p:sp>
        <p:nvSpPr>
          <p:cNvPr id="208" name="Shape 20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git-rm</a:t>
            </a:r>
            <a:r>
              <a:rPr lang="en-GB" sz="1800">
                <a:latin typeface="Verdana"/>
                <a:ea typeface="Verdana"/>
                <a:cs typeface="Verdana"/>
                <a:sym typeface="Verdana"/>
              </a:rPr>
              <a:t> - Remove files from the working tree and from the index</a:t>
            </a:r>
          </a:p>
          <a:p>
            <a:pPr lvl="0" rtl="0">
              <a:spcBef>
                <a:spcPts val="0"/>
              </a:spcBef>
              <a:buNone/>
            </a:pPr>
            <a:r>
              <a:rPr lang="en-GB" sz="1800">
                <a:latin typeface="Verdana"/>
                <a:ea typeface="Verdana"/>
                <a:cs typeface="Verdana"/>
                <a:sym typeface="Verdana"/>
              </a:rPr>
              <a:t>git-mv - Move or rename a file, a directory, or a symlink</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rm test</a:t>
            </a:r>
          </a:p>
          <a:p>
            <a:pPr lvl="0" rtl="0">
              <a:spcBef>
                <a:spcPts val="0"/>
              </a:spcBef>
              <a:buNone/>
            </a:pPr>
            <a:r>
              <a:rPr lang="en-GB" sz="1800">
                <a:latin typeface="Courier New"/>
                <a:ea typeface="Courier New"/>
                <a:cs typeface="Courier New"/>
                <a:sym typeface="Courier New"/>
              </a:rPr>
              <a:t>$ git rm --cached test</a:t>
            </a:r>
          </a:p>
          <a:p>
            <a:pPr lvl="0" rtl="0">
              <a:spcBef>
                <a:spcPts val="0"/>
              </a:spcBef>
              <a:buNone/>
            </a:pPr>
            <a:r>
              <a:rPr lang="en-GB" sz="1800">
                <a:latin typeface="Courier New"/>
                <a:ea typeface="Courier New"/>
                <a:cs typeface="Courier New"/>
                <a:sym typeface="Courier New"/>
              </a:rPr>
              <a:t>$ git rm -rf dir</a:t>
            </a:r>
          </a:p>
          <a:p>
            <a:pPr lvl="0">
              <a:spcBef>
                <a:spcPts val="0"/>
              </a:spcBef>
              <a:buNone/>
            </a:pPr>
            <a:r>
              <a:rPr lang="en-GB" sz="1800">
                <a:latin typeface="Courier New"/>
                <a:ea typeface="Courier New"/>
                <a:cs typeface="Courier New"/>
                <a:sym typeface="Courier New"/>
              </a:rPr>
              <a:t>$ git mv test newtest</a:t>
            </a:r>
          </a:p>
        </p:txBody>
      </p:sp>
      <p:pic>
        <p:nvPicPr>
          <p:cNvPr descr="2color-lightbg@2x.png" id="209" name="Shape 20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Commit</a:t>
            </a:r>
          </a:p>
        </p:txBody>
      </p:sp>
      <p:sp>
        <p:nvSpPr>
          <p:cNvPr id="215" name="Shape 21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solidFill>
                  <a:srgbClr val="000000"/>
                </a:solidFill>
                <a:latin typeface="Verdana"/>
                <a:ea typeface="Verdana"/>
                <a:cs typeface="Verdana"/>
                <a:sym typeface="Verdana"/>
              </a:rPr>
              <a:t>git-commit</a:t>
            </a:r>
            <a:r>
              <a:rPr lang="en-GB" sz="1800">
                <a:solidFill>
                  <a:srgbClr val="000000"/>
                </a:solidFill>
                <a:latin typeface="Verdana"/>
                <a:ea typeface="Verdana"/>
                <a:cs typeface="Verdana"/>
                <a:sym typeface="Verdana"/>
              </a:rPr>
              <a:t> - Record changes to the repository</a:t>
            </a:r>
          </a:p>
          <a:p>
            <a:pPr lvl="0" rtl="0">
              <a:spcBef>
                <a:spcPts val="0"/>
              </a:spcBef>
              <a:buNone/>
            </a:pPr>
            <a:r>
              <a:t/>
            </a:r>
            <a:endParaRPr sz="1800">
              <a:solidFill>
                <a:srgbClr val="000000"/>
              </a:solidFill>
              <a:latin typeface="Verdana"/>
              <a:ea typeface="Verdana"/>
              <a:cs typeface="Verdana"/>
              <a:sym typeface="Verdana"/>
            </a:endParaRPr>
          </a:p>
          <a:p>
            <a:pPr lvl="0" rtl="0">
              <a:spcBef>
                <a:spcPts val="0"/>
              </a:spcBef>
              <a:buNone/>
            </a:pPr>
            <a:r>
              <a:rPr lang="en-GB" sz="1800">
                <a:solidFill>
                  <a:srgbClr val="000000"/>
                </a:solidFill>
                <a:latin typeface="Courier New"/>
                <a:ea typeface="Courier New"/>
                <a:cs typeface="Courier New"/>
                <a:sym typeface="Courier New"/>
              </a:rPr>
              <a:t>$ git commit -m “Hurray! my first commit”</a:t>
            </a:r>
          </a:p>
          <a:p>
            <a:pPr lvl="0" rtl="0">
              <a:spcBef>
                <a:spcPts val="0"/>
              </a:spcBef>
              <a:buNone/>
            </a:pPr>
            <a:r>
              <a:rPr lang="en-GB" sz="1400">
                <a:solidFill>
                  <a:srgbClr val="FF0000"/>
                </a:solidFill>
                <a:latin typeface="Courier New"/>
                <a:ea typeface="Courier New"/>
                <a:cs typeface="Courier New"/>
                <a:sym typeface="Courier New"/>
              </a:rPr>
              <a:t>[master </a:t>
            </a:r>
            <a:r>
              <a:rPr b="1" lang="en-GB" sz="1400">
                <a:solidFill>
                  <a:srgbClr val="FF0000"/>
                </a:solidFill>
                <a:latin typeface="Courier New"/>
                <a:ea typeface="Courier New"/>
                <a:cs typeface="Courier New"/>
                <a:sym typeface="Courier New"/>
              </a:rPr>
              <a:t>(root-commit)</a:t>
            </a:r>
            <a:r>
              <a:rPr lang="en-GB" sz="1400">
                <a:solidFill>
                  <a:srgbClr val="FF0000"/>
                </a:solidFill>
                <a:latin typeface="Courier New"/>
                <a:ea typeface="Courier New"/>
                <a:cs typeface="Courier New"/>
                <a:sym typeface="Courier New"/>
              </a:rPr>
              <a:t> c2e1009] Hurray my first commit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1 file changed, 6 insertions(+)</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a:t>
            </a:r>
            <a:r>
              <a:rPr b="1" lang="en-GB" sz="1400">
                <a:solidFill>
                  <a:srgbClr val="FF0000"/>
                </a:solidFill>
                <a:latin typeface="Courier New"/>
                <a:ea typeface="Courier New"/>
                <a:cs typeface="Courier New"/>
                <a:sym typeface="Courier New"/>
              </a:rPr>
              <a:t>create mode 100644</a:t>
            </a:r>
            <a:r>
              <a:rPr lang="en-GB" sz="1400">
                <a:solidFill>
                  <a:srgbClr val="FF0000"/>
                </a:solidFill>
                <a:latin typeface="Courier New"/>
                <a:ea typeface="Courier New"/>
                <a:cs typeface="Courier New"/>
                <a:sym typeface="Courier New"/>
              </a:rPr>
              <a:t> README</a:t>
            </a:r>
            <a:br>
              <a:rPr lang="en-GB" sz="1400">
                <a:solidFill>
                  <a:srgbClr val="FF0000"/>
                </a:solidFill>
              </a:rPr>
            </a:br>
            <a:r>
              <a:rPr lang="en-GB" sz="1800">
                <a:solidFill>
                  <a:srgbClr val="000000"/>
                </a:solidFill>
                <a:latin typeface="Courier New"/>
                <a:ea typeface="Courier New"/>
                <a:cs typeface="Courier New"/>
                <a:sym typeface="Courier New"/>
              </a:rPr>
              <a:t>$ git commit -am “A Commit without staging”</a:t>
            </a:r>
          </a:p>
          <a:p>
            <a:pPr lvl="0">
              <a:spcBef>
                <a:spcPts val="0"/>
              </a:spcBef>
              <a:buNone/>
            </a:pPr>
            <a:r>
              <a:rPr lang="en-GB" sz="1800">
                <a:solidFill>
                  <a:srgbClr val="000000"/>
                </a:solidFill>
                <a:latin typeface="Courier New"/>
                <a:ea typeface="Courier New"/>
                <a:cs typeface="Courier New"/>
                <a:sym typeface="Courier New"/>
              </a:rPr>
              <a:t>$ git commit --amend</a:t>
            </a:r>
          </a:p>
        </p:txBody>
      </p:sp>
      <p:pic>
        <p:nvPicPr>
          <p:cNvPr descr="2color-lightbg@2x.png" id="216" name="Shape 21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diff [revisited]</a:t>
            </a:r>
          </a:p>
        </p:txBody>
      </p:sp>
      <p:sp>
        <p:nvSpPr>
          <p:cNvPr id="222" name="Shape 22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diff HEAD</a:t>
            </a:r>
          </a:p>
          <a:p>
            <a:pPr lvl="0" rtl="0">
              <a:spcBef>
                <a:spcPts val="0"/>
              </a:spcBef>
              <a:buNone/>
            </a:pPr>
            <a:r>
              <a:rPr lang="en-GB" sz="1800">
                <a:latin typeface="Courier New"/>
                <a:ea typeface="Courier New"/>
                <a:cs typeface="Courier New"/>
                <a:sym typeface="Courier New"/>
              </a:rPr>
              <a:t>$ git diff 9fbe57</a:t>
            </a:r>
          </a:p>
          <a:p>
            <a:pPr lvl="0" rtl="0">
              <a:spcBef>
                <a:spcPts val="0"/>
              </a:spcBef>
              <a:buNone/>
            </a:pPr>
            <a:r>
              <a:rPr lang="en-GB" sz="1800">
                <a:latin typeface="Courier New"/>
                <a:ea typeface="Courier New"/>
                <a:cs typeface="Courier New"/>
                <a:sym typeface="Courier New"/>
              </a:rPr>
              <a:t>$ git diff --staged</a:t>
            </a:r>
          </a:p>
          <a:p>
            <a:pPr lvl="0">
              <a:spcBef>
                <a:spcPts val="0"/>
              </a:spcBef>
              <a:buNone/>
            </a:pPr>
            <a:r>
              <a:rPr lang="en-GB" sz="1800">
                <a:latin typeface="Courier New"/>
                <a:ea typeface="Courier New"/>
                <a:cs typeface="Courier New"/>
                <a:sym typeface="Courier New"/>
              </a:rPr>
              <a:t>$ git diff --staged 9fbe57</a:t>
            </a:r>
          </a:p>
        </p:txBody>
      </p:sp>
      <p:pic>
        <p:nvPicPr>
          <p:cNvPr descr="2color-lightbg@2x.png" id="223" name="Shape 22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Logs</a:t>
            </a:r>
          </a:p>
        </p:txBody>
      </p:sp>
      <p:sp>
        <p:nvSpPr>
          <p:cNvPr id="229" name="Shape 22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log</a:t>
            </a:r>
          </a:p>
          <a:p>
            <a:pPr lvl="0" rtl="0">
              <a:spcBef>
                <a:spcPts val="0"/>
              </a:spcBef>
              <a:buNone/>
            </a:pPr>
            <a:r>
              <a:rPr lang="en-GB" sz="1800">
                <a:latin typeface="Courier New"/>
                <a:ea typeface="Courier New"/>
                <a:cs typeface="Courier New"/>
                <a:sym typeface="Courier New"/>
              </a:rPr>
              <a:t>$ git log --author=anshumanbajpai</a:t>
            </a:r>
          </a:p>
          <a:p>
            <a:pPr lvl="0" rtl="0">
              <a:spcBef>
                <a:spcPts val="0"/>
              </a:spcBef>
              <a:buNone/>
            </a:pPr>
            <a:r>
              <a:rPr lang="en-GB" sz="1800">
                <a:latin typeface="Courier New"/>
                <a:ea typeface="Courier New"/>
                <a:cs typeface="Courier New"/>
                <a:sym typeface="Courier New"/>
              </a:rPr>
              <a:t>$ git log --since=’yesterday’</a:t>
            </a:r>
          </a:p>
          <a:p>
            <a:pPr lvl="0" rtl="0">
              <a:spcBef>
                <a:spcPts val="0"/>
              </a:spcBef>
              <a:buNone/>
            </a:pPr>
            <a:r>
              <a:rPr lang="en-GB" sz="1800">
                <a:latin typeface="Courier New"/>
                <a:ea typeface="Courier New"/>
                <a:cs typeface="Courier New"/>
                <a:sym typeface="Courier New"/>
              </a:rPr>
              <a:t>$ git log --grep='Hurray'</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800">
                <a:latin typeface="Verdana"/>
                <a:ea typeface="Verdana"/>
                <a:cs typeface="Verdana"/>
                <a:sym typeface="Verdana"/>
              </a:rPr>
              <a:t>Other interesting </a:t>
            </a:r>
            <a:r>
              <a:rPr lang="en-GB" sz="1800" u="sng">
                <a:solidFill>
                  <a:schemeClr val="hlink"/>
                </a:solidFill>
                <a:latin typeface="Verdana"/>
                <a:ea typeface="Verdana"/>
                <a:cs typeface="Verdana"/>
                <a:sym typeface="Verdana"/>
                <a:hlinkClick r:id="rId3"/>
              </a:rPr>
              <a:t>Stuffs</a:t>
            </a:r>
          </a:p>
        </p:txBody>
      </p:sp>
      <p:pic>
        <p:nvPicPr>
          <p:cNvPr descr="2color-lightbg@2x.png" id="230" name="Shape 230"/>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Treeish</a:t>
            </a:r>
          </a:p>
        </p:txBody>
      </p:sp>
      <p:sp>
        <p:nvSpPr>
          <p:cNvPr id="236" name="Shape 2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show HEAD</a:t>
            </a:r>
          </a:p>
          <a:p>
            <a:pPr lvl="0" rtl="0">
              <a:spcBef>
                <a:spcPts val="0"/>
              </a:spcBef>
              <a:buNone/>
            </a:pPr>
            <a:r>
              <a:rPr lang="en-GB" sz="1800">
                <a:latin typeface="Courier New"/>
                <a:ea typeface="Courier New"/>
                <a:cs typeface="Courier New"/>
                <a:sym typeface="Courier New"/>
              </a:rPr>
              <a:t>$ git show HEAD~1</a:t>
            </a:r>
          </a:p>
          <a:p>
            <a:pPr lvl="0" rtl="0">
              <a:spcBef>
                <a:spcPts val="0"/>
              </a:spcBef>
              <a:buNone/>
            </a:pPr>
            <a:r>
              <a:rPr lang="en-GB" sz="1800">
                <a:latin typeface="Courier New"/>
                <a:ea typeface="Courier New"/>
                <a:cs typeface="Courier New"/>
                <a:sym typeface="Courier New"/>
              </a:rPr>
              <a:t>$ git show HEAD^^</a:t>
            </a:r>
          </a:p>
          <a:p>
            <a:pPr lvl="0" rtl="0">
              <a:spcBef>
                <a:spcPts val="0"/>
              </a:spcBef>
              <a:buNone/>
            </a:pPr>
            <a:r>
              <a:rPr lang="en-GB" sz="1800">
                <a:latin typeface="Courier New"/>
                <a:ea typeface="Courier New"/>
                <a:cs typeface="Courier New"/>
                <a:sym typeface="Courier New"/>
              </a:rPr>
              <a:t>$ git show HEAD@{2}</a:t>
            </a:r>
          </a:p>
          <a:p>
            <a:pPr lvl="0" rtl="0">
              <a:spcBef>
                <a:spcPts val="0"/>
              </a:spcBef>
              <a:buNone/>
            </a:pPr>
            <a:r>
              <a:rPr lang="en-GB" sz="1800">
                <a:latin typeface="Courier New"/>
                <a:ea typeface="Courier New"/>
                <a:cs typeface="Courier New"/>
                <a:sym typeface="Courier New"/>
              </a:rPr>
              <a:t>$ git show HEAD@{yesterday}</a:t>
            </a:r>
          </a:p>
          <a:p>
            <a:pPr lvl="0" rtl="0">
              <a:spcBef>
                <a:spcPts val="0"/>
              </a:spcBef>
              <a:buNone/>
            </a:pPr>
            <a:r>
              <a:rPr lang="en-GB" sz="1800">
                <a:latin typeface="Courier New"/>
                <a:ea typeface="Courier New"/>
                <a:cs typeface="Courier New"/>
                <a:sym typeface="Courier New"/>
              </a:rPr>
              <a:t>$ git show HEAD^1</a:t>
            </a:r>
          </a:p>
          <a:p>
            <a:pPr lvl="0">
              <a:spcBef>
                <a:spcPts val="0"/>
              </a:spcBef>
              <a:buNone/>
            </a:pPr>
            <a:r>
              <a:t/>
            </a:r>
            <a:endParaRPr sz="1400">
              <a:latin typeface="Courier New"/>
              <a:ea typeface="Courier New"/>
              <a:cs typeface="Courier New"/>
              <a:sym typeface="Courier New"/>
            </a:endParaRPr>
          </a:p>
          <a:p>
            <a:pPr lvl="0">
              <a:spcBef>
                <a:spcPts val="0"/>
              </a:spcBef>
              <a:buNone/>
            </a:pPr>
            <a:r>
              <a:rPr lang="en-GB" sz="1400"/>
              <a:t>Ref: </a:t>
            </a:r>
            <a:r>
              <a:rPr lang="en-GB" sz="1400" u="sng">
                <a:solidFill>
                  <a:schemeClr val="hlink"/>
                </a:solidFill>
                <a:hlinkClick r:id="rId3"/>
              </a:rPr>
              <a:t>https://git-scm.com/docs/git-rev-parse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[data]</a:t>
            </a:r>
          </a:p>
        </p:txBody>
      </p:sp>
      <p:sp>
        <p:nvSpPr>
          <p:cNvPr id="242" name="Shape 2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git-checkout - Checkout a branch or paths to the working tree</a:t>
            </a: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checkout -- filename</a:t>
            </a:r>
          </a:p>
          <a:p>
            <a:pPr lvl="0" rtl="0">
              <a:spcBef>
                <a:spcPts val="0"/>
              </a:spcBef>
              <a:buNone/>
            </a:pPr>
            <a:r>
              <a:rPr lang="en-GB" sz="1800">
                <a:latin typeface="Courier New"/>
                <a:ea typeface="Courier New"/>
                <a:cs typeface="Courier New"/>
                <a:sym typeface="Courier New"/>
              </a:rPr>
              <a:t>$ git checkout -- .</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checkout can’t come for rescue if the file changes are staged to commit</a:t>
            </a:r>
          </a:p>
        </p:txBody>
      </p:sp>
      <p:pic>
        <p:nvPicPr>
          <p:cNvPr descr="2color-lightbg@2x.png" id="243" name="Shape 24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The Problems</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Can’t Predict where to stop.</a:t>
            </a:r>
          </a:p>
          <a:p>
            <a:pPr indent="-228600" lvl="0" marL="457200" rtl="0">
              <a:spcBef>
                <a:spcPts val="0"/>
              </a:spcBef>
              <a:buFont typeface="Verdana"/>
            </a:pPr>
            <a:r>
              <a:rPr lang="en-GB">
                <a:latin typeface="Verdana"/>
                <a:ea typeface="Verdana"/>
                <a:cs typeface="Verdana"/>
                <a:sym typeface="Verdana"/>
              </a:rPr>
              <a:t>Shortlived.</a:t>
            </a:r>
          </a:p>
          <a:p>
            <a:pPr indent="-228600" lvl="0" marL="457200" rtl="0">
              <a:spcBef>
                <a:spcPts val="0"/>
              </a:spcBef>
              <a:buFont typeface="Verdana"/>
            </a:pPr>
            <a:r>
              <a:rPr lang="en-GB">
                <a:latin typeface="Verdana"/>
                <a:ea typeface="Verdana"/>
                <a:cs typeface="Verdana"/>
                <a:sym typeface="Verdana"/>
              </a:rPr>
              <a:t>What if we messed up a feature?</a:t>
            </a:r>
          </a:p>
          <a:p>
            <a:pPr indent="-228600" lvl="0" marL="457200" rtl="0">
              <a:spcBef>
                <a:spcPts val="0"/>
              </a:spcBef>
              <a:buFont typeface="Verdana"/>
            </a:pPr>
            <a:r>
              <a:rPr lang="en-GB">
                <a:latin typeface="Verdana"/>
                <a:ea typeface="Verdana"/>
                <a:cs typeface="Verdana"/>
                <a:sym typeface="Verdana"/>
              </a:rPr>
              <a:t>I lost my CTRL key while undoing a day’s work</a:t>
            </a:r>
          </a:p>
        </p:txBody>
      </p:sp>
      <p:pic>
        <p:nvPicPr>
          <p:cNvPr descr="2color-lightbg@2x.png" id="43" name="Shape 4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Effect filter="fade" transition="in">
                                      <p:cBhvr>
                                        <p:cTn dur="1000"/>
                                        <p:tgtEl>
                                          <p:spTgt spid="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Effect filter="fade" transition="in">
                                      <p:cBhvr>
                                        <p:cTn dur="1000"/>
                                        <p:tgtEl>
                                          <p:spTgt spid="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Effect filter="fade" transition="in">
                                      <p:cBhvr>
                                        <p:cTn dur="1000"/>
                                        <p:tgtEl>
                                          <p:spTgt spid="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Effect filter="fade" transition="in">
                                      <p:cBhvr>
                                        <p:cTn dur="1000"/>
                                        <p:tgtEl>
                                          <p:spTgt spid="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[data]</a:t>
            </a:r>
          </a:p>
        </p:txBody>
      </p:sp>
      <p:sp>
        <p:nvSpPr>
          <p:cNvPr id="249" name="Shape 2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git-revert - Revert some existing commits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revert HEAD^1</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Reverting commits would result in conflicts.</a:t>
            </a:r>
          </a:p>
        </p:txBody>
      </p:sp>
      <p:pic>
        <p:nvPicPr>
          <p:cNvPr descr="2color-lightbg@2x.png" id="250" name="Shape 25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[history]</a:t>
            </a:r>
          </a:p>
        </p:txBody>
      </p:sp>
      <p:sp>
        <p:nvSpPr>
          <p:cNvPr id="256" name="Shape 2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git-reset - Reset current HEAD to the specified state</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reset HEAD README</a:t>
            </a:r>
          </a:p>
          <a:p>
            <a:pPr lvl="0" rtl="0">
              <a:spcBef>
                <a:spcPts val="0"/>
              </a:spcBef>
              <a:buNone/>
            </a:pPr>
            <a:r>
              <a:rPr lang="en-GB" sz="1800">
                <a:latin typeface="Courier New"/>
                <a:ea typeface="Courier New"/>
                <a:cs typeface="Courier New"/>
                <a:sym typeface="Courier New"/>
              </a:rPr>
              <a:t>$ git reset --hard(soft|mixed|merge|keep) commit</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Can unstage changes from index or reset HEAD to specified commit</a:t>
            </a:r>
          </a:p>
        </p:txBody>
      </p:sp>
      <p:pic>
        <p:nvPicPr>
          <p:cNvPr descr="2color-lightbg@2x.png" id="257" name="Shape 25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Undo </a:t>
            </a:r>
            <a:r>
              <a:rPr lang="en-GB" sz="1800"/>
              <a:t>(Checkout vs Reset vs Revert)</a:t>
            </a:r>
          </a:p>
        </p:txBody>
      </p:sp>
      <p:sp>
        <p:nvSpPr>
          <p:cNvPr id="263" name="Shape 2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git-tutorial-undoing-checkout-previous-file.png" id="264" name="Shape 264"/>
          <p:cNvPicPr preferRelativeResize="0"/>
          <p:nvPr/>
        </p:nvPicPr>
        <p:blipFill>
          <a:blip r:embed="rId3">
            <a:alphaModFix/>
          </a:blip>
          <a:stretch>
            <a:fillRect/>
          </a:stretch>
        </p:blipFill>
        <p:spPr>
          <a:xfrm>
            <a:off x="1224900" y="1438275"/>
            <a:ext cx="2247900" cy="2381250"/>
          </a:xfrm>
          <a:prstGeom prst="rect">
            <a:avLst/>
          </a:prstGeom>
          <a:noFill/>
          <a:ln>
            <a:noFill/>
          </a:ln>
        </p:spPr>
      </p:pic>
      <p:pic>
        <p:nvPicPr>
          <p:cNvPr descr="git-tutorial_revert-vs-reset.png" id="265" name="Shape 265"/>
          <p:cNvPicPr preferRelativeResize="0"/>
          <p:nvPr/>
        </p:nvPicPr>
        <p:blipFill>
          <a:blip r:embed="rId4">
            <a:alphaModFix/>
          </a:blip>
          <a:stretch>
            <a:fillRect/>
          </a:stretch>
        </p:blipFill>
        <p:spPr>
          <a:xfrm>
            <a:off x="5421250" y="1495425"/>
            <a:ext cx="2247900" cy="2266950"/>
          </a:xfrm>
          <a:prstGeom prst="rect">
            <a:avLst/>
          </a:prstGeom>
          <a:noFill/>
          <a:ln>
            <a:noFill/>
          </a:ln>
        </p:spPr>
      </p:pic>
      <p:pic>
        <p:nvPicPr>
          <p:cNvPr descr="2color-lightbg@2x.png" id="266" name="Shape 266"/>
          <p:cNvPicPr preferRelativeResize="0"/>
          <p:nvPr/>
        </p:nvPicPr>
        <p:blipFill>
          <a:blip r:embed="rId5">
            <a:alphaModFix/>
          </a:blip>
          <a:stretch>
            <a:fillRect/>
          </a:stretch>
        </p:blipFill>
        <p:spPr>
          <a:xfrm>
            <a:off x="7840225" y="4420650"/>
            <a:ext cx="1190500" cy="446599"/>
          </a:xfrm>
          <a:prstGeom prst="rect">
            <a:avLst/>
          </a:prstGeom>
          <a:noFill/>
          <a:ln>
            <a:noFill/>
          </a:ln>
        </p:spPr>
      </p:pic>
      <p:pic>
        <p:nvPicPr>
          <p:cNvPr descr="2color-lightbg@2x.png" id="267" name="Shape 267"/>
          <p:cNvPicPr preferRelativeResize="0"/>
          <p:nvPr/>
        </p:nvPicPr>
        <p:blipFill>
          <a:blip r:embed="rId5">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Ignore Files</a:t>
            </a:r>
          </a:p>
        </p:txBody>
      </p:sp>
      <p:sp>
        <p:nvSpPr>
          <p:cNvPr id="273" name="Shape 2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Ignores Files from</a:t>
            </a:r>
          </a:p>
          <a:p>
            <a:pPr lvl="0" rtl="0">
              <a:spcBef>
                <a:spcPts val="0"/>
              </a:spcBef>
              <a:buNone/>
            </a:pPr>
            <a:r>
              <a:rPr lang="en-GB" sz="1800">
                <a:latin typeface="Verdana"/>
                <a:ea typeface="Verdana"/>
                <a:cs typeface="Verdana"/>
                <a:sym typeface="Verdana"/>
              </a:rPr>
              <a:t>1. </a:t>
            </a:r>
            <a:r>
              <a:rPr lang="en-GB" sz="1800">
                <a:latin typeface="Verdana"/>
                <a:ea typeface="Verdana"/>
                <a:cs typeface="Verdana"/>
                <a:sym typeface="Verdana"/>
              </a:rPr>
              <a:t>.gitignore from directories [like IDE Related Folders]</a:t>
            </a:r>
          </a:p>
          <a:p>
            <a:pPr lvl="0" rtl="0">
              <a:spcBef>
                <a:spcPts val="0"/>
              </a:spcBef>
              <a:buNone/>
            </a:pPr>
            <a:r>
              <a:rPr lang="en-GB" sz="1800"/>
              <a:t>2. </a:t>
            </a:r>
            <a:r>
              <a:rPr lang="en-GB" sz="1800">
                <a:solidFill>
                  <a:srgbClr val="000000"/>
                </a:solidFill>
                <a:highlight>
                  <a:srgbClr val="FFFFFF"/>
                </a:highlight>
                <a:latin typeface="Verdana"/>
                <a:ea typeface="Verdana"/>
                <a:cs typeface="Verdana"/>
                <a:sym typeface="Verdana"/>
              </a:rPr>
              <a:t>$GIT_DIR/info/exclude [Project Specific Setting like logs, binaries]</a:t>
            </a:r>
          </a:p>
          <a:p>
            <a:pPr lvl="0" rtl="0">
              <a:spcBef>
                <a:spcPts val="0"/>
              </a:spcBef>
              <a:buNone/>
            </a:pPr>
            <a:r>
              <a:rPr lang="en-GB" sz="1800">
                <a:solidFill>
                  <a:srgbClr val="000000"/>
                </a:solidFill>
                <a:highlight>
                  <a:srgbClr val="FFFFFF"/>
                </a:highlight>
                <a:latin typeface="Verdana"/>
                <a:ea typeface="Verdana"/>
                <a:cs typeface="Verdana"/>
                <a:sym typeface="Verdana"/>
              </a:rPr>
              <a:t>3. </a:t>
            </a:r>
            <a:r>
              <a:rPr lang="en-GB" sz="1800">
                <a:solidFill>
                  <a:srgbClr val="000000"/>
                </a:solidFill>
                <a:highlight>
                  <a:srgbClr val="FCFCFA"/>
                </a:highlight>
                <a:latin typeface="Verdana"/>
                <a:ea typeface="Verdana"/>
                <a:cs typeface="Verdana"/>
                <a:sym typeface="Verdana"/>
              </a:rPr>
              <a:t>core.excludesfile [Stuffs needn’t be shared among developers]</a:t>
            </a:r>
          </a:p>
          <a:p>
            <a:pPr lvl="0" rtl="0">
              <a:spcBef>
                <a:spcPts val="0"/>
              </a:spcBef>
              <a:buNone/>
            </a:pPr>
            <a:r>
              <a:t/>
            </a:r>
            <a:endParaRPr sz="1800">
              <a:solidFill>
                <a:srgbClr val="000000"/>
              </a:solidFill>
              <a:highlight>
                <a:srgbClr val="FCFCFA"/>
              </a:highlight>
              <a:latin typeface="Verdana"/>
              <a:ea typeface="Verdana"/>
              <a:cs typeface="Verdana"/>
              <a:sym typeface="Verdana"/>
            </a:endParaRPr>
          </a:p>
          <a:p>
            <a:pPr lvl="0" rtl="0">
              <a:spcBef>
                <a:spcPts val="0"/>
              </a:spcBef>
              <a:buNone/>
            </a:pPr>
            <a:r>
              <a:rPr lang="en-GB" sz="1400">
                <a:solidFill>
                  <a:srgbClr val="000000"/>
                </a:solidFill>
                <a:highlight>
                  <a:srgbClr val="FCFCFA"/>
                </a:highlight>
                <a:latin typeface="Verdana"/>
                <a:ea typeface="Verdana"/>
                <a:cs typeface="Verdana"/>
                <a:sym typeface="Verdana"/>
              </a:rPr>
              <a:t>Note: GIT by default ignores empty directories</a:t>
            </a:r>
          </a:p>
        </p:txBody>
      </p:sp>
      <p:pic>
        <p:nvPicPr>
          <p:cNvPr descr="2color-lightbg@2x.png" id="274" name="Shape 27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Ignore Files</a:t>
            </a:r>
          </a:p>
        </p:txBody>
      </p:sp>
      <p:sp>
        <p:nvSpPr>
          <p:cNvPr id="280" name="Shape 2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1. Empty Lines and Comments (#)</a:t>
            </a:r>
          </a:p>
          <a:p>
            <a:pPr lvl="0" rtl="0">
              <a:spcBef>
                <a:spcPts val="0"/>
              </a:spcBef>
              <a:buNone/>
            </a:pPr>
            <a:r>
              <a:rPr lang="en-GB" sz="1800">
                <a:latin typeface="Verdana"/>
                <a:ea typeface="Verdana"/>
                <a:cs typeface="Verdana"/>
                <a:sym typeface="Verdana"/>
              </a:rPr>
              <a:t>2. Ignoring directories</a:t>
            </a:r>
          </a:p>
          <a:p>
            <a:pPr lvl="0" rtl="0">
              <a:spcBef>
                <a:spcPts val="0"/>
              </a:spcBef>
              <a:buNone/>
            </a:pPr>
            <a:r>
              <a:rPr lang="en-GB" sz="1800">
                <a:latin typeface="Verdana"/>
                <a:ea typeface="Verdana"/>
                <a:cs typeface="Verdana"/>
                <a:sym typeface="Verdana"/>
              </a:rPr>
              <a:t>3. Relative Paths from location of .gitignore files</a:t>
            </a:r>
          </a:p>
          <a:p>
            <a:pPr lvl="0" rtl="0">
              <a:spcBef>
                <a:spcPts val="0"/>
              </a:spcBef>
              <a:buNone/>
            </a:pPr>
            <a:r>
              <a:rPr lang="en-GB" sz="1800">
                <a:latin typeface="Verdana"/>
                <a:ea typeface="Verdana"/>
                <a:cs typeface="Verdana"/>
                <a:sym typeface="Verdana"/>
              </a:rPr>
              <a:t>4. Wildcards **/, /**, **/a/**</a:t>
            </a:r>
          </a:p>
          <a:p>
            <a:pPr lvl="0" rtl="0">
              <a:spcBef>
                <a:spcPts val="0"/>
              </a:spcBef>
              <a:buNone/>
            </a:pPr>
            <a:r>
              <a:rPr lang="en-GB" sz="1800">
                <a:latin typeface="Verdana"/>
                <a:ea typeface="Verdana"/>
                <a:cs typeface="Verdana"/>
                <a:sym typeface="Verdana"/>
              </a:rPr>
              <a:t>5. Negate !</a:t>
            </a:r>
          </a:p>
          <a:p>
            <a:pPr lvl="0">
              <a:spcBef>
                <a:spcPts val="0"/>
              </a:spcBef>
              <a:buNone/>
            </a:pPr>
            <a:r>
              <a:rPr lang="en-GB" sz="1800">
                <a:latin typeface="Verdana"/>
                <a:ea typeface="Verdana"/>
                <a:cs typeface="Verdana"/>
                <a:sym typeface="Verdana"/>
              </a:rPr>
              <a:t>6. *.o</a:t>
            </a:r>
          </a:p>
        </p:txBody>
      </p:sp>
      <p:pic>
        <p:nvPicPr>
          <p:cNvPr descr="2color-lightbg@2x.png" id="281" name="Shape 28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Branching</a:t>
            </a:r>
          </a:p>
        </p:txBody>
      </p:sp>
      <p:sp>
        <p:nvSpPr>
          <p:cNvPr id="287" name="Shape 2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Creating a branch is nothing more than just writing 40 characters to a file.</a:t>
            </a:r>
          </a:p>
          <a:p>
            <a:pPr lvl="0">
              <a:spcBef>
                <a:spcPts val="0"/>
              </a:spcBef>
              <a:buNone/>
            </a:pPr>
            <a:r>
              <a:t/>
            </a:r>
            <a:endParaRPr sz="1400">
              <a:latin typeface="Verdana"/>
              <a:ea typeface="Verdana"/>
              <a:cs typeface="Verdana"/>
              <a:sym typeface="Verdana"/>
            </a:endParaRPr>
          </a:p>
          <a:p>
            <a:pPr lvl="0">
              <a:spcBef>
                <a:spcPts val="0"/>
              </a:spcBef>
              <a:buClr>
                <a:schemeClr val="dk1"/>
              </a:buClr>
              <a:buSzPct val="61111"/>
              <a:buFont typeface="Arial"/>
              <a:buNone/>
            </a:pPr>
            <a:r>
              <a:rPr lang="en-GB" sz="1800">
                <a:latin typeface="Courier New"/>
                <a:ea typeface="Courier New"/>
                <a:cs typeface="Courier New"/>
                <a:sym typeface="Courier New"/>
              </a:rPr>
              <a:t>$ git checkout -b test</a:t>
            </a:r>
          </a:p>
          <a:p>
            <a:pPr lvl="0">
              <a:spcBef>
                <a:spcPts val="0"/>
              </a:spcBef>
              <a:buClr>
                <a:schemeClr val="dk1"/>
              </a:buClr>
              <a:buSzPct val="61111"/>
              <a:buFont typeface="Arial"/>
              <a:buNone/>
            </a:pPr>
            <a:r>
              <a:rPr lang="en-GB" sz="1800">
                <a:latin typeface="Courier New"/>
                <a:ea typeface="Courier New"/>
                <a:cs typeface="Courier New"/>
                <a:sym typeface="Courier New"/>
              </a:rPr>
              <a:t>$ git checkout master</a:t>
            </a:r>
          </a:p>
          <a:p>
            <a:pPr lvl="0">
              <a:spcBef>
                <a:spcPts val="0"/>
              </a:spcBef>
              <a:buClr>
                <a:schemeClr val="dk1"/>
              </a:buClr>
              <a:buSzPct val="61111"/>
              <a:buFont typeface="Arial"/>
              <a:buNone/>
            </a:pPr>
            <a:r>
              <a:rPr lang="en-GB" sz="1800">
                <a:latin typeface="Courier New"/>
                <a:ea typeface="Courier New"/>
                <a:cs typeface="Courier New"/>
                <a:sym typeface="Courier New"/>
              </a:rPr>
              <a:t>$ git branch</a:t>
            </a:r>
          </a:p>
          <a:p>
            <a:pPr lvl="0">
              <a:spcBef>
                <a:spcPts val="0"/>
              </a:spcBef>
              <a:buClr>
                <a:schemeClr val="dk1"/>
              </a:buClr>
              <a:buSzPct val="61111"/>
              <a:buFont typeface="Arial"/>
              <a:buNone/>
            </a:pPr>
            <a:r>
              <a:rPr lang="en-GB" sz="1800">
                <a:latin typeface="Courier New"/>
                <a:ea typeface="Courier New"/>
                <a:cs typeface="Courier New"/>
                <a:sym typeface="Courier New"/>
              </a:rPr>
              <a:t>$ git branch -a</a:t>
            </a:r>
          </a:p>
          <a:p>
            <a:pPr lvl="0">
              <a:spcBef>
                <a:spcPts val="0"/>
              </a:spcBef>
              <a:buClr>
                <a:schemeClr val="dk1"/>
              </a:buClr>
              <a:buSzPct val="61111"/>
              <a:buFont typeface="Arial"/>
              <a:buNone/>
            </a:pPr>
            <a:r>
              <a:rPr lang="en-GB" sz="1800">
                <a:latin typeface="Courier New"/>
                <a:ea typeface="Courier New"/>
                <a:cs typeface="Courier New"/>
                <a:sym typeface="Courier New"/>
              </a:rPr>
              <a:t>$ git branch -d test</a:t>
            </a:r>
          </a:p>
          <a:p>
            <a:pPr lvl="0">
              <a:spcBef>
                <a:spcPts val="0"/>
              </a:spcBef>
              <a:buClr>
                <a:schemeClr val="dk1"/>
              </a:buClr>
              <a:buSzPct val="61111"/>
              <a:buFont typeface="Arial"/>
              <a:buNone/>
            </a:pPr>
            <a:r>
              <a:t/>
            </a:r>
            <a:endParaRPr sz="1800">
              <a:latin typeface="Courier New"/>
              <a:ea typeface="Courier New"/>
              <a:cs typeface="Courier New"/>
              <a:sym typeface="Courier New"/>
            </a:endParaRPr>
          </a:p>
          <a:p>
            <a:pPr lvl="0">
              <a:spcBef>
                <a:spcPts val="0"/>
              </a:spcBef>
              <a:buClr>
                <a:schemeClr val="dk1"/>
              </a:buClr>
              <a:buSzPct val="78571"/>
              <a:buFont typeface="Arial"/>
              <a:buNone/>
            </a:pPr>
            <a:r>
              <a:rPr lang="en-GB" sz="1400">
                <a:latin typeface="Verdana"/>
                <a:ea typeface="Verdana"/>
                <a:cs typeface="Verdana"/>
                <a:sym typeface="Verdana"/>
              </a:rPr>
              <a:t>Note: Branching feels awesome when we get to understand how it is done in git.</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lnSpc>
                <a:spcPct val="150000"/>
              </a:lnSpc>
              <a:spcBef>
                <a:spcPts val="0"/>
              </a:spcBef>
              <a:buNone/>
            </a:pPr>
            <a:r>
              <a:t/>
            </a:r>
            <a:endParaRPr sz="1200">
              <a:latin typeface="Verdana"/>
              <a:ea typeface="Verdana"/>
              <a:cs typeface="Verdana"/>
              <a:sym typeface="Verdana"/>
            </a:endParaRPr>
          </a:p>
        </p:txBody>
      </p:sp>
      <p:pic>
        <p:nvPicPr>
          <p:cNvPr descr="2color-lightbg@2x.png" id="288" name="Shape 28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Pause..</a:t>
            </a:r>
          </a:p>
        </p:txBody>
      </p:sp>
      <p:sp>
        <p:nvSpPr>
          <p:cNvPr id="294" name="Shape 2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295" name="Shape 29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Merging</a:t>
            </a:r>
          </a:p>
        </p:txBody>
      </p:sp>
      <p:sp>
        <p:nvSpPr>
          <p:cNvPr id="301" name="Shape 3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git-merge</a:t>
            </a:r>
            <a:r>
              <a:rPr lang="en-GB" sz="1800">
                <a:latin typeface="Verdana"/>
                <a:ea typeface="Verdana"/>
                <a:cs typeface="Verdana"/>
                <a:sym typeface="Verdana"/>
              </a:rPr>
              <a:t> - Join two or more development histories together</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checkout master</a:t>
            </a:r>
          </a:p>
          <a:p>
            <a:pPr lvl="0" rtl="0">
              <a:spcBef>
                <a:spcPts val="0"/>
              </a:spcBef>
              <a:buNone/>
            </a:pPr>
            <a:r>
              <a:rPr lang="en-GB" sz="1800">
                <a:latin typeface="Courier New"/>
                <a:ea typeface="Courier New"/>
                <a:cs typeface="Courier New"/>
                <a:sym typeface="Courier New"/>
              </a:rPr>
              <a:t>$ git merge test</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Merge points needn’t be branches always . It can be any two commits even.</a:t>
            </a:r>
          </a:p>
        </p:txBody>
      </p:sp>
      <p:pic>
        <p:nvPicPr>
          <p:cNvPr descr="2color-lightbg@2x.png" id="302" name="Shape 30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Merging</a:t>
            </a:r>
          </a:p>
        </p:txBody>
      </p:sp>
      <p:sp>
        <p:nvSpPr>
          <p:cNvPr id="308" name="Shape 308"/>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b="1" lang="en-GB" sz="1400">
                <a:latin typeface="Verdana"/>
                <a:ea typeface="Verdana"/>
                <a:cs typeface="Verdana"/>
                <a:sym typeface="Verdana"/>
              </a:rPr>
              <a:t>Types:</a:t>
            </a:r>
          </a:p>
          <a:p>
            <a:pPr indent="-342900" lvl="0" marL="457200">
              <a:spcBef>
                <a:spcPts val="0"/>
              </a:spcBef>
              <a:buSzPct val="100000"/>
              <a:buFont typeface="Verdana"/>
            </a:pPr>
            <a:r>
              <a:rPr lang="en-GB" sz="1800">
                <a:latin typeface="Verdana"/>
                <a:ea typeface="Verdana"/>
                <a:cs typeface="Verdana"/>
                <a:sym typeface="Verdana"/>
              </a:rPr>
              <a:t>Fast Forward [--no-ff]</a:t>
            </a:r>
          </a:p>
          <a:p>
            <a:pPr indent="-342900" lvl="0" marL="457200">
              <a:spcBef>
                <a:spcPts val="0"/>
              </a:spcBef>
              <a:buSzPct val="100000"/>
              <a:buFont typeface="Verdana"/>
            </a:pPr>
            <a:r>
              <a:rPr lang="en-GB" sz="1800">
                <a:latin typeface="Verdana"/>
                <a:ea typeface="Verdana"/>
                <a:cs typeface="Verdana"/>
                <a:sym typeface="Verdana"/>
              </a:rPr>
              <a:t>3-Way Merge</a:t>
            </a:r>
          </a:p>
          <a:p>
            <a:pPr lvl="0">
              <a:spcBef>
                <a:spcPts val="0"/>
              </a:spcBef>
              <a:buClr>
                <a:schemeClr val="dk1"/>
              </a:buClr>
              <a:buSzPct val="78571"/>
              <a:buFont typeface="Arial"/>
              <a:buNone/>
            </a:pPr>
            <a:r>
              <a:t/>
            </a:r>
            <a:endParaRPr sz="1400">
              <a:latin typeface="Verdana"/>
              <a:ea typeface="Verdana"/>
              <a:cs typeface="Verdana"/>
              <a:sym typeface="Verdana"/>
            </a:endParaRPr>
          </a:p>
          <a:p>
            <a:pPr lvl="0">
              <a:lnSpc>
                <a:spcPct val="150000"/>
              </a:lnSpc>
              <a:spcBef>
                <a:spcPts val="0"/>
              </a:spcBef>
              <a:buClr>
                <a:schemeClr val="dk1"/>
              </a:buClr>
              <a:buSzPct val="78571"/>
              <a:buFont typeface="Arial"/>
              <a:buNone/>
            </a:pPr>
            <a:r>
              <a:rPr b="1" lang="en-GB" sz="1400">
                <a:latin typeface="Verdana"/>
                <a:ea typeface="Verdana"/>
                <a:cs typeface="Verdana"/>
                <a:sym typeface="Verdana"/>
              </a:rPr>
              <a:t>Strategies:</a:t>
            </a:r>
          </a:p>
          <a:p>
            <a:pPr indent="-342900" lvl="0" marL="457200">
              <a:lnSpc>
                <a:spcPct val="150000"/>
              </a:lnSpc>
              <a:spcBef>
                <a:spcPts val="0"/>
              </a:spcBef>
              <a:buSzPct val="100000"/>
              <a:buFont typeface="Verdana"/>
            </a:pPr>
            <a:r>
              <a:rPr lang="en-GB" sz="1800">
                <a:latin typeface="Verdana"/>
                <a:ea typeface="Verdana"/>
                <a:cs typeface="Verdana"/>
                <a:sym typeface="Verdana"/>
              </a:rPr>
              <a:t>Resolve</a:t>
            </a:r>
          </a:p>
          <a:p>
            <a:pPr indent="-342900" lvl="0" marL="457200">
              <a:lnSpc>
                <a:spcPct val="150000"/>
              </a:lnSpc>
              <a:spcBef>
                <a:spcPts val="0"/>
              </a:spcBef>
              <a:buSzPct val="100000"/>
              <a:buFont typeface="Verdana"/>
            </a:pPr>
            <a:r>
              <a:rPr lang="en-GB" sz="1800">
                <a:latin typeface="Verdana"/>
                <a:ea typeface="Verdana"/>
                <a:cs typeface="Verdana"/>
                <a:sym typeface="Verdana"/>
              </a:rPr>
              <a:t>Recursive [Default for merging 2 branches]</a:t>
            </a:r>
          </a:p>
          <a:p>
            <a:pPr indent="-342900" lvl="0" marL="457200">
              <a:lnSpc>
                <a:spcPct val="150000"/>
              </a:lnSpc>
              <a:spcBef>
                <a:spcPts val="0"/>
              </a:spcBef>
              <a:buSzPct val="100000"/>
              <a:buFont typeface="Verdana"/>
            </a:pPr>
            <a:r>
              <a:rPr lang="en-GB" sz="1800">
                <a:latin typeface="Verdana"/>
                <a:ea typeface="Verdana"/>
                <a:cs typeface="Verdana"/>
                <a:sym typeface="Verdana"/>
              </a:rPr>
              <a:t>Ours</a:t>
            </a:r>
          </a:p>
          <a:p>
            <a:pPr indent="-342900" lvl="0" marL="457200">
              <a:lnSpc>
                <a:spcPct val="150000"/>
              </a:lnSpc>
              <a:spcBef>
                <a:spcPts val="0"/>
              </a:spcBef>
              <a:buSzPct val="100000"/>
              <a:buFont typeface="Verdana"/>
            </a:pPr>
            <a:r>
              <a:rPr lang="en-GB" sz="1800">
                <a:latin typeface="Verdana"/>
                <a:ea typeface="Verdana"/>
                <a:cs typeface="Verdana"/>
                <a:sym typeface="Verdana"/>
              </a:rPr>
              <a:t>Octopus [Default for merging from more than one branch]</a:t>
            </a:r>
          </a:p>
          <a:p>
            <a:pPr indent="-342900" lvl="0" marL="457200">
              <a:lnSpc>
                <a:spcPct val="150000"/>
              </a:lnSpc>
              <a:spcBef>
                <a:spcPts val="0"/>
              </a:spcBef>
              <a:buSzPct val="100000"/>
              <a:buFont typeface="Verdana"/>
            </a:pPr>
            <a:r>
              <a:rPr lang="en-GB" sz="1800">
                <a:latin typeface="Verdana"/>
                <a:ea typeface="Verdana"/>
                <a:cs typeface="Verdana"/>
                <a:sym typeface="Verdana"/>
              </a:rPr>
              <a:t>Subtree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10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10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1000"/>
                                        <p:tgtEl>
                                          <p:spTgt spid="3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animEffect filter="fade" transition="in">
                                      <p:cBhvr>
                                        <p:cTn dur="1000"/>
                                        <p:tgtEl>
                                          <p:spTgt spid="3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animEffect filter="fade" transition="in">
                                      <p:cBhvr>
                                        <p:cTn dur="1000"/>
                                        <p:tgtEl>
                                          <p:spTgt spid="3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9" st="9"/>
                                            </p:txEl>
                                          </p:spTgt>
                                        </p:tgtEl>
                                        <p:attrNameLst>
                                          <p:attrName>style.visibility</p:attrName>
                                        </p:attrNameLst>
                                      </p:cBhvr>
                                      <p:to>
                                        <p:strVal val="visible"/>
                                      </p:to>
                                    </p:set>
                                    <p:animEffect filter="fade" transition="in">
                                      <p:cBhvr>
                                        <p:cTn dur="1000"/>
                                        <p:tgtEl>
                                          <p:spTgt spid="30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Merging [Fast Forward]</a:t>
            </a:r>
          </a:p>
        </p:txBody>
      </p:sp>
      <p:sp>
        <p:nvSpPr>
          <p:cNvPr id="314" name="Shape 3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After Merge:</a:t>
            </a:r>
          </a:p>
          <a:p>
            <a:pPr lvl="0" rtl="0">
              <a:spcBef>
                <a:spcPts val="0"/>
              </a:spcBef>
              <a:buNone/>
            </a:pPr>
            <a:r>
              <a:t/>
            </a:r>
            <a:endParaRPr/>
          </a:p>
        </p:txBody>
      </p:sp>
      <p:sp>
        <p:nvSpPr>
          <p:cNvPr id="315" name="Shape 315"/>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16" name="Shape 316"/>
          <p:cNvSpPr/>
          <p:nvPr/>
        </p:nvSpPr>
        <p:spPr>
          <a:xfrm>
            <a:off x="1846075"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17" name="Shape 317"/>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18" name="Shape 318"/>
          <p:cNvCxnSpPr>
            <a:stCxn id="316" idx="2"/>
            <a:endCxn id="315"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a:stCxn id="317" idx="2"/>
            <a:endCxn id="316"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20" name="Shape 320"/>
          <p:cNvSpPr txBox="1"/>
          <p:nvPr/>
        </p:nvSpPr>
        <p:spPr>
          <a:xfrm>
            <a:off x="2792350" y="2354700"/>
            <a:ext cx="573300" cy="269700"/>
          </a:xfrm>
          <a:prstGeom prst="rect">
            <a:avLst/>
          </a:prstGeom>
          <a:noFill/>
          <a:ln>
            <a:noFill/>
          </a:ln>
        </p:spPr>
        <p:txBody>
          <a:bodyPr anchorCtr="0" anchor="t" bIns="91425" lIns="91425" rIns="91425" tIns="91425">
            <a:noAutofit/>
          </a:bodyPr>
          <a:lstStyle/>
          <a:p>
            <a:pPr lvl="0" rtl="0" algn="ctr">
              <a:spcBef>
                <a:spcPts val="0"/>
              </a:spcBef>
              <a:buNone/>
            </a:pPr>
            <a:r>
              <a:t/>
            </a:r>
            <a:endParaRPr sz="1100"/>
          </a:p>
        </p:txBody>
      </p:sp>
      <p:sp>
        <p:nvSpPr>
          <p:cNvPr id="321" name="Shape 321"/>
          <p:cNvSpPr/>
          <p:nvPr/>
        </p:nvSpPr>
        <p:spPr>
          <a:xfrm>
            <a:off x="2833900" y="2223175"/>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sp>
        <p:nvSpPr>
          <p:cNvPr id="322" name="Shape 322"/>
          <p:cNvSpPr/>
          <p:nvPr/>
        </p:nvSpPr>
        <p:spPr>
          <a:xfrm>
            <a:off x="1771075"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23" name="Shape 323"/>
          <p:cNvCxnSpPr>
            <a:stCxn id="321" idx="0"/>
            <a:endCxn id="317" idx="4"/>
          </p:cNvCxnSpPr>
          <p:nvPr/>
        </p:nvCxnSpPr>
        <p:spPr>
          <a:xfrm rot="10800000">
            <a:off x="3080499" y="2065375"/>
            <a:ext cx="0" cy="157800"/>
          </a:xfrm>
          <a:prstGeom prst="straightConnector1">
            <a:avLst/>
          </a:prstGeom>
          <a:noFill/>
          <a:ln cap="flat" cmpd="sng" w="19050">
            <a:solidFill>
              <a:schemeClr val="dk2"/>
            </a:solidFill>
            <a:prstDash val="solid"/>
            <a:round/>
            <a:headEnd len="lg" w="lg" type="none"/>
            <a:tailEnd len="lg" w="lg" type="stealth"/>
          </a:ln>
        </p:spPr>
      </p:cxnSp>
      <p:cxnSp>
        <p:nvCxnSpPr>
          <p:cNvPr id="324" name="Shape 324"/>
          <p:cNvCxnSpPr>
            <a:stCxn id="322" idx="2"/>
            <a:endCxn id="316" idx="0"/>
          </p:cNvCxnSpPr>
          <p:nvPr/>
        </p:nvCxnSpPr>
        <p:spPr>
          <a:xfrm>
            <a:off x="2076325" y="1485412"/>
            <a:ext cx="0" cy="159000"/>
          </a:xfrm>
          <a:prstGeom prst="straightConnector1">
            <a:avLst/>
          </a:prstGeom>
          <a:noFill/>
          <a:ln cap="flat" cmpd="sng" w="19050">
            <a:solidFill>
              <a:schemeClr val="dk2"/>
            </a:solidFill>
            <a:prstDash val="solid"/>
            <a:round/>
            <a:headEnd len="lg" w="lg" type="none"/>
            <a:tailEnd len="lg" w="lg" type="stealth"/>
          </a:ln>
        </p:spPr>
      </p:cxnSp>
      <p:sp>
        <p:nvSpPr>
          <p:cNvPr id="325" name="Shape 325"/>
          <p:cNvSpPr/>
          <p:nvPr/>
        </p:nvSpPr>
        <p:spPr>
          <a:xfrm>
            <a:off x="1040375" y="35858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26" name="Shape 326"/>
          <p:cNvSpPr/>
          <p:nvPr/>
        </p:nvSpPr>
        <p:spPr>
          <a:xfrm>
            <a:off x="1939300" y="35858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27" name="Shape 327"/>
          <p:cNvSpPr/>
          <p:nvPr/>
        </p:nvSpPr>
        <p:spPr>
          <a:xfrm>
            <a:off x="2943475" y="3585800"/>
            <a:ext cx="460500" cy="420900"/>
          </a:xfrm>
          <a:prstGeom prst="ellipse">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28" name="Shape 328"/>
          <p:cNvCxnSpPr>
            <a:stCxn id="326" idx="2"/>
            <a:endCxn id="325" idx="6"/>
          </p:cNvCxnSpPr>
          <p:nvPr/>
        </p:nvCxnSpPr>
        <p:spPr>
          <a:xfrm rot="10800000">
            <a:off x="1501000" y="379625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stCxn id="327" idx="2"/>
            <a:endCxn id="326" idx="6"/>
          </p:cNvCxnSpPr>
          <p:nvPr/>
        </p:nvCxnSpPr>
        <p:spPr>
          <a:xfrm rot="10800000">
            <a:off x="2399875" y="3796250"/>
            <a:ext cx="543600" cy="0"/>
          </a:xfrm>
          <a:prstGeom prst="straightConnector1">
            <a:avLst/>
          </a:prstGeom>
          <a:noFill/>
          <a:ln cap="flat" cmpd="sng" w="19050">
            <a:solidFill>
              <a:schemeClr val="dk2"/>
            </a:solidFill>
            <a:prstDash val="solid"/>
            <a:round/>
            <a:headEnd len="lg" w="lg" type="none"/>
            <a:tailEnd len="lg" w="lg" type="triangle"/>
          </a:ln>
        </p:spPr>
      </p:cxnSp>
      <p:sp>
        <p:nvSpPr>
          <p:cNvPr id="330" name="Shape 330"/>
          <p:cNvSpPr/>
          <p:nvPr/>
        </p:nvSpPr>
        <p:spPr>
          <a:xfrm>
            <a:off x="2868475" y="3163687"/>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31" name="Shape 331"/>
          <p:cNvCxnSpPr>
            <a:stCxn id="330" idx="2"/>
          </p:cNvCxnSpPr>
          <p:nvPr/>
        </p:nvCxnSpPr>
        <p:spPr>
          <a:xfrm>
            <a:off x="3173725" y="3426787"/>
            <a:ext cx="0" cy="159000"/>
          </a:xfrm>
          <a:prstGeom prst="straightConnector1">
            <a:avLst/>
          </a:prstGeom>
          <a:noFill/>
          <a:ln cap="flat" cmpd="sng" w="19050">
            <a:solidFill>
              <a:schemeClr val="dk2"/>
            </a:solidFill>
            <a:prstDash val="solid"/>
            <a:round/>
            <a:headEnd len="lg" w="lg" type="none"/>
            <a:tailEnd len="lg" w="lg" type="stealth"/>
          </a:ln>
        </p:spPr>
      </p:cxnSp>
      <p:sp>
        <p:nvSpPr>
          <p:cNvPr id="332" name="Shape 332"/>
          <p:cNvSpPr/>
          <p:nvPr/>
        </p:nvSpPr>
        <p:spPr>
          <a:xfrm>
            <a:off x="2927125" y="41645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33" name="Shape 333"/>
          <p:cNvCxnSpPr>
            <a:stCxn id="332" idx="0"/>
            <a:endCxn id="334" idx="4"/>
          </p:cNvCxnSpPr>
          <p:nvPr/>
        </p:nvCxnSpPr>
        <p:spPr>
          <a:xfrm rot="10800000">
            <a:off x="3173724" y="4006700"/>
            <a:ext cx="0" cy="157800"/>
          </a:xfrm>
          <a:prstGeom prst="straightConnector1">
            <a:avLst/>
          </a:prstGeom>
          <a:noFill/>
          <a:ln cap="flat" cmpd="sng" w="19050">
            <a:solidFill>
              <a:schemeClr val="dk2"/>
            </a:solidFill>
            <a:prstDash val="solid"/>
            <a:round/>
            <a:headEnd len="lg" w="lg" type="none"/>
            <a:tailEnd len="lg" w="lg" type="stealth"/>
          </a:ln>
        </p:spPr>
      </p:cxnSp>
      <p:sp>
        <p:nvSpPr>
          <p:cNvPr id="335" name="Shape 335"/>
          <p:cNvSpPr/>
          <p:nvPr/>
        </p:nvSpPr>
        <p:spPr>
          <a:xfrm>
            <a:off x="4408150" y="35864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36" name="Shape 336"/>
          <p:cNvSpPr/>
          <p:nvPr/>
        </p:nvSpPr>
        <p:spPr>
          <a:xfrm>
            <a:off x="5307075" y="35864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37" name="Shape 337"/>
          <p:cNvSpPr/>
          <p:nvPr/>
        </p:nvSpPr>
        <p:spPr>
          <a:xfrm>
            <a:off x="6311250" y="40467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38" name="Shape 338"/>
          <p:cNvCxnSpPr>
            <a:stCxn id="336" idx="2"/>
            <a:endCxn id="335" idx="6"/>
          </p:cNvCxnSpPr>
          <p:nvPr/>
        </p:nvCxnSpPr>
        <p:spPr>
          <a:xfrm rot="10800000">
            <a:off x="4868775" y="379685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39" name="Shape 339"/>
          <p:cNvCxnSpPr>
            <a:stCxn id="337" idx="2"/>
            <a:endCxn id="336" idx="6"/>
          </p:cNvCxnSpPr>
          <p:nvPr/>
        </p:nvCxnSpPr>
        <p:spPr>
          <a:xfrm rot="10800000">
            <a:off x="5767650" y="3797000"/>
            <a:ext cx="543600" cy="460200"/>
          </a:xfrm>
          <a:prstGeom prst="straightConnector1">
            <a:avLst/>
          </a:prstGeom>
          <a:noFill/>
          <a:ln cap="flat" cmpd="sng" w="19050">
            <a:solidFill>
              <a:schemeClr val="dk2"/>
            </a:solidFill>
            <a:prstDash val="solid"/>
            <a:round/>
            <a:headEnd len="lg" w="lg" type="none"/>
            <a:tailEnd len="lg" w="lg" type="triangle"/>
          </a:ln>
        </p:spPr>
      </p:cxnSp>
      <p:sp>
        <p:nvSpPr>
          <p:cNvPr id="340" name="Shape 340"/>
          <p:cNvSpPr/>
          <p:nvPr/>
        </p:nvSpPr>
        <p:spPr>
          <a:xfrm>
            <a:off x="6941150" y="3163687"/>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41" name="Shape 341"/>
          <p:cNvCxnSpPr>
            <a:stCxn id="340" idx="2"/>
          </p:cNvCxnSpPr>
          <p:nvPr/>
        </p:nvCxnSpPr>
        <p:spPr>
          <a:xfrm>
            <a:off x="7246400" y="3426787"/>
            <a:ext cx="0" cy="159000"/>
          </a:xfrm>
          <a:prstGeom prst="straightConnector1">
            <a:avLst/>
          </a:prstGeom>
          <a:noFill/>
          <a:ln cap="flat" cmpd="sng" w="19050">
            <a:solidFill>
              <a:schemeClr val="dk2"/>
            </a:solidFill>
            <a:prstDash val="solid"/>
            <a:round/>
            <a:headEnd len="lg" w="lg" type="none"/>
            <a:tailEnd len="lg" w="lg" type="stealth"/>
          </a:ln>
        </p:spPr>
      </p:cxnSp>
      <p:sp>
        <p:nvSpPr>
          <p:cNvPr id="342" name="Shape 342"/>
          <p:cNvSpPr/>
          <p:nvPr/>
        </p:nvSpPr>
        <p:spPr>
          <a:xfrm>
            <a:off x="6294900" y="462545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43" name="Shape 343"/>
          <p:cNvCxnSpPr/>
          <p:nvPr/>
        </p:nvCxnSpPr>
        <p:spPr>
          <a:xfrm rot="10800000">
            <a:off x="6541500" y="4467649"/>
            <a:ext cx="0" cy="157800"/>
          </a:xfrm>
          <a:prstGeom prst="straightConnector1">
            <a:avLst/>
          </a:prstGeom>
          <a:noFill/>
          <a:ln cap="flat" cmpd="sng" w="19050">
            <a:solidFill>
              <a:schemeClr val="dk2"/>
            </a:solidFill>
            <a:prstDash val="solid"/>
            <a:round/>
            <a:headEnd len="lg" w="lg" type="none"/>
            <a:tailEnd len="lg" w="lg" type="stealth"/>
          </a:ln>
        </p:spPr>
      </p:cxnSp>
      <p:sp>
        <p:nvSpPr>
          <p:cNvPr id="344" name="Shape 344"/>
          <p:cNvSpPr/>
          <p:nvPr/>
        </p:nvSpPr>
        <p:spPr>
          <a:xfrm>
            <a:off x="7016150" y="3585800"/>
            <a:ext cx="460500" cy="420900"/>
          </a:xfrm>
          <a:prstGeom prst="ellipse">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45" name="Shape 345"/>
          <p:cNvCxnSpPr>
            <a:stCxn id="344" idx="2"/>
            <a:endCxn id="336" idx="6"/>
          </p:cNvCxnSpPr>
          <p:nvPr/>
        </p:nvCxnSpPr>
        <p:spPr>
          <a:xfrm flipH="1">
            <a:off x="5767550" y="3796250"/>
            <a:ext cx="1248600" cy="600"/>
          </a:xfrm>
          <a:prstGeom prst="straightConnector1">
            <a:avLst/>
          </a:prstGeom>
          <a:noFill/>
          <a:ln cap="flat" cmpd="sng" w="19050">
            <a:solidFill>
              <a:schemeClr val="dk2"/>
            </a:solidFill>
            <a:prstDash val="solid"/>
            <a:round/>
            <a:headEnd len="lg" w="lg" type="none"/>
            <a:tailEnd len="lg" w="lg" type="triangle"/>
          </a:ln>
        </p:spPr>
      </p:cxnSp>
      <p:cxnSp>
        <p:nvCxnSpPr>
          <p:cNvPr id="346" name="Shape 346"/>
          <p:cNvCxnSpPr>
            <a:endCxn id="337" idx="6"/>
          </p:cNvCxnSpPr>
          <p:nvPr/>
        </p:nvCxnSpPr>
        <p:spPr>
          <a:xfrm flipH="1">
            <a:off x="6771750" y="3801800"/>
            <a:ext cx="246300" cy="455400"/>
          </a:xfrm>
          <a:prstGeom prst="straightConnector1">
            <a:avLst/>
          </a:prstGeom>
          <a:noFill/>
          <a:ln cap="flat" cmpd="sng" w="19050">
            <a:solidFill>
              <a:schemeClr val="dk2"/>
            </a:solidFill>
            <a:prstDash val="solid"/>
            <a:round/>
            <a:headEnd len="lg" w="lg" type="none"/>
            <a:tailEnd len="lg" w="lg" type="triangle"/>
          </a:ln>
        </p:spPr>
      </p:cxnSp>
      <p:sp>
        <p:nvSpPr>
          <p:cNvPr id="347" name="Shape 347"/>
          <p:cNvSpPr txBox="1"/>
          <p:nvPr/>
        </p:nvSpPr>
        <p:spPr>
          <a:xfrm>
            <a:off x="4463550" y="2690150"/>
            <a:ext cx="1248600" cy="263100"/>
          </a:xfrm>
          <a:prstGeom prst="rect">
            <a:avLst/>
          </a:prstGeom>
          <a:noFill/>
          <a:ln>
            <a:noFill/>
          </a:ln>
        </p:spPr>
        <p:txBody>
          <a:bodyPr anchorCtr="0" anchor="t" bIns="91425" lIns="91425" rIns="91425" tIns="91425">
            <a:noAutofit/>
          </a:bodyPr>
          <a:lstStyle/>
          <a:p>
            <a:pPr lvl="0" rtl="0">
              <a:spcBef>
                <a:spcPts val="0"/>
              </a:spcBef>
              <a:buNone/>
            </a:pPr>
            <a:r>
              <a:rPr lang="en-GB"/>
              <a:t>--no-ff Mode:</a:t>
            </a:r>
          </a:p>
        </p:txBody>
      </p:sp>
      <p:pic>
        <p:nvPicPr>
          <p:cNvPr descr="2color-lightbg@2x.png" id="348" name="Shape 34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IDEs are Cool</a:t>
            </a:r>
          </a:p>
        </p:txBody>
      </p:sp>
      <p:sp>
        <p:nvSpPr>
          <p:cNvPr id="49" name="Shape 4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Saves Local Histories on a file basis.</a:t>
            </a:r>
          </a:p>
          <a:p>
            <a:pPr indent="-228600" lvl="0" marL="457200" rtl="0">
              <a:spcBef>
                <a:spcPts val="0"/>
              </a:spcBef>
              <a:buFont typeface="Verdana"/>
            </a:pPr>
            <a:r>
              <a:rPr lang="en-GB">
                <a:latin typeface="Verdana"/>
                <a:ea typeface="Verdana"/>
                <a:cs typeface="Verdana"/>
                <a:sym typeface="Verdana"/>
              </a:rPr>
              <a:t>Maintains Histories up to days.</a:t>
            </a:r>
          </a:p>
          <a:p>
            <a:pPr indent="-228600" lvl="0" marL="457200" rtl="0">
              <a:spcBef>
                <a:spcPts val="0"/>
              </a:spcBef>
              <a:buFont typeface="Verdana"/>
            </a:pPr>
            <a:r>
              <a:rPr lang="en-GB">
                <a:latin typeface="Verdana"/>
                <a:ea typeface="Verdana"/>
                <a:cs typeface="Verdana"/>
                <a:sym typeface="Verdana"/>
              </a:rPr>
              <a:t>Allows us to compare diffs.</a:t>
            </a:r>
          </a:p>
          <a:p>
            <a:pPr indent="-228600" lvl="0" marL="457200" rtl="0">
              <a:spcBef>
                <a:spcPts val="0"/>
              </a:spcBef>
              <a:buFont typeface="Verdana"/>
            </a:pPr>
            <a:r>
              <a:rPr lang="en-GB">
                <a:latin typeface="Verdana"/>
                <a:ea typeface="Verdana"/>
                <a:cs typeface="Verdana"/>
                <a:sym typeface="Verdana"/>
              </a:rPr>
              <a:t>Allows to change editors content from older version.</a:t>
            </a:r>
          </a:p>
          <a:p>
            <a:pPr indent="-228600" lvl="0" marL="457200">
              <a:spcBef>
                <a:spcPts val="0"/>
              </a:spcBef>
              <a:buFont typeface="Verdana"/>
            </a:pPr>
            <a:r>
              <a:rPr lang="en-GB">
                <a:latin typeface="Verdana"/>
                <a:ea typeface="Verdana"/>
                <a:cs typeface="Verdana"/>
                <a:sym typeface="Verdana"/>
              </a:rPr>
              <a:t>Allows you to label a specific state.</a:t>
            </a:r>
          </a:p>
        </p:txBody>
      </p:sp>
      <p:pic>
        <p:nvPicPr>
          <p:cNvPr descr="2color-lightbg@2x.png" id="50" name="Shape 5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1000"/>
                                        <p:tgtEl>
                                          <p:spTgt spid="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1000"/>
                                        <p:tgtEl>
                                          <p:spTgt spid="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1000"/>
                                        <p:tgtEl>
                                          <p:spTgt spid="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1000"/>
                                        <p:tgtEl>
                                          <p:spTgt spid="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1000"/>
                                        <p:tgtEl>
                                          <p:spTgt spid="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Merging [3-Way]</a:t>
            </a:r>
          </a:p>
        </p:txBody>
      </p:sp>
      <p:sp>
        <p:nvSpPr>
          <p:cNvPr id="354" name="Shape 35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355" name="Shape 355"/>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56" name="Shape 356"/>
          <p:cNvSpPr/>
          <p:nvPr/>
        </p:nvSpPr>
        <p:spPr>
          <a:xfrm>
            <a:off x="1846075"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57" name="Shape 357"/>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58" name="Shape 358"/>
          <p:cNvCxnSpPr>
            <a:stCxn id="356" idx="2"/>
            <a:endCxn id="355"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59" name="Shape 359"/>
          <p:cNvCxnSpPr>
            <a:stCxn id="357" idx="2"/>
            <a:endCxn id="356"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60" name="Shape 360"/>
          <p:cNvSpPr/>
          <p:nvPr/>
        </p:nvSpPr>
        <p:spPr>
          <a:xfrm>
            <a:off x="286660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61" name="Shape 361"/>
          <p:cNvCxnSpPr>
            <a:stCxn id="362" idx="0"/>
            <a:endCxn id="363" idx="4"/>
          </p:cNvCxnSpPr>
          <p:nvPr/>
        </p:nvCxnSpPr>
        <p:spPr>
          <a:xfrm rot="10800000">
            <a:off x="3096850" y="2935825"/>
            <a:ext cx="0" cy="157800"/>
          </a:xfrm>
          <a:prstGeom prst="straightConnector1">
            <a:avLst/>
          </a:prstGeom>
          <a:noFill/>
          <a:ln cap="flat" cmpd="sng" w="19050">
            <a:solidFill>
              <a:schemeClr val="dk2"/>
            </a:solidFill>
            <a:prstDash val="solid"/>
            <a:round/>
            <a:headEnd len="lg" w="lg" type="none"/>
            <a:tailEnd len="lg" w="lg" type="stealth"/>
          </a:ln>
        </p:spPr>
      </p:cxnSp>
      <p:sp>
        <p:nvSpPr>
          <p:cNvPr id="364" name="Shape 364"/>
          <p:cNvSpPr/>
          <p:nvPr/>
        </p:nvSpPr>
        <p:spPr>
          <a:xfrm>
            <a:off x="2775250"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65" name="Shape 365"/>
          <p:cNvCxnSpPr>
            <a:stCxn id="364" idx="2"/>
            <a:endCxn id="366" idx="0"/>
          </p:cNvCxnSpPr>
          <p:nvPr/>
        </p:nvCxnSpPr>
        <p:spPr>
          <a:xfrm>
            <a:off x="3080500" y="1485412"/>
            <a:ext cx="0" cy="159000"/>
          </a:xfrm>
          <a:prstGeom prst="straightConnector1">
            <a:avLst/>
          </a:prstGeom>
          <a:noFill/>
          <a:ln cap="flat" cmpd="sng" w="19050">
            <a:solidFill>
              <a:schemeClr val="dk2"/>
            </a:solidFill>
            <a:prstDash val="solid"/>
            <a:round/>
            <a:headEnd len="lg" w="lg" type="none"/>
            <a:tailEnd len="lg" w="lg" type="stealth"/>
          </a:ln>
        </p:spPr>
      </p:cxnSp>
      <p:cxnSp>
        <p:nvCxnSpPr>
          <p:cNvPr id="367" name="Shape 367"/>
          <p:cNvCxnSpPr>
            <a:stCxn id="360" idx="1"/>
            <a:endCxn id="356" idx="5"/>
          </p:cNvCxnSpPr>
          <p:nvPr/>
        </p:nvCxnSpPr>
        <p:spPr>
          <a:xfrm rot="10800000">
            <a:off x="223923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368" name="Shape 368"/>
          <p:cNvSpPr/>
          <p:nvPr/>
        </p:nvSpPr>
        <p:spPr>
          <a:xfrm>
            <a:off x="285025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69" name="Shape 369"/>
          <p:cNvCxnSpPr>
            <a:stCxn id="368" idx="0"/>
            <a:endCxn id="370" idx="4"/>
          </p:cNvCxnSpPr>
          <p:nvPr/>
        </p:nvCxnSpPr>
        <p:spPr>
          <a:xfrm rot="10800000">
            <a:off x="3096849" y="2711000"/>
            <a:ext cx="0" cy="157800"/>
          </a:xfrm>
          <a:prstGeom prst="straightConnector1">
            <a:avLst/>
          </a:prstGeom>
          <a:noFill/>
          <a:ln cap="flat" cmpd="sng" w="19050">
            <a:solidFill>
              <a:schemeClr val="dk2"/>
            </a:solidFill>
            <a:prstDash val="solid"/>
            <a:round/>
            <a:headEnd len="lg" w="lg" type="none"/>
            <a:tailEnd len="lg" w="lg" type="stealth"/>
          </a:ln>
        </p:spPr>
      </p:cxnSp>
      <p:sp>
        <p:nvSpPr>
          <p:cNvPr id="371" name="Shape 371"/>
          <p:cNvSpPr/>
          <p:nvPr/>
        </p:nvSpPr>
        <p:spPr>
          <a:xfrm>
            <a:off x="445290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72" name="Shape 372"/>
          <p:cNvSpPr/>
          <p:nvPr/>
        </p:nvSpPr>
        <p:spPr>
          <a:xfrm>
            <a:off x="5351825" y="1644350"/>
            <a:ext cx="460500" cy="420900"/>
          </a:xfrm>
          <a:prstGeom prst="ellipse">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73" name="Shape 373"/>
          <p:cNvSpPr/>
          <p:nvPr/>
        </p:nvSpPr>
        <p:spPr>
          <a:xfrm>
            <a:off x="635600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74" name="Shape 374"/>
          <p:cNvCxnSpPr>
            <a:stCxn id="372" idx="2"/>
            <a:endCxn id="371" idx="6"/>
          </p:cNvCxnSpPr>
          <p:nvPr/>
        </p:nvCxnSpPr>
        <p:spPr>
          <a:xfrm rot="10800000">
            <a:off x="491352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75" name="Shape 375"/>
          <p:cNvCxnSpPr>
            <a:stCxn id="373" idx="2"/>
            <a:endCxn id="372" idx="6"/>
          </p:cNvCxnSpPr>
          <p:nvPr/>
        </p:nvCxnSpPr>
        <p:spPr>
          <a:xfrm rot="10800000">
            <a:off x="581240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76" name="Shape 376"/>
          <p:cNvSpPr/>
          <p:nvPr/>
        </p:nvSpPr>
        <p:spPr>
          <a:xfrm>
            <a:off x="637235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77" name="Shape 377"/>
          <p:cNvCxnSpPr>
            <a:stCxn id="376" idx="1"/>
            <a:endCxn id="372" idx="5"/>
          </p:cNvCxnSpPr>
          <p:nvPr/>
        </p:nvCxnSpPr>
        <p:spPr>
          <a:xfrm rot="10800000">
            <a:off x="574498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378" name="Shape 378"/>
          <p:cNvSpPr/>
          <p:nvPr/>
        </p:nvSpPr>
        <p:spPr>
          <a:xfrm>
            <a:off x="635600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79" name="Shape 379"/>
          <p:cNvCxnSpPr>
            <a:stCxn id="380" idx="0"/>
            <a:endCxn id="381" idx="4"/>
          </p:cNvCxnSpPr>
          <p:nvPr/>
        </p:nvCxnSpPr>
        <p:spPr>
          <a:xfrm rot="10800000">
            <a:off x="6594425" y="2711550"/>
            <a:ext cx="0" cy="157800"/>
          </a:xfrm>
          <a:prstGeom prst="straightConnector1">
            <a:avLst/>
          </a:prstGeom>
          <a:noFill/>
          <a:ln cap="flat" cmpd="sng" w="19050">
            <a:solidFill>
              <a:schemeClr val="dk2"/>
            </a:solidFill>
            <a:prstDash val="solid"/>
            <a:round/>
            <a:headEnd len="lg" w="lg" type="none"/>
            <a:tailEnd len="lg" w="lg" type="stealth"/>
          </a:ln>
        </p:spPr>
      </p:cxnSp>
      <p:sp>
        <p:nvSpPr>
          <p:cNvPr id="382" name="Shape 382"/>
          <p:cNvSpPr/>
          <p:nvPr/>
        </p:nvSpPr>
        <p:spPr>
          <a:xfrm>
            <a:off x="7271275" y="1644350"/>
            <a:ext cx="460500" cy="420900"/>
          </a:xfrm>
          <a:prstGeom prst="ellipse">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C5</a:t>
            </a:r>
          </a:p>
        </p:txBody>
      </p:sp>
      <p:cxnSp>
        <p:nvCxnSpPr>
          <p:cNvPr id="383" name="Shape 383"/>
          <p:cNvCxnSpPr>
            <a:stCxn id="382" idx="2"/>
            <a:endCxn id="373" idx="6"/>
          </p:cNvCxnSpPr>
          <p:nvPr/>
        </p:nvCxnSpPr>
        <p:spPr>
          <a:xfrm rot="10800000">
            <a:off x="6816475" y="1854800"/>
            <a:ext cx="454800" cy="0"/>
          </a:xfrm>
          <a:prstGeom prst="straightConnector1">
            <a:avLst/>
          </a:prstGeom>
          <a:noFill/>
          <a:ln cap="flat" cmpd="sng" w="19050">
            <a:solidFill>
              <a:schemeClr val="dk2"/>
            </a:solidFill>
            <a:prstDash val="solid"/>
            <a:round/>
            <a:headEnd len="lg" w="lg" type="none"/>
            <a:tailEnd len="lg" w="lg" type="triangle"/>
          </a:ln>
        </p:spPr>
      </p:cxnSp>
      <p:cxnSp>
        <p:nvCxnSpPr>
          <p:cNvPr id="384" name="Shape 384"/>
          <p:cNvCxnSpPr>
            <a:stCxn id="382" idx="3"/>
            <a:endCxn id="376" idx="7"/>
          </p:cNvCxnSpPr>
          <p:nvPr/>
        </p:nvCxnSpPr>
        <p:spPr>
          <a:xfrm flipH="1">
            <a:off x="6765413" y="2003610"/>
            <a:ext cx="573300" cy="34800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p:nvPr/>
        </p:nvSpPr>
        <p:spPr>
          <a:xfrm>
            <a:off x="7196275"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86" name="Shape 386"/>
          <p:cNvCxnSpPr>
            <a:stCxn id="387" idx="2"/>
            <a:endCxn id="388" idx="0"/>
          </p:cNvCxnSpPr>
          <p:nvPr/>
        </p:nvCxnSpPr>
        <p:spPr>
          <a:xfrm>
            <a:off x="7493350" y="1485962"/>
            <a:ext cx="0" cy="159000"/>
          </a:xfrm>
          <a:prstGeom prst="straightConnector1">
            <a:avLst/>
          </a:prstGeom>
          <a:noFill/>
          <a:ln cap="flat" cmpd="sng" w="19050">
            <a:solidFill>
              <a:schemeClr val="dk2"/>
            </a:solidFill>
            <a:prstDash val="solid"/>
            <a:round/>
            <a:headEnd len="lg" w="lg" type="none"/>
            <a:tailEnd len="lg" w="lg" type="stealth"/>
          </a:ln>
        </p:spPr>
      </p:cxnSp>
      <p:sp>
        <p:nvSpPr>
          <p:cNvPr id="389" name="Shape 389"/>
          <p:cNvSpPr txBox="1"/>
          <p:nvPr/>
        </p:nvSpPr>
        <p:spPr>
          <a:xfrm>
            <a:off x="5321075" y="1362712"/>
            <a:ext cx="998699" cy="122699"/>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Base</a:t>
            </a:r>
          </a:p>
        </p:txBody>
      </p:sp>
      <p:sp>
        <p:nvSpPr>
          <p:cNvPr id="390" name="Shape 390"/>
          <p:cNvSpPr txBox="1"/>
          <p:nvPr/>
        </p:nvSpPr>
        <p:spPr>
          <a:xfrm>
            <a:off x="6372350" y="1362725"/>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Ours</a:t>
            </a:r>
          </a:p>
        </p:txBody>
      </p:sp>
      <p:sp>
        <p:nvSpPr>
          <p:cNvPr id="391" name="Shape 391"/>
          <p:cNvSpPr txBox="1"/>
          <p:nvPr/>
        </p:nvSpPr>
        <p:spPr>
          <a:xfrm>
            <a:off x="6319775" y="3146300"/>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Theirs</a:t>
            </a:r>
          </a:p>
        </p:txBody>
      </p:sp>
      <p:pic>
        <p:nvPicPr>
          <p:cNvPr descr="2color-lightbg@2x.png" id="392" name="Shape 39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Merge (squash)</a:t>
            </a:r>
          </a:p>
        </p:txBody>
      </p:sp>
      <p:sp>
        <p:nvSpPr>
          <p:cNvPr id="398" name="Shape 39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GB"/>
              <a:t>Used when merger (project owner) wants a cleaner way to merge, doesn’t like parallel runways</a:t>
            </a:r>
          </a:p>
          <a:p>
            <a:pPr indent="-228600" lvl="0" marL="457200" rtl="0">
              <a:spcBef>
                <a:spcPts val="0"/>
              </a:spcBef>
            </a:pPr>
            <a:r>
              <a:rPr lang="en-GB"/>
              <a:t>Devs can keep “their’’ history, project doesn’t need it</a:t>
            </a:r>
          </a:p>
          <a:p>
            <a:pPr lvl="0" rtl="0">
              <a:lnSpc>
                <a:spcPct val="138000"/>
              </a:lnSpc>
              <a:spcBef>
                <a:spcPts val="0"/>
              </a:spcBef>
              <a:buNone/>
            </a:pPr>
            <a:r>
              <a:rPr lang="en-GB" sz="1800">
                <a:latin typeface="Courier New"/>
                <a:ea typeface="Courier New"/>
                <a:cs typeface="Courier New"/>
                <a:sym typeface="Courier New"/>
              </a:rPr>
              <a:t>$ git checkout master</a:t>
            </a:r>
          </a:p>
          <a:p>
            <a:pPr lvl="0">
              <a:spcBef>
                <a:spcPts val="0"/>
              </a:spcBef>
              <a:buNone/>
            </a:pPr>
            <a:r>
              <a:rPr lang="en-GB" sz="1800">
                <a:latin typeface="Courier New"/>
                <a:ea typeface="Courier New"/>
                <a:cs typeface="Courier New"/>
                <a:sym typeface="Courier New"/>
              </a:rPr>
              <a:t>$ git merge --squash bugfix</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Revisited</a:t>
            </a:r>
          </a:p>
        </p:txBody>
      </p:sp>
      <p:sp>
        <p:nvSpPr>
          <p:cNvPr id="404" name="Shape 4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15000"/>
              </a:lnSpc>
              <a:spcBef>
                <a:spcPts val="0"/>
              </a:spcBef>
              <a:buSzPct val="100000"/>
              <a:buFont typeface="Cambria"/>
              <a:buChar char="●"/>
            </a:pPr>
            <a:r>
              <a:rPr lang="en-GB" sz="1400">
                <a:latin typeface="Cambria"/>
                <a:ea typeface="Cambria"/>
                <a:cs typeface="Cambria"/>
                <a:sym typeface="Cambria"/>
              </a:rPr>
              <a:t>Undo a FF merge</a:t>
            </a:r>
          </a:p>
          <a:p>
            <a:pPr lvl="0" rtl="0">
              <a:lnSpc>
                <a:spcPct val="115000"/>
              </a:lnSpc>
              <a:spcBef>
                <a:spcPts val="0"/>
              </a:spcBef>
              <a:buNone/>
            </a:pPr>
            <a:r>
              <a:rPr lang="en-GB" sz="1400">
                <a:latin typeface="Cambria"/>
                <a:ea typeface="Cambria"/>
                <a:cs typeface="Cambria"/>
                <a:sym typeface="Cambria"/>
              </a:rPr>
              <a:t>	</a:t>
            </a:r>
            <a:r>
              <a:rPr lang="en-GB" sz="1800">
                <a:latin typeface="Courier New"/>
                <a:ea typeface="Courier New"/>
                <a:cs typeface="Courier New"/>
                <a:sym typeface="Courier New"/>
              </a:rPr>
              <a:t>$ git reset --hard &lt;commit before merge&gt;</a:t>
            </a:r>
          </a:p>
          <a:p>
            <a:pPr lvl="0" rtl="0">
              <a:lnSpc>
                <a:spcPct val="115000"/>
              </a:lnSpc>
              <a:spcBef>
                <a:spcPts val="0"/>
              </a:spcBef>
              <a:buNone/>
            </a:pPr>
            <a:r>
              <a:rPr lang="en-GB" sz="1400">
                <a:latin typeface="Cambria"/>
                <a:ea typeface="Cambria"/>
                <a:cs typeface="Cambria"/>
                <a:sym typeface="Cambria"/>
              </a:rPr>
              <a:t>	</a:t>
            </a:r>
            <a:r>
              <a:rPr lang="en-GB" sz="1800">
                <a:latin typeface="Courier New"/>
                <a:ea typeface="Courier New"/>
                <a:cs typeface="Courier New"/>
                <a:sym typeface="Courier New"/>
              </a:rPr>
              <a:t>$ git reset --hard @{1}</a:t>
            </a:r>
          </a:p>
          <a:p>
            <a:pPr lvl="0" rtl="0">
              <a:lnSpc>
                <a:spcPct val="115000"/>
              </a:lnSpc>
              <a:spcBef>
                <a:spcPts val="0"/>
              </a:spcBef>
              <a:buNone/>
            </a:pPr>
            <a:r>
              <a:t/>
            </a:r>
            <a:endParaRPr sz="1800">
              <a:latin typeface="Courier New"/>
              <a:ea typeface="Courier New"/>
              <a:cs typeface="Courier New"/>
              <a:sym typeface="Courier New"/>
            </a:endParaRPr>
          </a:p>
          <a:p>
            <a:pPr indent="-317500" lvl="0" marL="457200" rtl="0">
              <a:lnSpc>
                <a:spcPct val="115000"/>
              </a:lnSpc>
              <a:spcBef>
                <a:spcPts val="0"/>
              </a:spcBef>
              <a:buSzPct val="100000"/>
              <a:buFont typeface="Cambria"/>
            </a:pPr>
            <a:r>
              <a:rPr lang="en-GB" sz="1400">
                <a:latin typeface="Cambria"/>
                <a:ea typeface="Cambria"/>
                <a:cs typeface="Cambria"/>
                <a:sym typeface="Cambria"/>
              </a:rPr>
              <a:t>Undo a 3 Way merge</a:t>
            </a:r>
          </a:p>
          <a:p>
            <a:pPr indent="457200" lvl="0" rtl="0">
              <a:lnSpc>
                <a:spcPct val="115000"/>
              </a:lnSpc>
              <a:spcBef>
                <a:spcPts val="0"/>
              </a:spcBef>
              <a:buNone/>
            </a:pPr>
            <a:r>
              <a:rPr lang="en-GB" sz="1800">
                <a:latin typeface="Courier New"/>
                <a:ea typeface="Courier New"/>
                <a:cs typeface="Courier New"/>
                <a:sym typeface="Courier New"/>
              </a:rPr>
              <a:t>$ git revert -m &lt;merge-commit-hash&gt;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Rebase</a:t>
            </a:r>
          </a:p>
        </p:txBody>
      </p:sp>
      <p:sp>
        <p:nvSpPr>
          <p:cNvPr id="410" name="Shape 4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GB" sz="1400">
                <a:latin typeface="Verdana"/>
                <a:ea typeface="Verdana"/>
                <a:cs typeface="Verdana"/>
                <a:sym typeface="Verdana"/>
              </a:rPr>
              <a:t>Later Checkout Master and do a fast forward merge</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solidFill>
                <a:srgbClr val="000000"/>
              </a:solidFill>
              <a:latin typeface="Verdana"/>
              <a:ea typeface="Verdana"/>
              <a:cs typeface="Verdana"/>
              <a:sym typeface="Verdana"/>
            </a:endParaRPr>
          </a:p>
        </p:txBody>
      </p:sp>
      <p:sp>
        <p:nvSpPr>
          <p:cNvPr id="411" name="Shape 411"/>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412" name="Shape 412"/>
          <p:cNvSpPr/>
          <p:nvPr/>
        </p:nvSpPr>
        <p:spPr>
          <a:xfrm>
            <a:off x="1846075"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413" name="Shape 413"/>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414" name="Shape 414"/>
          <p:cNvCxnSpPr>
            <a:stCxn id="412" idx="2"/>
            <a:endCxn id="411"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13" idx="2"/>
            <a:endCxn id="412"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416" name="Shape 416"/>
          <p:cNvSpPr/>
          <p:nvPr/>
        </p:nvSpPr>
        <p:spPr>
          <a:xfrm>
            <a:off x="286660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417" name="Shape 417"/>
          <p:cNvCxnSpPr>
            <a:stCxn id="418" idx="0"/>
            <a:endCxn id="419" idx="4"/>
          </p:cNvCxnSpPr>
          <p:nvPr/>
        </p:nvCxnSpPr>
        <p:spPr>
          <a:xfrm rot="10800000">
            <a:off x="3096850" y="2935825"/>
            <a:ext cx="0" cy="157800"/>
          </a:xfrm>
          <a:prstGeom prst="straightConnector1">
            <a:avLst/>
          </a:prstGeom>
          <a:noFill/>
          <a:ln cap="flat" cmpd="sng" w="19050">
            <a:solidFill>
              <a:schemeClr val="dk2"/>
            </a:solidFill>
            <a:prstDash val="solid"/>
            <a:round/>
            <a:headEnd len="lg" w="lg" type="none"/>
            <a:tailEnd len="lg" w="lg" type="stealth"/>
          </a:ln>
        </p:spPr>
      </p:cxnSp>
      <p:sp>
        <p:nvSpPr>
          <p:cNvPr id="420" name="Shape 420"/>
          <p:cNvSpPr/>
          <p:nvPr/>
        </p:nvSpPr>
        <p:spPr>
          <a:xfrm>
            <a:off x="2775250"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421" name="Shape 421"/>
          <p:cNvCxnSpPr>
            <a:stCxn id="420" idx="2"/>
            <a:endCxn id="422" idx="0"/>
          </p:cNvCxnSpPr>
          <p:nvPr/>
        </p:nvCxnSpPr>
        <p:spPr>
          <a:xfrm>
            <a:off x="3080500" y="1485412"/>
            <a:ext cx="0" cy="159000"/>
          </a:xfrm>
          <a:prstGeom prst="straightConnector1">
            <a:avLst/>
          </a:prstGeom>
          <a:noFill/>
          <a:ln cap="flat" cmpd="sng" w="19050">
            <a:solidFill>
              <a:schemeClr val="dk2"/>
            </a:solidFill>
            <a:prstDash val="solid"/>
            <a:round/>
            <a:headEnd len="lg" w="lg" type="none"/>
            <a:tailEnd len="lg" w="lg" type="stealth"/>
          </a:ln>
        </p:spPr>
      </p:cxnSp>
      <p:cxnSp>
        <p:nvCxnSpPr>
          <p:cNvPr id="423" name="Shape 423"/>
          <p:cNvCxnSpPr>
            <a:stCxn id="416" idx="1"/>
            <a:endCxn id="412" idx="5"/>
          </p:cNvCxnSpPr>
          <p:nvPr/>
        </p:nvCxnSpPr>
        <p:spPr>
          <a:xfrm rot="10800000">
            <a:off x="223923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424" name="Shape 424"/>
          <p:cNvSpPr/>
          <p:nvPr/>
        </p:nvSpPr>
        <p:spPr>
          <a:xfrm>
            <a:off x="285025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425" name="Shape 425"/>
          <p:cNvCxnSpPr>
            <a:stCxn id="424" idx="0"/>
            <a:endCxn id="426" idx="4"/>
          </p:cNvCxnSpPr>
          <p:nvPr/>
        </p:nvCxnSpPr>
        <p:spPr>
          <a:xfrm rot="10800000">
            <a:off x="3096849" y="2711000"/>
            <a:ext cx="0" cy="157800"/>
          </a:xfrm>
          <a:prstGeom prst="straightConnector1">
            <a:avLst/>
          </a:prstGeom>
          <a:noFill/>
          <a:ln cap="flat" cmpd="sng" w="19050">
            <a:solidFill>
              <a:schemeClr val="dk2"/>
            </a:solidFill>
            <a:prstDash val="solid"/>
            <a:round/>
            <a:headEnd len="lg" w="lg" type="none"/>
            <a:tailEnd len="lg" w="lg" type="stealth"/>
          </a:ln>
        </p:spPr>
      </p:cxnSp>
      <p:sp>
        <p:nvSpPr>
          <p:cNvPr id="427" name="Shape 427"/>
          <p:cNvSpPr/>
          <p:nvPr/>
        </p:nvSpPr>
        <p:spPr>
          <a:xfrm>
            <a:off x="445290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428" name="Shape 428"/>
          <p:cNvSpPr/>
          <p:nvPr/>
        </p:nvSpPr>
        <p:spPr>
          <a:xfrm>
            <a:off x="5351825" y="1644350"/>
            <a:ext cx="460500" cy="420900"/>
          </a:xfrm>
          <a:prstGeom prst="ellipse">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429" name="Shape 429"/>
          <p:cNvSpPr/>
          <p:nvPr/>
        </p:nvSpPr>
        <p:spPr>
          <a:xfrm>
            <a:off x="635600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430" name="Shape 430"/>
          <p:cNvCxnSpPr>
            <a:stCxn id="428" idx="2"/>
            <a:endCxn id="427" idx="6"/>
          </p:cNvCxnSpPr>
          <p:nvPr/>
        </p:nvCxnSpPr>
        <p:spPr>
          <a:xfrm rot="10800000">
            <a:off x="491352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431" name="Shape 431"/>
          <p:cNvCxnSpPr>
            <a:stCxn id="429" idx="2"/>
            <a:endCxn id="428" idx="6"/>
          </p:cNvCxnSpPr>
          <p:nvPr/>
        </p:nvCxnSpPr>
        <p:spPr>
          <a:xfrm rot="10800000">
            <a:off x="581240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432" name="Shape 432"/>
          <p:cNvSpPr/>
          <p:nvPr/>
        </p:nvSpPr>
        <p:spPr>
          <a:xfrm>
            <a:off x="7296475" y="2232825"/>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433" name="Shape 433"/>
          <p:cNvCxnSpPr>
            <a:stCxn id="432" idx="0"/>
          </p:cNvCxnSpPr>
          <p:nvPr/>
        </p:nvCxnSpPr>
        <p:spPr>
          <a:xfrm rot="10800000">
            <a:off x="7543074" y="2003625"/>
            <a:ext cx="0" cy="229200"/>
          </a:xfrm>
          <a:prstGeom prst="straightConnector1">
            <a:avLst/>
          </a:prstGeom>
          <a:noFill/>
          <a:ln cap="flat" cmpd="sng" w="19050">
            <a:solidFill>
              <a:schemeClr val="dk2"/>
            </a:solidFill>
            <a:prstDash val="solid"/>
            <a:round/>
            <a:headEnd len="lg" w="lg" type="none"/>
            <a:tailEnd len="lg" w="lg" type="stealth"/>
          </a:ln>
        </p:spPr>
      </p:cxnSp>
      <p:sp>
        <p:nvSpPr>
          <p:cNvPr id="434" name="Shape 434"/>
          <p:cNvSpPr/>
          <p:nvPr/>
        </p:nvSpPr>
        <p:spPr>
          <a:xfrm>
            <a:off x="7254925" y="1644350"/>
            <a:ext cx="543599" cy="420900"/>
          </a:xfrm>
          <a:prstGeom prst="ellipse">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435" name="Shape 435"/>
          <p:cNvCxnSpPr>
            <a:stCxn id="434" idx="2"/>
            <a:endCxn id="429" idx="6"/>
          </p:cNvCxnSpPr>
          <p:nvPr/>
        </p:nvCxnSpPr>
        <p:spPr>
          <a:xfrm rot="10800000">
            <a:off x="6816625" y="1854800"/>
            <a:ext cx="438300" cy="0"/>
          </a:xfrm>
          <a:prstGeom prst="straightConnector1">
            <a:avLst/>
          </a:prstGeom>
          <a:noFill/>
          <a:ln cap="flat" cmpd="sng" w="19050">
            <a:solidFill>
              <a:schemeClr val="dk2"/>
            </a:solidFill>
            <a:prstDash val="solid"/>
            <a:round/>
            <a:headEnd len="lg" w="lg" type="none"/>
            <a:tailEnd len="lg" w="lg" type="triangle"/>
          </a:ln>
        </p:spPr>
      </p:cxnSp>
      <p:sp>
        <p:nvSpPr>
          <p:cNvPr id="436" name="Shape 436"/>
          <p:cNvSpPr/>
          <p:nvPr/>
        </p:nvSpPr>
        <p:spPr>
          <a:xfrm>
            <a:off x="6297350" y="1222300"/>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437" name="Shape 437"/>
          <p:cNvCxnSpPr/>
          <p:nvPr/>
        </p:nvCxnSpPr>
        <p:spPr>
          <a:xfrm>
            <a:off x="6602600" y="1485412"/>
            <a:ext cx="0" cy="158999"/>
          </a:xfrm>
          <a:prstGeom prst="straightConnector1">
            <a:avLst/>
          </a:prstGeom>
          <a:noFill/>
          <a:ln cap="flat" cmpd="sng" w="19050">
            <a:solidFill>
              <a:schemeClr val="dk2"/>
            </a:solidFill>
            <a:prstDash val="solid"/>
            <a:round/>
            <a:headEnd len="lg" w="lg" type="none"/>
            <a:tailEnd len="lg" w="lg" type="stealth"/>
          </a:ln>
        </p:spPr>
      </p:cxnSp>
      <p:sp>
        <p:nvSpPr>
          <p:cNvPr id="438" name="Shape 438"/>
          <p:cNvSpPr txBox="1"/>
          <p:nvPr/>
        </p:nvSpPr>
        <p:spPr>
          <a:xfrm>
            <a:off x="5321075" y="1362712"/>
            <a:ext cx="998699" cy="122699"/>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Base</a:t>
            </a:r>
          </a:p>
        </p:txBody>
      </p:sp>
      <p:sp>
        <p:nvSpPr>
          <p:cNvPr id="439" name="Shape 439"/>
          <p:cNvSpPr txBox="1"/>
          <p:nvPr/>
        </p:nvSpPr>
        <p:spPr>
          <a:xfrm>
            <a:off x="6372350" y="1362725"/>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Ours</a:t>
            </a:r>
          </a:p>
        </p:txBody>
      </p:sp>
      <p:pic>
        <p:nvPicPr>
          <p:cNvPr descr="2color-lightbg@2x.png" id="440" name="Shape 44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Rebase</a:t>
            </a:r>
          </a:p>
        </p:txBody>
      </p:sp>
      <p:sp>
        <p:nvSpPr>
          <p:cNvPr id="446" name="Shape 44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git-rebase</a:t>
            </a:r>
            <a:r>
              <a:rPr lang="en-GB" sz="1800">
                <a:latin typeface="Verdana"/>
                <a:ea typeface="Verdana"/>
                <a:cs typeface="Verdana"/>
                <a:sym typeface="Verdana"/>
              </a:rPr>
              <a:t> - Forward-port local commits to the updated upstream head</a:t>
            </a:r>
          </a:p>
          <a:p>
            <a:pPr lvl="0" rtl="0">
              <a:spcBef>
                <a:spcPts val="0"/>
              </a:spcBef>
              <a:buNone/>
            </a:pPr>
            <a:r>
              <a:rPr lang="en-GB" sz="1800">
                <a:latin typeface="Courier New"/>
                <a:ea typeface="Courier New"/>
                <a:cs typeface="Courier New"/>
                <a:sym typeface="Courier New"/>
              </a:rPr>
              <a:t>$ git checkout test</a:t>
            </a:r>
          </a:p>
          <a:p>
            <a:pPr lvl="0" rtl="0">
              <a:spcBef>
                <a:spcPts val="0"/>
              </a:spcBef>
              <a:buNone/>
            </a:pPr>
            <a:r>
              <a:rPr lang="en-GB" sz="1800">
                <a:latin typeface="Courier New"/>
                <a:ea typeface="Courier New"/>
                <a:cs typeface="Courier New"/>
                <a:sym typeface="Courier New"/>
              </a:rPr>
              <a:t>$ git rebase master</a:t>
            </a:r>
          </a:p>
          <a:p>
            <a:pPr lvl="0" rtl="0">
              <a:spcBef>
                <a:spcPts val="0"/>
              </a:spcBef>
              <a:buNone/>
            </a:pPr>
            <a:r>
              <a:rPr lang="en-GB" sz="1800">
                <a:latin typeface="Courier New"/>
                <a:ea typeface="Courier New"/>
                <a:cs typeface="Courier New"/>
                <a:sym typeface="Courier New"/>
              </a:rPr>
              <a:t>$ git rebase master test</a:t>
            </a:r>
          </a:p>
          <a:p>
            <a:pPr lvl="0" rtl="0">
              <a:spcBef>
                <a:spcPts val="0"/>
              </a:spcBef>
              <a:buNone/>
            </a:pPr>
            <a:r>
              <a:rPr lang="en-GB" sz="1800">
                <a:latin typeface="Courier New"/>
                <a:ea typeface="Courier New"/>
                <a:cs typeface="Courier New"/>
                <a:sym typeface="Courier New"/>
              </a:rPr>
              <a:t>$ git rebase --onto master feature test</a:t>
            </a:r>
          </a:p>
          <a:p>
            <a:pPr lvl="0" rtl="0">
              <a:spcBef>
                <a:spcPts val="0"/>
              </a:spcBef>
              <a:buNone/>
            </a:pPr>
            <a:r>
              <a:rPr lang="en-GB" sz="1800">
                <a:latin typeface="Courier New"/>
                <a:ea typeface="Courier New"/>
                <a:cs typeface="Courier New"/>
                <a:sym typeface="Courier New"/>
              </a:rPr>
              <a:t>$ git rebase --onto master~5 master~3 master</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Note: Reset the base[point of branching] to master by constructing the patch and applying them on master.</a:t>
            </a:r>
          </a:p>
        </p:txBody>
      </p:sp>
      <p:pic>
        <p:nvPicPr>
          <p:cNvPr descr="2color-lightbg@2x.png" id="447" name="Shape 44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rebase -i (interactive उत्पात)</a:t>
            </a:r>
          </a:p>
        </p:txBody>
      </p:sp>
      <p:sp>
        <p:nvSpPr>
          <p:cNvPr id="453" name="Shape 45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GB"/>
              <a:t>Remove commits</a:t>
            </a:r>
            <a:br>
              <a:rPr lang="en-GB"/>
            </a:br>
            <a:r>
              <a:rPr lang="en-GB"/>
              <a:t>Rebase feature onto master (remove c)</a:t>
            </a:r>
          </a:p>
          <a:p>
            <a:pPr indent="-228600" lvl="0" marL="457200">
              <a:spcBef>
                <a:spcPts val="0"/>
              </a:spcBef>
              <a:buChar char="●"/>
            </a:pPr>
            <a:r>
              <a:rPr lang="en-GB"/>
              <a:t>Squash</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Cherry Pick</a:t>
            </a:r>
          </a:p>
        </p:txBody>
      </p:sp>
      <p:sp>
        <p:nvSpPr>
          <p:cNvPr id="459" name="Shape 4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git-cherry-pick</a:t>
            </a:r>
            <a:r>
              <a:rPr lang="en-GB" sz="1800">
                <a:latin typeface="Verdana"/>
                <a:ea typeface="Verdana"/>
                <a:cs typeface="Verdana"/>
                <a:sym typeface="Verdana"/>
              </a:rPr>
              <a:t> - Apply the changes introduced by some existing commits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cherry-pick &lt;commit-id&gt;</a:t>
            </a:r>
          </a:p>
          <a:p>
            <a:pPr lvl="0">
              <a:spcBef>
                <a:spcPts val="0"/>
              </a:spcBef>
              <a:buNone/>
            </a:pPr>
            <a:r>
              <a:rPr lang="en-GB" sz="1800">
                <a:latin typeface="Courier New"/>
                <a:ea typeface="Courier New"/>
                <a:cs typeface="Courier New"/>
                <a:sym typeface="Courier New"/>
              </a:rPr>
              <a:t>$ git cherry-pick -n &lt;commit-id&gt; // To disable auto-commit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Stash</a:t>
            </a:r>
          </a:p>
        </p:txBody>
      </p:sp>
      <p:sp>
        <p:nvSpPr>
          <p:cNvPr id="465" name="Shape 4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i="1" lang="en-GB" sz="1800">
                <a:latin typeface="Verdana"/>
                <a:ea typeface="Verdana"/>
                <a:cs typeface="Verdana"/>
                <a:sym typeface="Verdana"/>
              </a:rPr>
              <a:t>git-stash</a:t>
            </a:r>
            <a:r>
              <a:rPr lang="en-GB" sz="1800">
                <a:latin typeface="Verdana"/>
                <a:ea typeface="Verdana"/>
                <a:cs typeface="Verdana"/>
                <a:sym typeface="Verdana"/>
              </a:rPr>
              <a:t> - Stash the changes in a dirty working directory away</a:t>
            </a:r>
            <a:br>
              <a:rPr lang="en-GB" sz="1800">
                <a:latin typeface="Verdana"/>
                <a:ea typeface="Verdana"/>
                <a:cs typeface="Verdana"/>
                <a:sym typeface="Verdana"/>
              </a:rPr>
            </a:br>
          </a:p>
          <a:p>
            <a:pPr lvl="0" rtl="0">
              <a:lnSpc>
                <a:spcPct val="115000"/>
              </a:lnSpc>
              <a:spcBef>
                <a:spcPts val="0"/>
              </a:spcBef>
              <a:buNone/>
            </a:pPr>
            <a:r>
              <a:rPr lang="en-GB" sz="1800">
                <a:latin typeface="Courier New"/>
                <a:ea typeface="Courier New"/>
                <a:cs typeface="Courier New"/>
                <a:sym typeface="Courier New"/>
              </a:rPr>
              <a:t>$ git stash</a:t>
            </a:r>
          </a:p>
          <a:p>
            <a:pPr lvl="0" rtl="0">
              <a:lnSpc>
                <a:spcPct val="115000"/>
              </a:lnSpc>
              <a:spcBef>
                <a:spcPts val="0"/>
              </a:spcBef>
              <a:buNone/>
            </a:pPr>
            <a:r>
              <a:rPr lang="en-GB" sz="1800">
                <a:latin typeface="Courier New"/>
                <a:ea typeface="Courier New"/>
                <a:cs typeface="Courier New"/>
                <a:sym typeface="Courier New"/>
              </a:rPr>
              <a:t>$ git stash list</a:t>
            </a:r>
          </a:p>
          <a:p>
            <a:pPr lvl="0" rtl="0">
              <a:lnSpc>
                <a:spcPct val="115000"/>
              </a:lnSpc>
              <a:spcBef>
                <a:spcPts val="0"/>
              </a:spcBef>
              <a:buNone/>
            </a:pPr>
            <a:r>
              <a:rPr lang="en-GB" sz="1800">
                <a:latin typeface="Courier New"/>
                <a:ea typeface="Courier New"/>
                <a:cs typeface="Courier New"/>
                <a:sym typeface="Courier New"/>
              </a:rPr>
              <a:t>$ git stash apply</a:t>
            </a:r>
          </a:p>
          <a:p>
            <a:pPr lvl="0" rtl="0">
              <a:lnSpc>
                <a:spcPct val="115000"/>
              </a:lnSpc>
              <a:spcBef>
                <a:spcPts val="0"/>
              </a:spcBef>
              <a:buNone/>
            </a:pPr>
            <a:r>
              <a:rPr lang="en-GB" sz="1800">
                <a:latin typeface="Courier New"/>
                <a:ea typeface="Courier New"/>
                <a:cs typeface="Courier New"/>
                <a:sym typeface="Courier New"/>
              </a:rPr>
              <a:t>$ git stash drop</a:t>
            </a:r>
          </a:p>
          <a:p>
            <a:pPr lvl="0" rtl="0">
              <a:lnSpc>
                <a:spcPct val="115000"/>
              </a:lnSpc>
              <a:spcBef>
                <a:spcPts val="0"/>
              </a:spcBef>
              <a:buNone/>
            </a:pPr>
            <a:r>
              <a:rPr lang="en-GB" sz="1800">
                <a:latin typeface="Courier New"/>
                <a:ea typeface="Courier New"/>
                <a:cs typeface="Courier New"/>
                <a:sym typeface="Courier New"/>
              </a:rPr>
              <a:t>$ git stash pop</a:t>
            </a:r>
          </a:p>
          <a:p>
            <a:pPr lvl="0" rtl="0">
              <a:lnSpc>
                <a:spcPct val="115000"/>
              </a:lnSpc>
              <a:spcBef>
                <a:spcPts val="0"/>
              </a:spcBef>
              <a:buNone/>
            </a:pPr>
            <a:r>
              <a:rPr lang="en-GB" sz="1800">
                <a:latin typeface="Courier New"/>
                <a:ea typeface="Courier New"/>
                <a:cs typeface="Courier New"/>
                <a:sym typeface="Courier New"/>
              </a:rPr>
              <a:t>$ git stash branch wip</a:t>
            </a:r>
          </a:p>
        </p:txBody>
      </p:sp>
      <p:pic>
        <p:nvPicPr>
          <p:cNvPr descr="2color-lightbg@2x.png" id="466" name="Shape 46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Tools</a:t>
            </a:r>
          </a:p>
        </p:txBody>
      </p:sp>
      <p:sp>
        <p:nvSpPr>
          <p:cNvPr id="472" name="Shape 4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Verdana"/>
            </a:pPr>
            <a:r>
              <a:rPr b="1" lang="en-GB" sz="1800">
                <a:latin typeface="Verdana"/>
                <a:ea typeface="Verdana"/>
                <a:cs typeface="Verdana"/>
                <a:sym typeface="Verdana"/>
              </a:rPr>
              <a:t>git-grep</a:t>
            </a:r>
            <a:r>
              <a:rPr lang="en-GB" sz="1800">
                <a:latin typeface="Verdana"/>
                <a:ea typeface="Verdana"/>
                <a:cs typeface="Verdana"/>
                <a:sym typeface="Verdana"/>
              </a:rPr>
              <a:t> - Look for specified patterns in the tracked files in the work tree, blobs registered in the index file, or blobs in given tree objects.</a:t>
            </a:r>
          </a:p>
          <a:p>
            <a:pPr indent="-342900" lvl="0" marL="457200" rtl="0">
              <a:spcBef>
                <a:spcPts val="0"/>
              </a:spcBef>
              <a:buSzPct val="100000"/>
              <a:buFont typeface="Verdana"/>
            </a:pPr>
            <a:r>
              <a:rPr b="1" lang="en-GB" sz="1800">
                <a:latin typeface="Verdana"/>
                <a:ea typeface="Verdana"/>
                <a:cs typeface="Verdana"/>
                <a:sym typeface="Verdana"/>
              </a:rPr>
              <a:t>git-log</a:t>
            </a:r>
            <a:r>
              <a:rPr lang="en-GB" sz="1800">
                <a:latin typeface="Verdana"/>
                <a:ea typeface="Verdana"/>
                <a:cs typeface="Verdana"/>
                <a:sym typeface="Verdana"/>
              </a:rPr>
              <a:t> - View logs</a:t>
            </a:r>
          </a:p>
          <a:p>
            <a:pPr indent="-342900" lvl="1" marL="914400" rtl="0">
              <a:spcBef>
                <a:spcPts val="0"/>
              </a:spcBef>
              <a:buSzPct val="100000"/>
              <a:buFont typeface="Verdana"/>
            </a:pPr>
            <a:r>
              <a:rPr lang="en-GB" sz="1800">
                <a:latin typeface="Verdana"/>
                <a:ea typeface="Verdana"/>
                <a:cs typeface="Verdana"/>
                <a:sym typeface="Verdana"/>
              </a:rPr>
              <a:t>Graph git-log ;</a:t>
            </a:r>
          </a:p>
          <a:p>
            <a:pPr indent="-342900" lvl="1" marL="914400" rtl="0">
              <a:spcBef>
                <a:spcPts val="0"/>
              </a:spcBef>
              <a:buSzPct val="100000"/>
              <a:buFont typeface="Verdana"/>
            </a:pPr>
            <a:r>
              <a:rPr lang="en-GB" sz="1800">
                <a:latin typeface="Verdana"/>
                <a:ea typeface="Verdana"/>
                <a:cs typeface="Verdana"/>
                <a:sym typeface="Verdana"/>
              </a:rPr>
              <a:t>P</a:t>
            </a:r>
            <a:r>
              <a:rPr lang="en-GB" sz="1800">
                <a:latin typeface="Verdana"/>
                <a:ea typeface="Verdana"/>
                <a:cs typeface="Verdana"/>
                <a:sym typeface="Verdana"/>
              </a:rPr>
              <a:t>ickaxe </a:t>
            </a:r>
            <a:r>
              <a:rPr lang="en-GB" sz="1800">
                <a:latin typeface="Consolas"/>
                <a:ea typeface="Consolas"/>
                <a:cs typeface="Consolas"/>
                <a:sym typeface="Consolas"/>
              </a:rPr>
              <a:t>git-log -S “string”</a:t>
            </a:r>
            <a:r>
              <a:rPr lang="en-GB" sz="1800">
                <a:latin typeface="Verdana"/>
                <a:ea typeface="Verdana"/>
                <a:cs typeface="Verdana"/>
                <a:sym typeface="Verdana"/>
              </a:rPr>
              <a:t> // search when a string came in and went out of system</a:t>
            </a:r>
          </a:p>
          <a:p>
            <a:pPr indent="-342900" lvl="0" marL="457200" rtl="0">
              <a:spcBef>
                <a:spcPts val="0"/>
              </a:spcBef>
              <a:buSzPct val="100000"/>
              <a:buFont typeface="Verdana"/>
            </a:pPr>
            <a:r>
              <a:rPr b="1" lang="en-GB" sz="1800">
                <a:latin typeface="Verdana"/>
                <a:ea typeface="Verdana"/>
                <a:cs typeface="Verdana"/>
                <a:sym typeface="Verdana"/>
              </a:rPr>
              <a:t>git-blame</a:t>
            </a:r>
            <a:r>
              <a:rPr lang="en-GB" sz="1800">
                <a:latin typeface="Verdana"/>
                <a:ea typeface="Verdana"/>
                <a:cs typeface="Verdana"/>
                <a:sym typeface="Verdana"/>
              </a:rPr>
              <a:t> - Now you see me</a:t>
            </a:r>
          </a:p>
          <a:p>
            <a:pPr indent="-342900" lvl="0" marL="457200" rtl="0">
              <a:spcBef>
                <a:spcPts val="0"/>
              </a:spcBef>
              <a:buSzPct val="100000"/>
              <a:buFont typeface="Verdana"/>
            </a:pPr>
            <a:r>
              <a:rPr b="1" lang="en-GB" sz="1800">
                <a:latin typeface="Verdana"/>
                <a:ea typeface="Verdana"/>
                <a:cs typeface="Verdana"/>
                <a:sym typeface="Verdana"/>
              </a:rPr>
              <a:t>git-stash</a:t>
            </a:r>
            <a:r>
              <a:rPr lang="en-GB" sz="1800">
                <a:latin typeface="Verdana"/>
                <a:ea typeface="Verdana"/>
                <a:cs typeface="Verdana"/>
                <a:sym typeface="Verdana"/>
              </a:rPr>
              <a:t> - We’ve already seen</a:t>
            </a:r>
          </a:p>
          <a:p>
            <a:pPr indent="-342900" lvl="0" marL="457200" rtl="0">
              <a:spcBef>
                <a:spcPts val="0"/>
              </a:spcBef>
              <a:buSzPct val="100000"/>
              <a:buFont typeface="Verdana"/>
            </a:pPr>
            <a:r>
              <a:rPr b="1" lang="en-GB" sz="1800">
                <a:latin typeface="Verdana"/>
                <a:ea typeface="Verdana"/>
                <a:cs typeface="Verdana"/>
                <a:sym typeface="Verdana"/>
              </a:rPr>
              <a:t>git-reset </a:t>
            </a:r>
            <a:r>
              <a:rPr lang="en-GB" sz="1800">
                <a:latin typeface="Verdana"/>
                <a:ea typeface="Verdana"/>
                <a:cs typeface="Verdana"/>
                <a:sym typeface="Verdana"/>
              </a:rPr>
              <a:t>- We’ve already seen</a:t>
            </a:r>
          </a:p>
        </p:txBody>
      </p:sp>
      <p:pic>
        <p:nvPicPr>
          <p:cNvPr descr="2color-lightbg@2x.png" id="473" name="Shape 47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Problems</a:t>
            </a:r>
          </a:p>
        </p:txBody>
      </p:sp>
      <p:sp>
        <p:nvSpPr>
          <p:cNvPr id="479" name="Shape 4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All good but,</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1. What if I lose my machine in mumbai local?</a:t>
            </a:r>
          </a:p>
          <a:p>
            <a:pPr lvl="0" rtl="0">
              <a:spcBef>
                <a:spcPts val="0"/>
              </a:spcBef>
              <a:buNone/>
            </a:pPr>
            <a:r>
              <a:rPr lang="en-GB" sz="1400">
                <a:latin typeface="Verdana"/>
                <a:ea typeface="Verdana"/>
                <a:cs typeface="Verdana"/>
                <a:sym typeface="Verdana"/>
              </a:rPr>
              <a:t>2. How can I ask my bestie to review my work or if we wanna work as a team?</a:t>
            </a:r>
          </a:p>
          <a:p>
            <a:pPr lvl="0">
              <a:spcBef>
                <a:spcPts val="0"/>
              </a:spcBef>
              <a:buNone/>
            </a:pPr>
            <a:r>
              <a:rPr lang="en-GB" sz="1400">
                <a:latin typeface="Verdana"/>
                <a:ea typeface="Verdana"/>
                <a:cs typeface="Verdana"/>
                <a:sym typeface="Verdana"/>
              </a:rPr>
              <a:t>3. How can I allow more people contribute to my work?</a:t>
            </a:r>
          </a:p>
        </p:txBody>
      </p:sp>
      <p:pic>
        <p:nvPicPr>
          <p:cNvPr descr="2color-lightbg@2x.png" id="480" name="Shape 48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The Problems</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strike="sngStrike">
                <a:latin typeface="Verdana"/>
                <a:ea typeface="Verdana"/>
                <a:cs typeface="Verdana"/>
                <a:sym typeface="Verdana"/>
              </a:rPr>
              <a:t>Can’t Predict where to stop</a:t>
            </a:r>
            <a:r>
              <a:rPr lang="en-GB">
                <a:latin typeface="Verdana"/>
                <a:ea typeface="Verdana"/>
                <a:cs typeface="Verdana"/>
                <a:sym typeface="Verdana"/>
              </a:rPr>
              <a:t> [Using labels]</a:t>
            </a:r>
          </a:p>
          <a:p>
            <a:pPr indent="-228600" lvl="0" marL="457200" rtl="0">
              <a:spcBef>
                <a:spcPts val="0"/>
              </a:spcBef>
              <a:buFont typeface="Verdana"/>
            </a:pPr>
            <a:r>
              <a:rPr lang="en-GB" u="sng">
                <a:latin typeface="Verdana"/>
                <a:ea typeface="Verdana"/>
                <a:cs typeface="Verdana"/>
                <a:sym typeface="Verdana"/>
              </a:rPr>
              <a:t>Short-lived</a:t>
            </a:r>
            <a:r>
              <a:rPr lang="en-GB">
                <a:latin typeface="Verdana"/>
                <a:ea typeface="Verdana"/>
                <a:cs typeface="Verdana"/>
                <a:sym typeface="Verdana"/>
              </a:rPr>
              <a:t> [May be]</a:t>
            </a:r>
          </a:p>
          <a:p>
            <a:pPr indent="-228600" lvl="0" marL="457200" rtl="0">
              <a:spcBef>
                <a:spcPts val="0"/>
              </a:spcBef>
              <a:buFont typeface="Verdana"/>
            </a:pPr>
            <a:r>
              <a:rPr lang="en-GB">
                <a:latin typeface="Verdana"/>
                <a:ea typeface="Verdana"/>
                <a:cs typeface="Verdana"/>
                <a:sym typeface="Verdana"/>
              </a:rPr>
              <a:t>What if we messed up a feature?</a:t>
            </a:r>
          </a:p>
          <a:p>
            <a:pPr indent="-228600" lvl="0" marL="457200" rtl="0">
              <a:spcBef>
                <a:spcPts val="0"/>
              </a:spcBef>
              <a:buFont typeface="Verdana"/>
            </a:pPr>
            <a:r>
              <a:rPr lang="en-GB">
                <a:latin typeface="Verdana"/>
                <a:ea typeface="Verdana"/>
                <a:cs typeface="Verdana"/>
                <a:sym typeface="Verdana"/>
              </a:rPr>
              <a:t>What about collaboration ?</a:t>
            </a:r>
          </a:p>
        </p:txBody>
      </p:sp>
      <p:pic>
        <p:nvPicPr>
          <p:cNvPr descr="2color-lightbg@2x.png" id="57" name="Shape 5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0" st="0"/>
                                            </p:txEl>
                                          </p:spTgt>
                                        </p:tgtEl>
                                        <p:attrNameLst>
                                          <p:attrName>style.visibility</p:attrName>
                                        </p:attrNameLst>
                                      </p:cBhvr>
                                      <p:to>
                                        <p:strVal val="visible"/>
                                      </p:to>
                                    </p:set>
                                    <p:animEffect filter="fade" transition="in">
                                      <p:cBhvr>
                                        <p:cTn dur="1000"/>
                                        <p:tgtEl>
                                          <p:spTgt spid="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1" st="1"/>
                                            </p:txEl>
                                          </p:spTgt>
                                        </p:tgtEl>
                                        <p:attrNameLst>
                                          <p:attrName>style.visibility</p:attrName>
                                        </p:attrNameLst>
                                      </p:cBhvr>
                                      <p:to>
                                        <p:strVal val="visible"/>
                                      </p:to>
                                    </p:set>
                                    <p:animEffect filter="fade" transition="in">
                                      <p:cBhvr>
                                        <p:cTn dur="1000"/>
                                        <p:tgtEl>
                                          <p:spTgt spid="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2" st="2"/>
                                            </p:txEl>
                                          </p:spTgt>
                                        </p:tgtEl>
                                        <p:attrNameLst>
                                          <p:attrName>style.visibility</p:attrName>
                                        </p:attrNameLst>
                                      </p:cBhvr>
                                      <p:to>
                                        <p:strVal val="visible"/>
                                      </p:to>
                                    </p:set>
                                    <p:animEffect filter="fade" transition="in">
                                      <p:cBhvr>
                                        <p:cTn dur="1000"/>
                                        <p:tgtEl>
                                          <p:spTgt spid="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3" st="3"/>
                                            </p:txEl>
                                          </p:spTgt>
                                        </p:tgtEl>
                                        <p:attrNameLst>
                                          <p:attrName>style.visibility</p:attrName>
                                        </p:attrNameLst>
                                      </p:cBhvr>
                                      <p:to>
                                        <p:strVal val="visible"/>
                                      </p:to>
                                    </p:set>
                                    <p:animEffect filter="fade" transition="in">
                                      <p:cBhvr>
                                        <p:cTn dur="1000"/>
                                        <p:tgtEl>
                                          <p:spTgt spid="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Solutions in Part 2</a:t>
            </a:r>
          </a:p>
        </p:txBody>
      </p:sp>
      <p:sp>
        <p:nvSpPr>
          <p:cNvPr id="486" name="Shape 4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487" name="Shape 48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2. Remotes</a:t>
            </a:r>
          </a:p>
        </p:txBody>
      </p:sp>
      <p:sp>
        <p:nvSpPr>
          <p:cNvPr id="493" name="Shape 4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Setting up a remote</a:t>
            </a:r>
          </a:p>
          <a:p>
            <a:pPr lvl="0" rtl="0">
              <a:spcBef>
                <a:spcPts val="0"/>
              </a:spcBef>
              <a:buNone/>
            </a:pPr>
            <a:r>
              <a:rPr lang="en-GB" sz="1400">
                <a:latin typeface="Verdana"/>
                <a:ea typeface="Verdana"/>
                <a:cs typeface="Verdana"/>
                <a:sym typeface="Verdana"/>
              </a:rPr>
              <a:t>2. Push</a:t>
            </a:r>
          </a:p>
          <a:p>
            <a:pPr lvl="0" rtl="0">
              <a:spcBef>
                <a:spcPts val="0"/>
              </a:spcBef>
              <a:buNone/>
            </a:pPr>
            <a:r>
              <a:rPr lang="en-GB" sz="1400">
                <a:latin typeface="Verdana"/>
                <a:ea typeface="Verdana"/>
                <a:cs typeface="Verdana"/>
                <a:sym typeface="Verdana"/>
              </a:rPr>
              <a:t>3. Fetch + Merge = Pull</a:t>
            </a:r>
          </a:p>
          <a:p>
            <a:pPr lvl="0">
              <a:spcBef>
                <a:spcPts val="0"/>
              </a:spcBef>
              <a:buNone/>
            </a:pPr>
            <a:r>
              <a:rPr lang="en-GB" sz="1400">
                <a:latin typeface="Verdana"/>
                <a:ea typeface="Verdana"/>
                <a:cs typeface="Verdana"/>
                <a:sym typeface="Verdana"/>
              </a:rPr>
              <a:t>4. GIT Tags</a:t>
            </a:r>
          </a:p>
        </p:txBody>
      </p:sp>
      <p:pic>
        <p:nvPicPr>
          <p:cNvPr descr="2color-lightbg@2x.png" id="494" name="Shape 49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Setting up Remote</a:t>
            </a:r>
          </a:p>
        </p:txBody>
      </p:sp>
      <p:sp>
        <p:nvSpPr>
          <p:cNvPr id="500" name="Shape 50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git@remote~$ mkdir training.git &amp;&amp; cd training.git</a:t>
            </a:r>
          </a:p>
          <a:p>
            <a:pPr lvl="0" rtl="0">
              <a:spcBef>
                <a:spcPts val="0"/>
              </a:spcBef>
              <a:buNone/>
            </a:pPr>
            <a:r>
              <a:rPr lang="en-GB" sz="1800">
                <a:latin typeface="Courier New"/>
                <a:ea typeface="Courier New"/>
                <a:cs typeface="Courier New"/>
                <a:sym typeface="Courier New"/>
              </a:rPr>
              <a:t>git@remote~$ git init --bare</a:t>
            </a:r>
          </a:p>
          <a:p>
            <a:pPr lvl="0" rtl="0">
              <a:spcBef>
                <a:spcPts val="0"/>
              </a:spcBef>
              <a:buNone/>
            </a:pPr>
            <a:r>
              <a:rPr lang="en-GB" sz="1800">
                <a:latin typeface="Courier New"/>
                <a:ea typeface="Courier New"/>
                <a:cs typeface="Courier New"/>
                <a:sym typeface="Courier New"/>
              </a:rPr>
              <a:t>git@local~$ git remote add origin remote/training.git</a:t>
            </a:r>
          </a:p>
          <a:p>
            <a:pPr lvl="0" rtl="0">
              <a:spcBef>
                <a:spcPts val="0"/>
              </a:spcBef>
              <a:buNone/>
            </a:pPr>
            <a:r>
              <a:rPr lang="en-GB" sz="1800">
                <a:latin typeface="Courier New"/>
                <a:ea typeface="Courier New"/>
                <a:cs typeface="Courier New"/>
                <a:sym typeface="Courier New"/>
              </a:rPr>
              <a:t>git@local~$ git remote show origin</a:t>
            </a:r>
          </a:p>
          <a:p>
            <a:pPr lvl="0" rtl="0">
              <a:spcBef>
                <a:spcPts val="0"/>
              </a:spcBef>
              <a:buNone/>
            </a:pPr>
            <a:r>
              <a:rPr lang="en-GB" sz="1800">
                <a:latin typeface="Courier New"/>
                <a:ea typeface="Courier New"/>
                <a:cs typeface="Courier New"/>
                <a:sym typeface="Courier New"/>
              </a:rPr>
              <a:t>git@local~$ git remote set-url new-url</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400">
                <a:latin typeface="Verdana"/>
                <a:ea typeface="Verdana"/>
                <a:cs typeface="Verdana"/>
                <a:sym typeface="Verdana"/>
              </a:rPr>
              <a:t>Note: </a:t>
            </a:r>
          </a:p>
          <a:p>
            <a:pPr lvl="0" rtl="0">
              <a:spcBef>
                <a:spcPts val="0"/>
              </a:spcBef>
              <a:buNone/>
            </a:pPr>
            <a:r>
              <a:rPr lang="en-GB" sz="1400">
                <a:latin typeface="Verdana"/>
                <a:ea typeface="Verdana"/>
                <a:cs typeface="Verdana"/>
                <a:sym typeface="Verdana"/>
              </a:rPr>
              <a:t>1. origin is just an alias for a remote repo. Could be anything [say myremote]</a:t>
            </a:r>
          </a:p>
          <a:p>
            <a:pPr lvl="0">
              <a:spcBef>
                <a:spcPts val="0"/>
              </a:spcBef>
              <a:buNone/>
            </a:pPr>
            <a:r>
              <a:rPr lang="en-GB" sz="1400">
                <a:latin typeface="Verdana"/>
                <a:ea typeface="Verdana"/>
                <a:cs typeface="Verdana"/>
                <a:sym typeface="Verdana"/>
              </a:rPr>
              <a:t>2. There can be more than one remote per local repo.</a:t>
            </a:r>
          </a:p>
        </p:txBody>
      </p:sp>
      <p:pic>
        <p:nvPicPr>
          <p:cNvPr descr="2color-lightbg@2x.png" id="501" name="Shape 50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Push</a:t>
            </a:r>
          </a:p>
        </p:txBody>
      </p:sp>
      <p:sp>
        <p:nvSpPr>
          <p:cNvPr id="507" name="Shape 50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git-push</a:t>
            </a:r>
            <a:r>
              <a:rPr lang="en-GB" sz="1800">
                <a:latin typeface="Verdana"/>
                <a:ea typeface="Verdana"/>
                <a:cs typeface="Verdana"/>
                <a:sym typeface="Verdana"/>
              </a:rPr>
              <a:t> - Update remote refs along with associated objects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git@local~: git push origin master</a:t>
            </a:r>
          </a:p>
          <a:p>
            <a:pPr lvl="0" rtl="0">
              <a:spcBef>
                <a:spcPts val="0"/>
              </a:spcBef>
              <a:buNone/>
            </a:pPr>
            <a:r>
              <a:rPr lang="en-GB" sz="1800">
                <a:latin typeface="Courier New"/>
                <a:ea typeface="Courier New"/>
                <a:cs typeface="Courier New"/>
                <a:sym typeface="Courier New"/>
              </a:rPr>
              <a:t>git@local~: git push -u origin master</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a:spcBef>
                <a:spcPts val="0"/>
              </a:spcBef>
              <a:buNone/>
            </a:pPr>
            <a:r>
              <a:t/>
            </a:r>
            <a:endParaRPr sz="1800">
              <a:latin typeface="Courier New"/>
              <a:ea typeface="Courier New"/>
              <a:cs typeface="Courier New"/>
              <a:sym typeface="Courier New"/>
            </a:endParaRPr>
          </a:p>
        </p:txBody>
      </p:sp>
      <p:pic>
        <p:nvPicPr>
          <p:cNvPr descr="2color-lightbg@2x.png" id="508" name="Shape 50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Pull</a:t>
            </a:r>
          </a:p>
        </p:txBody>
      </p:sp>
      <p:sp>
        <p:nvSpPr>
          <p:cNvPr id="514" name="Shape 5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git-pull</a:t>
            </a:r>
            <a:r>
              <a:rPr lang="en-GB" sz="1800">
                <a:latin typeface="Verdana"/>
                <a:ea typeface="Verdana"/>
                <a:cs typeface="Verdana"/>
                <a:sym typeface="Verdana"/>
              </a:rPr>
              <a:t> - Fetch from and merge with another repository or a local branch</a:t>
            </a:r>
          </a:p>
          <a:p>
            <a:pPr lvl="0" rtl="0">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lang="en-GB" sz="1800">
                <a:latin typeface="Courier New"/>
                <a:ea typeface="Courier New"/>
                <a:cs typeface="Courier New"/>
                <a:sym typeface="Courier New"/>
              </a:rPr>
              <a:t>git@local~: git pull origin master</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Clr>
                <a:schemeClr val="dk1"/>
              </a:buClr>
              <a:buSzPct val="78571"/>
              <a:buFont typeface="Arial"/>
              <a:buNone/>
            </a:pPr>
            <a:r>
              <a:rPr lang="en-GB" sz="1400">
                <a:latin typeface="Verdana"/>
                <a:ea typeface="Verdana"/>
                <a:cs typeface="Verdana"/>
                <a:sym typeface="Verdana"/>
              </a:rPr>
              <a:t>Note: Almost all options of git merge is applicable to pull as well.</a:t>
            </a:r>
          </a:p>
          <a:p>
            <a:pPr lvl="0">
              <a:spcBef>
                <a:spcPts val="0"/>
              </a:spcBef>
              <a:buNone/>
            </a:pPr>
            <a:r>
              <a:t/>
            </a:r>
            <a:endParaRPr sz="1800">
              <a:latin typeface="Verdana"/>
              <a:ea typeface="Verdana"/>
              <a:cs typeface="Verdana"/>
              <a:sym typeface="Verdana"/>
            </a:endParaRPr>
          </a:p>
        </p:txBody>
      </p:sp>
      <p:pic>
        <p:nvPicPr>
          <p:cNvPr descr="2color-lightbg@2x.png" id="515" name="Shape 51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Tagging</a:t>
            </a:r>
          </a:p>
        </p:txBody>
      </p:sp>
      <p:sp>
        <p:nvSpPr>
          <p:cNvPr id="521" name="Shape 521"/>
          <p:cNvSpPr txBox="1"/>
          <p:nvPr>
            <p:ph idx="1" type="body"/>
          </p:nvPr>
        </p:nvSpPr>
        <p:spPr>
          <a:xfrm>
            <a:off x="457200" y="1200150"/>
            <a:ext cx="8229600" cy="3943200"/>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git-tag</a:t>
            </a:r>
            <a:r>
              <a:rPr lang="en-GB" sz="1800">
                <a:latin typeface="Verdana"/>
                <a:ea typeface="Verdana"/>
                <a:cs typeface="Verdana"/>
                <a:sym typeface="Verdana"/>
              </a:rPr>
              <a:t> - Create, list, delete or verify a tag object signed with GPG</a:t>
            </a:r>
          </a:p>
          <a:p>
            <a:pPr lvl="0" rtl="0">
              <a:spcBef>
                <a:spcPts val="0"/>
              </a:spcBef>
              <a:buNone/>
            </a:pPr>
            <a:r>
              <a:rPr lang="en-GB" sz="1400">
                <a:latin typeface="Verdana"/>
                <a:ea typeface="Verdana"/>
                <a:cs typeface="Verdana"/>
                <a:sym typeface="Verdana"/>
              </a:rPr>
              <a:t>1. Lightweight - Just a cheap reference to a commit</a:t>
            </a:r>
          </a:p>
          <a:p>
            <a:pPr lvl="0" rtl="0">
              <a:spcBef>
                <a:spcPts val="0"/>
              </a:spcBef>
              <a:buNone/>
            </a:pPr>
            <a:r>
              <a:rPr lang="en-GB" sz="1400">
                <a:latin typeface="Verdana"/>
                <a:ea typeface="Verdana"/>
                <a:cs typeface="Verdana"/>
                <a:sym typeface="Verdana"/>
              </a:rPr>
              <a:t>2. Annotated - More than a reference</a:t>
            </a: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git@local~$ git tag -a “v0.0.1” -m “My First Version”</a:t>
            </a:r>
          </a:p>
          <a:p>
            <a:pPr lvl="0" rtl="0">
              <a:spcBef>
                <a:spcPts val="0"/>
              </a:spcBef>
              <a:buNone/>
            </a:pPr>
            <a:r>
              <a:rPr lang="en-GB" sz="1800">
                <a:latin typeface="Courier New"/>
                <a:ea typeface="Courier New"/>
                <a:cs typeface="Courier New"/>
                <a:sym typeface="Courier New"/>
              </a:rPr>
              <a:t>git@local~$ git push origin v0.0.1</a:t>
            </a:r>
          </a:p>
          <a:p>
            <a:pPr lvl="0">
              <a:spcBef>
                <a:spcPts val="0"/>
              </a:spcBef>
              <a:buNone/>
            </a:pPr>
            <a:r>
              <a:rPr lang="en-GB" sz="1800">
                <a:latin typeface="Courier New"/>
                <a:ea typeface="Courier New"/>
                <a:cs typeface="Courier New"/>
                <a:sym typeface="Courier New"/>
              </a:rPr>
              <a:t>git@local~$ git describe</a:t>
            </a:r>
          </a:p>
          <a:p>
            <a:pPr lvl="0" rtl="0">
              <a:lnSpc>
                <a:spcPct val="120000"/>
              </a:lnSpc>
              <a:spcBef>
                <a:spcPts val="0"/>
              </a:spcBef>
              <a:buNone/>
            </a:pPr>
            <a:r>
              <a:rPr lang="en-GB" sz="1800">
                <a:latin typeface="Courier New"/>
                <a:ea typeface="Courier New"/>
                <a:cs typeface="Courier New"/>
                <a:sym typeface="Courier New"/>
              </a:rPr>
              <a:t>git@local~$ git show v0.0.1</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Note:</a:t>
            </a:r>
          </a:p>
          <a:p>
            <a:pPr lvl="0" rtl="0">
              <a:spcBef>
                <a:spcPts val="0"/>
              </a:spcBef>
              <a:buNone/>
            </a:pPr>
            <a:r>
              <a:rPr lang="en-GB" sz="1400">
                <a:latin typeface="Verdana"/>
                <a:ea typeface="Verdana"/>
                <a:cs typeface="Verdana"/>
                <a:sym typeface="Verdana"/>
              </a:rPr>
              <a:t>Tags can be published or shared with other developers via push.</a:t>
            </a:r>
          </a:p>
          <a:p>
            <a:pPr lvl="0" rtl="0">
              <a:spcBef>
                <a:spcPts val="0"/>
              </a:spcBef>
              <a:buNone/>
            </a:pPr>
            <a:r>
              <a:rPr lang="en-GB" sz="1400">
                <a:latin typeface="Verdana"/>
                <a:ea typeface="Verdana"/>
                <a:cs typeface="Verdana"/>
                <a:sym typeface="Verdana"/>
              </a:rPr>
              <a:t>They aren’t pushed by default.</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git-describe -</a:t>
            </a:r>
            <a:r>
              <a:rPr lang="en-GB" sz="1400">
                <a:latin typeface="Courier New"/>
                <a:ea typeface="Courier New"/>
                <a:cs typeface="Courier New"/>
                <a:sym typeface="Courier New"/>
              </a:rPr>
              <a:t> Shows the most recent tag that is reachable from a commit</a:t>
            </a:r>
          </a:p>
          <a:p>
            <a:pPr lvl="0" rtl="0">
              <a:spcBef>
                <a:spcPts val="0"/>
              </a:spcBef>
              <a:buNone/>
            </a:pPr>
            <a:r>
              <a:t/>
            </a:r>
            <a:endParaRPr sz="1400">
              <a:latin typeface="Courier New"/>
              <a:ea typeface="Courier New"/>
              <a:cs typeface="Courier New"/>
              <a:sym typeface="Courier New"/>
            </a:endParaRPr>
          </a:p>
          <a:p>
            <a:pPr lvl="0" rtl="0">
              <a:spcBef>
                <a:spcPts val="0"/>
              </a:spcBef>
              <a:buNone/>
            </a:pPr>
            <a:r>
              <a:rPr lang="en-GB" sz="1400">
                <a:latin typeface="Courier New"/>
                <a:ea typeface="Courier New"/>
                <a:cs typeface="Courier New"/>
                <a:sym typeface="Courier New"/>
              </a:rPr>
              <a:t> </a:t>
            </a:r>
          </a:p>
        </p:txBody>
      </p:sp>
      <p:pic>
        <p:nvPicPr>
          <p:cNvPr descr="2color-lightbg@2x.png" id="522" name="Shape 52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Questions</a:t>
            </a:r>
          </a:p>
        </p:txBody>
      </p:sp>
      <p:sp>
        <p:nvSpPr>
          <p:cNvPr id="528" name="Shape 5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What if remote goes down?</a:t>
            </a:r>
          </a:p>
          <a:p>
            <a:pPr lvl="0" rtl="0">
              <a:spcBef>
                <a:spcPts val="0"/>
              </a:spcBef>
              <a:buNone/>
            </a:pPr>
            <a:r>
              <a:rPr lang="en-GB" sz="1400">
                <a:latin typeface="Verdana"/>
                <a:ea typeface="Verdana"/>
                <a:cs typeface="Verdana"/>
                <a:sym typeface="Verdana"/>
              </a:rPr>
              <a:t>2. Why should I commit rather just push always?</a:t>
            </a:r>
          </a:p>
          <a:p>
            <a:pPr lvl="0" rtl="0">
              <a:spcBef>
                <a:spcPts val="0"/>
              </a:spcBef>
              <a:buNone/>
            </a:pPr>
            <a:r>
              <a:rPr lang="en-GB" sz="1400">
                <a:latin typeface="Verdana"/>
                <a:ea typeface="Verdana"/>
                <a:cs typeface="Verdana"/>
                <a:sym typeface="Verdana"/>
              </a:rPr>
              <a:t>3. Can there be only one remote per repo?</a:t>
            </a:r>
          </a:p>
          <a:p>
            <a:pPr lvl="0">
              <a:spcBef>
                <a:spcPts val="0"/>
              </a:spcBef>
              <a:buNone/>
            </a:pPr>
            <a:r>
              <a:rPr lang="en-GB" sz="1400">
                <a:latin typeface="Verdana"/>
                <a:ea typeface="Verdana"/>
                <a:cs typeface="Verdana"/>
                <a:sym typeface="Verdana"/>
              </a:rPr>
              <a:t>4. Do my local branches exist in remote as well?</a:t>
            </a:r>
          </a:p>
        </p:txBody>
      </p:sp>
      <p:pic>
        <p:nvPicPr>
          <p:cNvPr descr="2color-lightbg@2x.png" id="529" name="Shape 52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Few Don’ts in GIT</a:t>
            </a:r>
          </a:p>
        </p:txBody>
      </p:sp>
      <p:sp>
        <p:nvSpPr>
          <p:cNvPr id="535" name="Shape 53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lang="en-GB" sz="1400">
                <a:latin typeface="Verdana"/>
                <a:ea typeface="Verdana"/>
                <a:cs typeface="Verdana"/>
                <a:sym typeface="Verdana"/>
              </a:rPr>
              <a:t>1. Never Reset your HEAD if you have already pushed it. Reset should be your last resort.</a:t>
            </a:r>
          </a:p>
          <a:p>
            <a:pPr lvl="0" rtl="0">
              <a:lnSpc>
                <a:spcPct val="115000"/>
              </a:lnSpc>
              <a:spcBef>
                <a:spcPts val="0"/>
              </a:spcBef>
              <a:buNone/>
            </a:pPr>
            <a:r>
              <a:rPr lang="en-GB" sz="1400">
                <a:latin typeface="Verdana"/>
                <a:ea typeface="Verdana"/>
                <a:cs typeface="Verdana"/>
                <a:sym typeface="Verdana"/>
              </a:rPr>
              <a:t>2. Prefer -no-ff while merging.</a:t>
            </a:r>
          </a:p>
          <a:p>
            <a:pPr lvl="0" rtl="0">
              <a:lnSpc>
                <a:spcPct val="115000"/>
              </a:lnSpc>
              <a:spcBef>
                <a:spcPts val="0"/>
              </a:spcBef>
              <a:buNone/>
            </a:pPr>
            <a:r>
              <a:rPr lang="en-GB" sz="1400">
                <a:latin typeface="Verdana"/>
                <a:ea typeface="Verdana"/>
                <a:cs typeface="Verdana"/>
                <a:sym typeface="Verdana"/>
              </a:rPr>
              <a:t>3. Non intuitive commit messages.Commit messages should be imperative.</a:t>
            </a:r>
          </a:p>
          <a:p>
            <a:pPr lvl="0" rtl="0">
              <a:lnSpc>
                <a:spcPct val="115000"/>
              </a:lnSpc>
              <a:spcBef>
                <a:spcPts val="0"/>
              </a:spcBef>
              <a:buNone/>
            </a:pPr>
            <a:r>
              <a:rPr lang="en-GB" sz="1400">
                <a:latin typeface="Verdana"/>
                <a:ea typeface="Verdana"/>
                <a:cs typeface="Verdana"/>
                <a:sym typeface="Verdana"/>
              </a:rPr>
              <a:t>4. Keep Committing but don’t push if the branch involves mainstream development.</a:t>
            </a:r>
          </a:p>
          <a:p>
            <a:pPr lvl="0" rtl="0">
              <a:lnSpc>
                <a:spcPct val="115000"/>
              </a:lnSpc>
              <a:spcBef>
                <a:spcPts val="0"/>
              </a:spcBef>
              <a:buNone/>
            </a:pPr>
            <a:r>
              <a:rPr lang="en-GB" sz="1400">
                <a:latin typeface="Verdana"/>
                <a:ea typeface="Verdana"/>
                <a:cs typeface="Verdana"/>
                <a:sym typeface="Verdana"/>
              </a:rPr>
              <a:t>5. Don’t maintain different code bases in different branches.</a:t>
            </a:r>
          </a:p>
          <a:p>
            <a:pPr lvl="0" rtl="0">
              <a:lnSpc>
                <a:spcPct val="115000"/>
              </a:lnSpc>
              <a:spcBef>
                <a:spcPts val="0"/>
              </a:spcBef>
              <a:buNone/>
            </a:pPr>
            <a:r>
              <a:rPr lang="en-GB" sz="1400">
                <a:latin typeface="Verdana"/>
                <a:ea typeface="Verdana"/>
                <a:cs typeface="Verdana"/>
                <a:sym typeface="Verdana"/>
              </a:rPr>
              <a:t>6. Never push unnecessary libraries into git. For Ex: in java pom.xml is more than enough with the source file to build a project. You don’t have to push all jars.</a:t>
            </a:r>
          </a:p>
          <a:p>
            <a:pPr lvl="0">
              <a:lnSpc>
                <a:spcPct val="115000"/>
              </a:lnSpc>
              <a:spcBef>
                <a:spcPts val="0"/>
              </a:spcBef>
              <a:buNone/>
            </a:pPr>
            <a:r>
              <a:rPr lang="en-GB" sz="1400">
                <a:latin typeface="Verdana"/>
                <a:ea typeface="Verdana"/>
                <a:cs typeface="Verdana"/>
                <a:sym typeface="Verdana"/>
              </a:rPr>
              <a:t>7. </a:t>
            </a:r>
            <a:r>
              <a:rPr lang="en-GB" sz="1400" u="sng">
                <a:solidFill>
                  <a:schemeClr val="hlink"/>
                </a:solidFill>
                <a:highlight>
                  <a:srgbClr val="FCFCFA"/>
                </a:highlight>
                <a:latin typeface="Verdana"/>
                <a:ea typeface="Verdana"/>
                <a:cs typeface="Verdana"/>
                <a:sym typeface="Verdana"/>
                <a:hlinkClick r:id="rId3"/>
              </a:rPr>
              <a:t>Do not</a:t>
            </a:r>
            <a:r>
              <a:rPr lang="en-GB" sz="1400">
                <a:highlight>
                  <a:srgbClr val="FCFCFA"/>
                </a:highlight>
                <a:latin typeface="Verdana"/>
                <a:ea typeface="Verdana"/>
                <a:cs typeface="Verdana"/>
                <a:sym typeface="Verdana"/>
              </a:rPr>
              <a:t> rebase commits that you have pushed to a public repository.</a:t>
            </a:r>
          </a:p>
        </p:txBody>
      </p:sp>
      <p:pic>
        <p:nvPicPr>
          <p:cNvPr descr="2color-lightbg@2x.png" id="536" name="Shape 536"/>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Tea? Coffee? Vada Pav?</a:t>
            </a:r>
          </a:p>
        </p:txBody>
      </p:sp>
      <p:sp>
        <p:nvSpPr>
          <p:cNvPr id="542" name="Shape 5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543" name="Shape 54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3. Remaining 10% of the 90%</a:t>
            </a:r>
          </a:p>
        </p:txBody>
      </p:sp>
      <p:sp>
        <p:nvSpPr>
          <p:cNvPr id="549" name="Shape 5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2color-lightbg@2x.png" id="550" name="Shape 55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Copy / Snapshots?</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Some </a:t>
            </a:r>
            <a:r>
              <a:rPr lang="en-GB" sz="1400" u="sng">
                <a:solidFill>
                  <a:schemeClr val="hlink"/>
                </a:solidFill>
                <a:latin typeface="Verdana"/>
                <a:ea typeface="Verdana"/>
                <a:cs typeface="Verdana"/>
                <a:sym typeface="Verdana"/>
                <a:hlinkClick r:id="rId3"/>
              </a:rPr>
              <a:t>Fun</a:t>
            </a:r>
          </a:p>
        </p:txBody>
      </p:sp>
      <p:pic>
        <p:nvPicPr>
          <p:cNvPr descr="a4y0j.jpg" id="64" name="Shape 64"/>
          <p:cNvPicPr preferRelativeResize="0"/>
          <p:nvPr/>
        </p:nvPicPr>
        <p:blipFill>
          <a:blip r:embed="rId4">
            <a:alphaModFix/>
          </a:blip>
          <a:stretch>
            <a:fillRect/>
          </a:stretch>
        </p:blipFill>
        <p:spPr>
          <a:xfrm>
            <a:off x="2238375" y="1670650"/>
            <a:ext cx="3799649" cy="2703300"/>
          </a:xfrm>
          <a:prstGeom prst="rect">
            <a:avLst/>
          </a:prstGeom>
          <a:noFill/>
          <a:ln>
            <a:noFill/>
          </a:ln>
        </p:spPr>
      </p:pic>
      <p:pic>
        <p:nvPicPr>
          <p:cNvPr descr="2color-lightbg@2x.png" id="65" name="Shape 65"/>
          <p:cNvPicPr preferRelativeResize="0"/>
          <p:nvPr/>
        </p:nvPicPr>
        <p:blipFill>
          <a:blip r:embed="rId5">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in IDE</a:t>
            </a:r>
          </a:p>
        </p:txBody>
      </p:sp>
      <p:sp>
        <p:nvSpPr>
          <p:cNvPr id="556" name="Shape 5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557" name="Shape 55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The GIT Way (A Summary)</a:t>
            </a:r>
          </a:p>
        </p:txBody>
      </p:sp>
      <p:sp>
        <p:nvSpPr>
          <p:cNvPr id="563" name="Shape 5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90384"/>
              </a:lnSpc>
              <a:spcBef>
                <a:spcPts val="0"/>
              </a:spcBef>
              <a:buNone/>
            </a:pPr>
            <a:r>
              <a:rPr lang="en-GB" sz="1400">
                <a:latin typeface="Verdana"/>
                <a:ea typeface="Verdana"/>
                <a:cs typeface="Verdana"/>
                <a:sym typeface="Verdana"/>
              </a:rPr>
              <a:t>1. </a:t>
            </a:r>
            <a:r>
              <a:rPr lang="en-GB" sz="1400" u="sng">
                <a:solidFill>
                  <a:schemeClr val="hlink"/>
                </a:solidFill>
                <a:latin typeface="Verdana"/>
                <a:ea typeface="Verdana"/>
                <a:cs typeface="Verdana"/>
                <a:sym typeface="Verdana"/>
                <a:hlinkClick r:id="rId3"/>
              </a:rPr>
              <a:t>Snapshots</a:t>
            </a:r>
            <a:r>
              <a:rPr lang="en-GB" sz="1400">
                <a:latin typeface="Verdana"/>
                <a:ea typeface="Verdana"/>
                <a:cs typeface="Verdana"/>
                <a:sym typeface="Verdana"/>
              </a:rPr>
              <a:t> not </a:t>
            </a:r>
            <a:r>
              <a:rPr lang="en-GB" sz="1400" u="sng">
                <a:solidFill>
                  <a:schemeClr val="hlink"/>
                </a:solidFill>
                <a:latin typeface="Verdana"/>
                <a:ea typeface="Verdana"/>
                <a:cs typeface="Verdana"/>
                <a:sym typeface="Verdana"/>
                <a:hlinkClick r:id="rId4"/>
              </a:rPr>
              <a:t>differences</a:t>
            </a:r>
          </a:p>
          <a:p>
            <a:pPr lvl="0" rtl="0">
              <a:lnSpc>
                <a:spcPct val="190384"/>
              </a:lnSpc>
              <a:spcBef>
                <a:spcPts val="0"/>
              </a:spcBef>
              <a:buNone/>
            </a:pPr>
            <a:r>
              <a:rPr lang="en-GB" sz="1400">
                <a:latin typeface="Verdana"/>
                <a:ea typeface="Verdana"/>
                <a:cs typeface="Verdana"/>
                <a:sym typeface="Verdana"/>
              </a:rPr>
              <a:t>2. Nearly every operations are local.</a:t>
            </a:r>
          </a:p>
          <a:p>
            <a:pPr lvl="0" rtl="0">
              <a:lnSpc>
                <a:spcPct val="190384"/>
              </a:lnSpc>
              <a:spcBef>
                <a:spcPts val="0"/>
              </a:spcBef>
              <a:buNone/>
            </a:pPr>
            <a:r>
              <a:rPr lang="en-GB" sz="1400">
                <a:latin typeface="Verdana"/>
                <a:ea typeface="Verdana"/>
                <a:cs typeface="Verdana"/>
                <a:sym typeface="Verdana"/>
              </a:rPr>
              <a:t>3. Ensures Integrity.</a:t>
            </a:r>
          </a:p>
          <a:p>
            <a:pPr lvl="0" rtl="0">
              <a:lnSpc>
                <a:spcPct val="190384"/>
              </a:lnSpc>
              <a:spcBef>
                <a:spcPts val="0"/>
              </a:spcBef>
              <a:buNone/>
            </a:pPr>
            <a:r>
              <a:rPr lang="en-GB" sz="1400">
                <a:latin typeface="Verdana"/>
                <a:ea typeface="Verdana"/>
                <a:cs typeface="Verdana"/>
                <a:sym typeface="Verdana"/>
              </a:rPr>
              <a:t>4. Undo is always an option.</a:t>
            </a:r>
          </a:p>
          <a:p>
            <a:pPr lvl="0" rtl="0">
              <a:lnSpc>
                <a:spcPct val="190384"/>
              </a:lnSpc>
              <a:spcBef>
                <a:spcPts val="0"/>
              </a:spcBef>
              <a:buNone/>
            </a:pPr>
            <a:r>
              <a:rPr lang="en-GB" sz="1400">
                <a:latin typeface="Verdana"/>
                <a:ea typeface="Verdana"/>
                <a:cs typeface="Verdana"/>
                <a:sym typeface="Verdana"/>
              </a:rPr>
              <a:t>5. And the </a:t>
            </a:r>
            <a:r>
              <a:rPr lang="en-GB" sz="1400" u="sng">
                <a:solidFill>
                  <a:schemeClr val="hlink"/>
                </a:solidFill>
                <a:latin typeface="Verdana"/>
                <a:ea typeface="Verdana"/>
                <a:cs typeface="Verdana"/>
                <a:sym typeface="Verdana"/>
                <a:hlinkClick r:id="rId5"/>
              </a:rPr>
              <a:t>three states</a:t>
            </a:r>
          </a:p>
        </p:txBody>
      </p:sp>
      <p:pic>
        <p:nvPicPr>
          <p:cNvPr descr="2color-lightbg@2x.png" id="564" name="Shape 564"/>
          <p:cNvPicPr preferRelativeResize="0"/>
          <p:nvPr/>
        </p:nvPicPr>
        <p:blipFill>
          <a:blip r:embed="rId6">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Diff (revisited)</a:t>
            </a:r>
          </a:p>
        </p:txBody>
      </p:sp>
      <p:sp>
        <p:nvSpPr>
          <p:cNvPr id="570" name="Shape 570"/>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A..B</a:t>
            </a:r>
          </a:p>
          <a:p>
            <a:pPr lvl="0">
              <a:lnSpc>
                <a:spcPct val="175000"/>
              </a:lnSpc>
              <a:spcBef>
                <a:spcPts val="1100"/>
              </a:spcBef>
              <a:buClr>
                <a:schemeClr val="dk1"/>
              </a:buClr>
              <a:buSzPct val="78571"/>
              <a:buFont typeface="Arial"/>
              <a:buNone/>
            </a:pPr>
            <a:r>
              <a:rPr lang="en-GB" sz="1400">
                <a:latin typeface="Verdana"/>
                <a:ea typeface="Verdana"/>
                <a:cs typeface="Verdana"/>
                <a:sym typeface="Verdana"/>
              </a:rPr>
              <a:t>Shows the difference between the tips of two branches.</a:t>
            </a:r>
          </a:p>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A...B</a:t>
            </a:r>
          </a:p>
          <a:p>
            <a:pPr lvl="0" rtl="0">
              <a:lnSpc>
                <a:spcPct val="175000"/>
              </a:lnSpc>
              <a:spcBef>
                <a:spcPts val="1100"/>
              </a:spcBef>
              <a:buClr>
                <a:schemeClr val="dk1"/>
              </a:buClr>
              <a:buSzPct val="78571"/>
              <a:buFont typeface="Arial"/>
              <a:buNone/>
            </a:pPr>
            <a:r>
              <a:rPr lang="en-GB" sz="1400">
                <a:latin typeface="Verdana"/>
                <a:ea typeface="Verdana"/>
                <a:cs typeface="Verdana"/>
                <a:sym typeface="Verdana"/>
              </a:rPr>
              <a:t>Shows the difference from their common ancestor</a:t>
            </a:r>
          </a:p>
        </p:txBody>
      </p:sp>
      <p:sp>
        <p:nvSpPr>
          <p:cNvPr id="571" name="Shape 571"/>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7-10 at 1.20.01 PM.png" id="572" name="Shape 572"/>
          <p:cNvPicPr preferRelativeResize="0"/>
          <p:nvPr/>
        </p:nvPicPr>
        <p:blipFill>
          <a:blip r:embed="rId3">
            <a:alphaModFix/>
          </a:blip>
          <a:stretch>
            <a:fillRect/>
          </a:stretch>
        </p:blipFill>
        <p:spPr>
          <a:xfrm>
            <a:off x="4692274" y="1285875"/>
            <a:ext cx="3994500" cy="3639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Log (revisited)</a:t>
            </a:r>
          </a:p>
        </p:txBody>
      </p:sp>
      <p:sp>
        <p:nvSpPr>
          <p:cNvPr id="578" name="Shape 578"/>
          <p:cNvSpPr txBox="1"/>
          <p:nvPr>
            <p:ph idx="1" type="body"/>
          </p:nvPr>
        </p:nvSpPr>
        <p:spPr>
          <a:xfrm>
            <a:off x="457200" y="1200150"/>
            <a:ext cx="3994500" cy="3943500"/>
          </a:xfrm>
          <a:prstGeom prst="rect">
            <a:avLst/>
          </a:prstGeom>
        </p:spPr>
        <p:txBody>
          <a:bodyPr anchorCtr="0" anchor="t" bIns="91425" lIns="91425" rIns="91425" tIns="91425">
            <a:noAutofit/>
          </a:bodyPr>
          <a:lstStyle/>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log foo..bar</a:t>
            </a:r>
          </a:p>
          <a:p>
            <a:pPr lvl="0">
              <a:lnSpc>
                <a:spcPct val="175000"/>
              </a:lnSpc>
              <a:spcBef>
                <a:spcPts val="1100"/>
              </a:spcBef>
              <a:buClr>
                <a:schemeClr val="dk1"/>
              </a:buClr>
              <a:buSzPct val="84615"/>
              <a:buFont typeface="Arial"/>
              <a:buNone/>
            </a:pPr>
            <a:r>
              <a:rPr lang="en-GB" sz="1300">
                <a:latin typeface="Verdana"/>
                <a:ea typeface="Verdana"/>
                <a:cs typeface="Verdana"/>
                <a:sym typeface="Verdana"/>
              </a:rPr>
              <a:t>Commits in experiment that are yet to be merged with master. [or Commits that are reachable from experiment but not from master]</a:t>
            </a:r>
          </a:p>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foo...bar</a:t>
            </a:r>
          </a:p>
          <a:p>
            <a:pPr lvl="0">
              <a:lnSpc>
                <a:spcPct val="175000"/>
              </a:lnSpc>
              <a:spcBef>
                <a:spcPts val="1100"/>
              </a:spcBef>
              <a:buClr>
                <a:schemeClr val="dk1"/>
              </a:buClr>
              <a:buSzPct val="84615"/>
              <a:buFont typeface="Arial"/>
              <a:buNone/>
            </a:pPr>
            <a:r>
              <a:rPr lang="en-GB" sz="1300">
                <a:highlight>
                  <a:srgbClr val="FCFCFA"/>
                </a:highlight>
                <a:latin typeface="Verdana"/>
                <a:ea typeface="Verdana"/>
                <a:cs typeface="Verdana"/>
                <a:sym typeface="Verdana"/>
              </a:rPr>
              <a:t>All the commits that are reachable by either of two references but not by both of them</a:t>
            </a:r>
          </a:p>
          <a:p>
            <a:pPr lvl="0">
              <a:spcBef>
                <a:spcPts val="0"/>
              </a:spcBef>
              <a:buNone/>
            </a:pPr>
            <a:r>
              <a:t/>
            </a:r>
            <a:endParaRPr/>
          </a:p>
        </p:txBody>
      </p:sp>
      <p:sp>
        <p:nvSpPr>
          <p:cNvPr id="579" name="Shape 579"/>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t/>
            </a:r>
            <a:endParaRPr/>
          </a:p>
        </p:txBody>
      </p:sp>
      <p:pic>
        <p:nvPicPr>
          <p:cNvPr id="580" name="Shape 580"/>
          <p:cNvPicPr preferRelativeResize="0"/>
          <p:nvPr/>
        </p:nvPicPr>
        <p:blipFill>
          <a:blip r:embed="rId3">
            <a:alphaModFix/>
          </a:blip>
          <a:stretch>
            <a:fillRect/>
          </a:stretch>
        </p:blipFill>
        <p:spPr>
          <a:xfrm>
            <a:off x="4692274" y="1200149"/>
            <a:ext cx="4106349" cy="37257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586" name="Shape 5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lang="en-GB" sz="1800">
                <a:latin typeface="Verdana"/>
                <a:ea typeface="Verdana"/>
                <a:cs typeface="Verdana"/>
                <a:sym typeface="Verdana"/>
              </a:rPr>
              <a:t>Centralized Workflow</a:t>
            </a:r>
          </a:p>
        </p:txBody>
      </p:sp>
      <p:pic>
        <p:nvPicPr>
          <p:cNvPr descr="18333fig0501-tn.png" id="587" name="Shape 587"/>
          <p:cNvPicPr preferRelativeResize="0"/>
          <p:nvPr/>
        </p:nvPicPr>
        <p:blipFill>
          <a:blip r:embed="rId3">
            <a:alphaModFix/>
          </a:blip>
          <a:stretch>
            <a:fillRect/>
          </a:stretch>
        </p:blipFill>
        <p:spPr>
          <a:xfrm>
            <a:off x="2190750" y="1381125"/>
            <a:ext cx="4762500" cy="2381250"/>
          </a:xfrm>
          <a:prstGeom prst="rect">
            <a:avLst/>
          </a:prstGeom>
          <a:noFill/>
          <a:ln>
            <a:noFill/>
          </a:ln>
        </p:spPr>
      </p:pic>
      <p:pic>
        <p:nvPicPr>
          <p:cNvPr descr="2color-lightbg@2x.png" id="588" name="Shape 588"/>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594" name="Shape 5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lang="en-GB" sz="1800">
                <a:latin typeface="Verdana"/>
                <a:ea typeface="Verdana"/>
                <a:cs typeface="Verdana"/>
                <a:sym typeface="Verdana"/>
              </a:rPr>
              <a:t>Integration manager</a:t>
            </a:r>
          </a:p>
        </p:txBody>
      </p:sp>
      <p:pic>
        <p:nvPicPr>
          <p:cNvPr descr="18333fig0502-tn.png" id="595" name="Shape 595"/>
          <p:cNvPicPr preferRelativeResize="0"/>
          <p:nvPr/>
        </p:nvPicPr>
        <p:blipFill>
          <a:blip r:embed="rId3">
            <a:alphaModFix/>
          </a:blip>
          <a:stretch>
            <a:fillRect/>
          </a:stretch>
        </p:blipFill>
        <p:spPr>
          <a:xfrm>
            <a:off x="2190750" y="1707200"/>
            <a:ext cx="4762500" cy="2046475"/>
          </a:xfrm>
          <a:prstGeom prst="rect">
            <a:avLst/>
          </a:prstGeom>
          <a:noFill/>
          <a:ln>
            <a:noFill/>
          </a:ln>
        </p:spPr>
      </p:pic>
      <p:pic>
        <p:nvPicPr>
          <p:cNvPr descr="2color-lightbg@2x.png" id="596" name="Shape 596"/>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602" name="Shape 60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marL="2286000" rtl="0">
              <a:spcBef>
                <a:spcPts val="0"/>
              </a:spcBef>
              <a:buNone/>
            </a:pPr>
            <a:r>
              <a:rPr lang="en-GB" sz="1800">
                <a:latin typeface="Verdana"/>
                <a:ea typeface="Verdana"/>
                <a:cs typeface="Verdana"/>
                <a:sym typeface="Verdana"/>
              </a:rPr>
              <a:t>Benevolent Dictator</a:t>
            </a:r>
          </a:p>
        </p:txBody>
      </p:sp>
      <p:pic>
        <p:nvPicPr>
          <p:cNvPr descr="18333fig0503-tn.png" id="603" name="Shape 603"/>
          <p:cNvPicPr preferRelativeResize="0"/>
          <p:nvPr/>
        </p:nvPicPr>
        <p:blipFill>
          <a:blip r:embed="rId3">
            <a:alphaModFix/>
          </a:blip>
          <a:stretch>
            <a:fillRect/>
          </a:stretch>
        </p:blipFill>
        <p:spPr>
          <a:xfrm>
            <a:off x="2190750" y="932062"/>
            <a:ext cx="4762500" cy="3552825"/>
          </a:xfrm>
          <a:prstGeom prst="rect">
            <a:avLst/>
          </a:prstGeom>
          <a:noFill/>
          <a:ln>
            <a:noFill/>
          </a:ln>
        </p:spPr>
      </p:pic>
      <p:pic>
        <p:nvPicPr>
          <p:cNvPr descr="2color-lightbg@2x.png" id="604" name="Shape 604"/>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Lab</a:t>
            </a:r>
          </a:p>
        </p:txBody>
      </p:sp>
      <p:sp>
        <p:nvSpPr>
          <p:cNvPr id="610" name="Shape 6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1. Managing your profile</a:t>
            </a:r>
          </a:p>
          <a:p>
            <a:pPr lvl="0" rtl="0">
              <a:spcBef>
                <a:spcPts val="0"/>
              </a:spcBef>
              <a:buNone/>
            </a:pPr>
            <a:r>
              <a:rPr lang="en-GB" sz="1800">
                <a:latin typeface="Verdana"/>
                <a:ea typeface="Verdana"/>
                <a:cs typeface="Verdana"/>
                <a:sym typeface="Verdana"/>
              </a:rPr>
              <a:t>2. Creating a project</a:t>
            </a:r>
          </a:p>
          <a:p>
            <a:pPr lvl="0" rtl="0">
              <a:spcBef>
                <a:spcPts val="0"/>
              </a:spcBef>
              <a:buNone/>
            </a:pPr>
            <a:r>
              <a:rPr lang="en-GB" sz="1800">
                <a:latin typeface="Verdana"/>
                <a:ea typeface="Verdana"/>
                <a:cs typeface="Verdana"/>
                <a:sym typeface="Verdana"/>
              </a:rPr>
              <a:t>3. Managing Members</a:t>
            </a:r>
          </a:p>
          <a:p>
            <a:pPr lvl="0" rtl="0">
              <a:spcBef>
                <a:spcPts val="0"/>
              </a:spcBef>
              <a:buNone/>
            </a:pPr>
            <a:r>
              <a:rPr lang="en-GB" sz="1800">
                <a:latin typeface="Verdana"/>
                <a:ea typeface="Verdana"/>
                <a:cs typeface="Verdana"/>
                <a:sym typeface="Verdana"/>
              </a:rPr>
              <a:t>4. Code Reviews &amp; Comments</a:t>
            </a:r>
          </a:p>
          <a:p>
            <a:pPr lvl="0" rtl="0">
              <a:spcBef>
                <a:spcPts val="0"/>
              </a:spcBef>
              <a:buNone/>
            </a:pPr>
            <a:r>
              <a:rPr lang="en-GB" sz="1800">
                <a:latin typeface="Verdana"/>
                <a:ea typeface="Verdana"/>
                <a:cs typeface="Verdana"/>
                <a:sym typeface="Verdana"/>
              </a:rPr>
              <a:t>5. Managing Issues + Milestones</a:t>
            </a:r>
          </a:p>
          <a:p>
            <a:pPr lvl="0" rtl="0">
              <a:spcBef>
                <a:spcPts val="0"/>
              </a:spcBef>
              <a:buNone/>
            </a:pPr>
            <a:r>
              <a:rPr lang="en-GB" sz="1800">
                <a:latin typeface="Verdana"/>
                <a:ea typeface="Verdana"/>
                <a:cs typeface="Verdana"/>
                <a:sym typeface="Verdana"/>
              </a:rPr>
              <a:t>6. Cool Commit Messages</a:t>
            </a:r>
          </a:p>
          <a:p>
            <a:pPr lvl="0" rtl="0">
              <a:spcBef>
                <a:spcPts val="0"/>
              </a:spcBef>
              <a:buNone/>
            </a:pPr>
            <a:r>
              <a:rPr lang="en-GB" sz="1800">
                <a:latin typeface="Verdana"/>
                <a:ea typeface="Verdana"/>
                <a:cs typeface="Verdana"/>
                <a:sym typeface="Verdana"/>
              </a:rPr>
              <a:t>7. Merge Requests</a:t>
            </a:r>
          </a:p>
        </p:txBody>
      </p:sp>
      <p:pic>
        <p:nvPicPr>
          <p:cNvPr descr="2color-lightbg@2x.png" id="611" name="Shape 61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Questions</a:t>
            </a:r>
          </a:p>
        </p:txBody>
      </p:sp>
      <p:sp>
        <p:nvSpPr>
          <p:cNvPr id="617" name="Shape 61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GB" sz="1800">
                <a:latin typeface="Verdana"/>
                <a:ea typeface="Verdana"/>
                <a:cs typeface="Verdana"/>
                <a:sym typeface="Verdana"/>
              </a:rPr>
              <a:t>Few References [Recommended Learning]:</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3"/>
              </a:rPr>
              <a:t>http://git-scm.com/doc</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4"/>
              </a:rPr>
              <a:t>https://github.com/pluralsight/git-internals-pdf/releases</a:t>
            </a:r>
          </a:p>
          <a:p>
            <a:pPr lvl="0" rtl="0">
              <a:spcBef>
                <a:spcPts val="0"/>
              </a:spcBef>
              <a:buClr>
                <a:schemeClr val="dk1"/>
              </a:buClr>
              <a:buSzPct val="61111"/>
              <a:buFont typeface="Arial"/>
              <a:buNone/>
            </a:pPr>
            <a:r>
              <a:t/>
            </a:r>
            <a:endParaRPr sz="1800" u="sng">
              <a:solidFill>
                <a:schemeClr val="hlink"/>
              </a:solidFill>
              <a:latin typeface="Verdana"/>
              <a:ea typeface="Verdana"/>
              <a:cs typeface="Verdana"/>
              <a:sym typeface="Verdana"/>
              <a:hlinkClick r:id="rId5"/>
            </a:endParaRPr>
          </a:p>
          <a:p>
            <a:pPr lvl="0" rtl="0">
              <a:spcBef>
                <a:spcPts val="0"/>
              </a:spcBef>
              <a:buClr>
                <a:schemeClr val="dk1"/>
              </a:buClr>
              <a:buSzPct val="61111"/>
              <a:buFont typeface="Arial"/>
              <a:buNone/>
            </a:pPr>
            <a:r>
              <a:rPr lang="en-GB" sz="1800">
                <a:latin typeface="Verdana"/>
                <a:ea typeface="Verdana"/>
                <a:cs typeface="Verdana"/>
                <a:sym typeface="Verdana"/>
              </a:rPr>
              <a:t>Few Interactive Learning [Will get you going]:</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6"/>
              </a:rPr>
              <a:t>https://try.github.io/levels/1/challenges/1</a:t>
            </a:r>
          </a:p>
          <a:p>
            <a:pPr lvl="0" rtl="0">
              <a:spcBef>
                <a:spcPts val="0"/>
              </a:spcBef>
              <a:buNone/>
            </a:pPr>
            <a:r>
              <a:rPr lang="en-GB" sz="1800" u="sng">
                <a:solidFill>
                  <a:schemeClr val="hlink"/>
                </a:solidFill>
                <a:latin typeface="Verdana"/>
                <a:ea typeface="Verdana"/>
                <a:cs typeface="Verdana"/>
                <a:sym typeface="Verdana"/>
                <a:hlinkClick r:id="rId7"/>
              </a:rPr>
              <a:t>http://pcottle.github.io/learnGitBranching/</a:t>
            </a:r>
          </a:p>
        </p:txBody>
      </p:sp>
      <p:pic>
        <p:nvPicPr>
          <p:cNvPr descr="2color-lightbg@2x.png" id="618" name="Shape 618"/>
          <p:cNvPicPr preferRelativeResize="0"/>
          <p:nvPr/>
        </p:nvPicPr>
        <p:blipFill>
          <a:blip r:embed="rId8">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24" name="Shape 62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400"/>
              <a:t>1. Blob</a:t>
            </a:r>
          </a:p>
          <a:p>
            <a:pPr lvl="0" rtl="0">
              <a:spcBef>
                <a:spcPts val="0"/>
              </a:spcBef>
              <a:buNone/>
            </a:pPr>
            <a:r>
              <a:rPr i="1" lang="en-GB" sz="1400"/>
              <a:t>2. Tree</a:t>
            </a:r>
          </a:p>
          <a:p>
            <a:pPr lvl="0" rtl="0">
              <a:spcBef>
                <a:spcPts val="0"/>
              </a:spcBef>
              <a:buNone/>
            </a:pPr>
            <a:r>
              <a:rPr i="1" lang="en-GB" sz="1400"/>
              <a:t>3. Commit</a:t>
            </a:r>
          </a:p>
          <a:p>
            <a:pPr lvl="0" rtl="0">
              <a:spcBef>
                <a:spcPts val="0"/>
              </a:spcBef>
              <a:buNone/>
            </a:pPr>
            <a:r>
              <a:rPr lang="en-GB" sz="1400"/>
              <a:t>4. Tag</a:t>
            </a:r>
          </a:p>
          <a:p>
            <a:pPr lvl="0" rtl="0">
              <a:spcBef>
                <a:spcPts val="0"/>
              </a:spcBef>
              <a:buNone/>
            </a:pPr>
            <a:r>
              <a:t/>
            </a:r>
            <a:endParaRPr sz="1400"/>
          </a:p>
          <a:p>
            <a:pPr lvl="0" rtl="0">
              <a:spcBef>
                <a:spcPts val="0"/>
              </a:spcBef>
              <a:buNone/>
            </a:pPr>
            <a:r>
              <a:rPr lang="en-GB" sz="1400"/>
              <a:t>*3 in italics are important to understand git</a:t>
            </a:r>
          </a:p>
        </p:txBody>
      </p:sp>
      <p:pic>
        <p:nvPicPr>
          <p:cNvPr descr="2color-lightbg@2x.png" id="625" name="Shape 62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Few More..</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Maintaining meaningful states.</a:t>
            </a:r>
          </a:p>
          <a:p>
            <a:pPr indent="-228600" lvl="0" marL="457200" rtl="0">
              <a:spcBef>
                <a:spcPts val="0"/>
              </a:spcBef>
              <a:buFont typeface="Verdana"/>
            </a:pPr>
            <a:r>
              <a:rPr lang="en-GB">
                <a:latin typeface="Verdana"/>
                <a:ea typeface="Verdana"/>
                <a:cs typeface="Verdana"/>
                <a:sym typeface="Verdana"/>
              </a:rPr>
              <a:t>Track Changes across such meaningful states.</a:t>
            </a:r>
          </a:p>
          <a:p>
            <a:pPr indent="-228600" lvl="0" marL="457200">
              <a:spcBef>
                <a:spcPts val="0"/>
              </a:spcBef>
              <a:buFont typeface="Verdana"/>
            </a:pPr>
            <a:r>
              <a:rPr lang="en-GB">
                <a:latin typeface="Verdana"/>
                <a:ea typeface="Verdana"/>
                <a:cs typeface="Verdana"/>
                <a:sym typeface="Verdana"/>
              </a:rPr>
              <a:t>Need for Branching.</a:t>
            </a:r>
          </a:p>
        </p:txBody>
      </p:sp>
      <p:pic>
        <p:nvPicPr>
          <p:cNvPr descr="2color-lightbg@2x.png" id="72" name="Shape 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31" name="Shape 63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The Git Directory serves as the Git Object Database.</a:t>
            </a:r>
          </a:p>
          <a:p>
            <a:pPr lvl="0" rtl="0">
              <a:spcBef>
                <a:spcPts val="0"/>
              </a:spcBef>
              <a:buNone/>
            </a:pPr>
            <a:r>
              <a:rPr lang="en-GB" sz="1400">
                <a:latin typeface="Verdana"/>
                <a:ea typeface="Verdana"/>
                <a:cs typeface="Verdana"/>
                <a:sym typeface="Verdana"/>
              </a:rPr>
              <a:t>2. Each object is compressed and referenced by SHA-1 value of [Header + Content].</a:t>
            </a:r>
          </a:p>
          <a:p>
            <a:pPr lvl="0" rtl="0">
              <a:spcBef>
                <a:spcPts val="0"/>
              </a:spcBef>
              <a:buNone/>
            </a:pPr>
            <a:r>
              <a:t/>
            </a:r>
            <a:endParaRPr sz="1400">
              <a:latin typeface="Verdana"/>
              <a:ea typeface="Verdana"/>
              <a:cs typeface="Verdana"/>
              <a:sym typeface="Verdana"/>
            </a:endParaRPr>
          </a:p>
        </p:txBody>
      </p:sp>
      <p:pic>
        <p:nvPicPr>
          <p:cNvPr descr="2color-lightbg@2x.png" id="632" name="Shape 63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38" name="Shape 63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Courier New"/>
                <a:ea typeface="Courier New"/>
                <a:cs typeface="Courier New"/>
                <a:sym typeface="Courier New"/>
              </a:rPr>
              <a:t>tamil@dv-lp-tamil-s:~/gitdemo$ git init</a:t>
            </a:r>
            <a:br>
              <a:rPr lang="en-GB" sz="1400">
                <a:latin typeface="Courier New"/>
                <a:ea typeface="Courier New"/>
                <a:cs typeface="Courier New"/>
                <a:sym typeface="Courier New"/>
              </a:rPr>
            </a:br>
            <a:r>
              <a:rPr lang="en-GB" sz="1400">
                <a:latin typeface="Courier New"/>
                <a:ea typeface="Courier New"/>
                <a:cs typeface="Courier New"/>
                <a:sym typeface="Courier New"/>
              </a:rPr>
              <a:t>Initialized empty Git repository in /home/tamil/gitdemo/.git/</a:t>
            </a:r>
            <a:br>
              <a:rPr lang="en-GB" sz="1400">
                <a:latin typeface="Courier New"/>
                <a:ea typeface="Courier New"/>
                <a:cs typeface="Courier New"/>
                <a:sym typeface="Courier New"/>
              </a:rPr>
            </a:br>
            <a:r>
              <a:rPr lang="en-GB" sz="1400">
                <a:latin typeface="Courier New"/>
                <a:ea typeface="Courier New"/>
                <a:cs typeface="Courier New"/>
                <a:sym typeface="Courier New"/>
              </a:rPr>
              <a:t>tamil@dv-lp-tamil-s:~/gitdemo$ cd </a:t>
            </a:r>
            <a:r>
              <a:rPr b="1" lang="en-GB" sz="1400">
                <a:latin typeface="Courier New"/>
                <a:ea typeface="Courier New"/>
                <a:cs typeface="Courier New"/>
                <a:sym typeface="Courier New"/>
              </a:rPr>
              <a:t>.git/</a:t>
            </a:r>
            <a:br>
              <a:rPr lang="en-GB" sz="1400">
                <a:latin typeface="Courier New"/>
                <a:ea typeface="Courier New"/>
                <a:cs typeface="Courier New"/>
                <a:sym typeface="Courier New"/>
              </a:rPr>
            </a:br>
            <a:r>
              <a:rPr lang="en-GB" sz="1400">
                <a:latin typeface="Courier New"/>
                <a:ea typeface="Courier New"/>
                <a:cs typeface="Courier New"/>
                <a:sym typeface="Courier New"/>
              </a:rPr>
              <a:t>tamil@dv-lp-tamil-s:~/gitdemo/.git$ ll</a:t>
            </a:r>
            <a:br>
              <a:rPr lang="en-GB" sz="1400">
                <a:latin typeface="Courier New"/>
                <a:ea typeface="Courier New"/>
                <a:cs typeface="Courier New"/>
                <a:sym typeface="Courier New"/>
              </a:rPr>
            </a:br>
            <a:r>
              <a:rPr lang="en-GB" sz="1400">
                <a:latin typeface="Courier New"/>
                <a:ea typeface="Courier New"/>
                <a:cs typeface="Courier New"/>
                <a:sym typeface="Courier New"/>
              </a:rPr>
              <a:t>total 40</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7 tamil tamil 4096 Mar 24 17:25 ./</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3 tamil tamil 4096 Mar 24 17:25 ../</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branches/</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92 Mar 24 17:25 config</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73 Mar 24 17:25 description</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23 Mar 24 17:25 HEAD</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hooks/</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info/</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4 tamil tamil 4096 Mar 24 17:25 </a:t>
            </a:r>
            <a:r>
              <a:rPr b="1" lang="en-GB" sz="1400">
                <a:latin typeface="Courier New"/>
                <a:ea typeface="Courier New"/>
                <a:cs typeface="Courier New"/>
                <a:sym typeface="Courier New"/>
              </a:rPr>
              <a:t>objects/</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4 tamil tamil 4096 Mar 24 17:25 refs/</a:t>
            </a:r>
          </a:p>
        </p:txBody>
      </p:sp>
      <p:pic>
        <p:nvPicPr>
          <p:cNvPr descr="2color-lightbg@2x.png" id="639" name="Shape 63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[blob]</a:t>
            </a:r>
          </a:p>
        </p:txBody>
      </p:sp>
      <p:sp>
        <p:nvSpPr>
          <p:cNvPr id="645" name="Shape 6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Stores Contents of files.</a:t>
            </a:r>
          </a:p>
          <a:p>
            <a:pPr lvl="0" rtl="0">
              <a:spcBef>
                <a:spcPts val="0"/>
              </a:spcBef>
              <a:buNone/>
            </a:pPr>
            <a:r>
              <a:rPr lang="en-GB" sz="1400">
                <a:latin typeface="Verdana"/>
                <a:ea typeface="Verdana"/>
                <a:cs typeface="Verdana"/>
                <a:sym typeface="Verdana"/>
              </a:rPr>
              <a:t>2. No file metadata.</a:t>
            </a:r>
          </a:p>
          <a:p>
            <a:pPr lvl="0" rtl="0">
              <a:spcBef>
                <a:spcPts val="0"/>
              </a:spcBef>
              <a:buNone/>
            </a:pPr>
            <a:r>
              <a:rPr lang="en-GB" sz="1400">
                <a:latin typeface="Verdana"/>
                <a:ea typeface="Verdana"/>
                <a:cs typeface="Verdana"/>
                <a:sym typeface="Verdana"/>
              </a:rPr>
              <a:t>3. Two different files with similar contents are marked one [even while transfers].</a:t>
            </a:r>
          </a:p>
        </p:txBody>
      </p:sp>
      <p:pic>
        <p:nvPicPr>
          <p:cNvPr descr="2color-lightbg@2x.png" id="646" name="Shape 64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[tree]</a:t>
            </a:r>
          </a:p>
        </p:txBody>
      </p:sp>
      <p:sp>
        <p:nvSpPr>
          <p:cNvPr id="652" name="Shape 65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List of trees and blobs [similar to ls -l in unix] + Some Header.</a:t>
            </a:r>
          </a:p>
          <a:p>
            <a:pPr lvl="0" rtl="0">
              <a:spcBef>
                <a:spcPts val="0"/>
              </a:spcBef>
              <a:buNone/>
            </a:pPr>
            <a:r>
              <a:rPr lang="en-GB" sz="1400">
                <a:latin typeface="Verdana"/>
                <a:ea typeface="Verdana"/>
                <a:cs typeface="Verdana"/>
                <a:sym typeface="Verdana"/>
              </a:rPr>
              <a:t>2. An entry in tree has mode, type, name and sha of file or another tree.</a:t>
            </a:r>
          </a:p>
          <a:p>
            <a:pPr lvl="0" rtl="0">
              <a:spcBef>
                <a:spcPts val="0"/>
              </a:spcBef>
              <a:buNone/>
            </a:pPr>
            <a:r>
              <a:t/>
            </a:r>
            <a:endParaRPr sz="1400">
              <a:latin typeface="Verdana"/>
              <a:ea typeface="Verdana"/>
              <a:cs typeface="Verdana"/>
              <a:sym typeface="Verdana"/>
            </a:endParaRPr>
          </a:p>
        </p:txBody>
      </p:sp>
      <p:pic>
        <p:nvPicPr>
          <p:cNvPr descr="2color-lightbg@2x.png" id="653" name="Shape 65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[commit]</a:t>
            </a:r>
          </a:p>
        </p:txBody>
      </p:sp>
      <p:sp>
        <p:nvSpPr>
          <p:cNvPr id="659" name="Shape 6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Holds a reference to a tree object.</a:t>
            </a:r>
          </a:p>
          <a:p>
            <a:pPr lvl="0" rtl="0">
              <a:spcBef>
                <a:spcPts val="0"/>
              </a:spcBef>
              <a:buNone/>
            </a:pPr>
            <a:r>
              <a:rPr lang="en-GB" sz="1400">
                <a:latin typeface="Verdana"/>
                <a:ea typeface="Verdana"/>
                <a:cs typeface="Verdana"/>
                <a:sym typeface="Verdana"/>
              </a:rPr>
              <a:t>2. Has author, committer, message and any parent </a:t>
            </a:r>
            <a:r>
              <a:rPr b="1" lang="en-GB" sz="1400">
                <a:latin typeface="Verdana"/>
                <a:ea typeface="Verdana"/>
                <a:cs typeface="Verdana"/>
                <a:sym typeface="Verdana"/>
              </a:rPr>
              <a:t>commits</a:t>
            </a:r>
            <a:r>
              <a:rPr lang="en-GB" sz="1400">
                <a:latin typeface="Verdana"/>
                <a:ea typeface="Verdana"/>
                <a:cs typeface="Verdana"/>
                <a:sym typeface="Verdana"/>
              </a:rPr>
              <a:t> that directly preceded it.</a:t>
            </a:r>
          </a:p>
          <a:p>
            <a:pPr lvl="0" rtl="0">
              <a:spcBef>
                <a:spcPts val="0"/>
              </a:spcBef>
              <a:buNone/>
            </a:pPr>
            <a:r>
              <a:rPr lang="en-GB" sz="1400">
                <a:latin typeface="Verdana"/>
                <a:ea typeface="Verdana"/>
                <a:cs typeface="Verdana"/>
                <a:sym typeface="Verdana"/>
              </a:rPr>
              <a:t>3. History is built from the references to parent commits.</a:t>
            </a:r>
          </a:p>
        </p:txBody>
      </p:sp>
      <p:pic>
        <p:nvPicPr>
          <p:cNvPr descr="2color-lightbg@2x.png" id="660" name="Shape 66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[tag]</a:t>
            </a:r>
          </a:p>
        </p:txBody>
      </p:sp>
      <p:sp>
        <p:nvSpPr>
          <p:cNvPr id="666" name="Shape 6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Refers to one particular commit object.</a:t>
            </a:r>
          </a:p>
          <a:p>
            <a:pPr lvl="0" rtl="0">
              <a:spcBef>
                <a:spcPts val="0"/>
              </a:spcBef>
              <a:buNone/>
            </a:pPr>
            <a:r>
              <a:rPr lang="en-GB" sz="1400">
                <a:latin typeface="Verdana"/>
                <a:ea typeface="Verdana"/>
                <a:cs typeface="Verdana"/>
                <a:sym typeface="Verdana"/>
              </a:rPr>
              <a:t>2. Has object, type, tag, tagger and a message.</a:t>
            </a:r>
          </a:p>
          <a:p>
            <a:pPr lvl="0" rtl="0">
              <a:spcBef>
                <a:spcPts val="0"/>
              </a:spcBef>
              <a:buNone/>
            </a:pPr>
            <a:r>
              <a:rPr lang="en-GB" sz="1400">
                <a:latin typeface="Verdana"/>
                <a:ea typeface="Verdana"/>
                <a:cs typeface="Verdana"/>
                <a:sym typeface="Verdana"/>
              </a:rPr>
              <a:t>3. Mostly the type is commit and object referred is the SHA-1 of commit being tagged.</a:t>
            </a:r>
          </a:p>
          <a:p>
            <a:pPr lvl="0" rtl="0">
              <a:spcBef>
                <a:spcPts val="0"/>
              </a:spcBef>
              <a:buNone/>
            </a:pPr>
            <a:r>
              <a:t/>
            </a:r>
            <a:endParaRPr sz="1400">
              <a:latin typeface="Verdana"/>
              <a:ea typeface="Verdana"/>
              <a:cs typeface="Verdana"/>
              <a:sym typeface="Verdana"/>
            </a:endParaRPr>
          </a:p>
        </p:txBody>
      </p:sp>
      <p:pic>
        <p:nvPicPr>
          <p:cNvPr descr="2color-lightbg@2x.png" id="667" name="Shape 66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sp>
        <p:nvSpPr>
          <p:cNvPr id="672" name="Shape 6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Data Model (revisited)</a:t>
            </a:r>
          </a:p>
        </p:txBody>
      </p:sp>
      <p:sp>
        <p:nvSpPr>
          <p:cNvPr id="673" name="Shape 6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674" name="Shape 674"/>
          <p:cNvSpPr/>
          <p:nvPr/>
        </p:nvSpPr>
        <p:spPr>
          <a:xfrm>
            <a:off x="3973812" y="2508525"/>
            <a:ext cx="1131299" cy="401099"/>
          </a:xfrm>
          <a:prstGeom prst="flowChartAlternateProcess">
            <a:avLst/>
          </a:prstGeom>
          <a:solidFill>
            <a:srgbClr val="E6B8AF"/>
          </a:solidFill>
          <a:ln>
            <a:noFill/>
          </a:ln>
        </p:spPr>
        <p:txBody>
          <a:bodyPr anchorCtr="0" anchor="ctr" bIns="91425" lIns="91425" rIns="91425" tIns="91425">
            <a:noAutofit/>
          </a:bodyPr>
          <a:lstStyle/>
          <a:p>
            <a:pPr lvl="0" rtl="0" algn="ctr">
              <a:spcBef>
                <a:spcPts val="0"/>
              </a:spcBef>
              <a:buNone/>
            </a:pPr>
            <a:r>
              <a:rPr lang="en-GB"/>
              <a:t>commit</a:t>
            </a:r>
          </a:p>
        </p:txBody>
      </p:sp>
      <p:sp>
        <p:nvSpPr>
          <p:cNvPr id="675" name="Shape 675"/>
          <p:cNvSpPr/>
          <p:nvPr/>
        </p:nvSpPr>
        <p:spPr>
          <a:xfrm>
            <a:off x="3973825" y="3237200"/>
            <a:ext cx="1131299" cy="401099"/>
          </a:xfrm>
          <a:prstGeom prst="flowChartAlternateProcess">
            <a:avLst/>
          </a:prstGeom>
          <a:solidFill>
            <a:srgbClr val="D9EAD3"/>
          </a:solidFill>
          <a:ln>
            <a:noFill/>
          </a:ln>
        </p:spPr>
        <p:txBody>
          <a:bodyPr anchorCtr="0" anchor="ctr" bIns="91425" lIns="91425" rIns="91425" tIns="91425">
            <a:noAutofit/>
          </a:bodyPr>
          <a:lstStyle/>
          <a:p>
            <a:pPr lvl="0" rtl="0" algn="ctr">
              <a:spcBef>
                <a:spcPts val="0"/>
              </a:spcBef>
              <a:buNone/>
            </a:pPr>
            <a:r>
              <a:rPr lang="en-GB"/>
              <a:t>tree</a:t>
            </a:r>
          </a:p>
        </p:txBody>
      </p:sp>
      <p:sp>
        <p:nvSpPr>
          <p:cNvPr id="676" name="Shape 676"/>
          <p:cNvSpPr/>
          <p:nvPr/>
        </p:nvSpPr>
        <p:spPr>
          <a:xfrm>
            <a:off x="4006350" y="4062525"/>
            <a:ext cx="1131299" cy="401099"/>
          </a:xfrm>
          <a:prstGeom prst="flowChartAlternateProcess">
            <a:avLst/>
          </a:prstGeom>
          <a:solidFill>
            <a:srgbClr val="D9D2E9"/>
          </a:solidFill>
          <a:ln>
            <a:noFill/>
          </a:ln>
        </p:spPr>
        <p:txBody>
          <a:bodyPr anchorCtr="0" anchor="ctr" bIns="91425" lIns="91425" rIns="91425" tIns="91425">
            <a:noAutofit/>
          </a:bodyPr>
          <a:lstStyle/>
          <a:p>
            <a:pPr lvl="0" rtl="0" algn="ctr">
              <a:spcBef>
                <a:spcPts val="0"/>
              </a:spcBef>
              <a:buNone/>
            </a:pPr>
            <a:r>
              <a:rPr lang="en-GB"/>
              <a:t>blob</a:t>
            </a:r>
          </a:p>
        </p:txBody>
      </p:sp>
      <p:sp>
        <p:nvSpPr>
          <p:cNvPr id="677" name="Shape 677"/>
          <p:cNvSpPr/>
          <p:nvPr/>
        </p:nvSpPr>
        <p:spPr>
          <a:xfrm>
            <a:off x="4144825" y="1165012"/>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HEAD</a:t>
            </a:r>
          </a:p>
        </p:txBody>
      </p:sp>
      <p:sp>
        <p:nvSpPr>
          <p:cNvPr id="678" name="Shape 678"/>
          <p:cNvSpPr/>
          <p:nvPr/>
        </p:nvSpPr>
        <p:spPr>
          <a:xfrm>
            <a:off x="4144825" y="1825737"/>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branch</a:t>
            </a:r>
          </a:p>
        </p:txBody>
      </p:sp>
      <p:sp>
        <p:nvSpPr>
          <p:cNvPr id="679" name="Shape 679"/>
          <p:cNvSpPr/>
          <p:nvPr/>
        </p:nvSpPr>
        <p:spPr>
          <a:xfrm>
            <a:off x="2670350" y="2531475"/>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remote</a:t>
            </a:r>
          </a:p>
        </p:txBody>
      </p:sp>
      <p:sp>
        <p:nvSpPr>
          <p:cNvPr id="680" name="Shape 680"/>
          <p:cNvSpPr/>
          <p:nvPr/>
        </p:nvSpPr>
        <p:spPr>
          <a:xfrm>
            <a:off x="5474600" y="2508525"/>
            <a:ext cx="1131299" cy="401099"/>
          </a:xfrm>
          <a:prstGeom prst="flowChartAlternateProcess">
            <a:avLst/>
          </a:prstGeom>
          <a:solidFill>
            <a:srgbClr val="FFF2CC"/>
          </a:solidFill>
          <a:ln>
            <a:noFill/>
          </a:ln>
        </p:spPr>
        <p:txBody>
          <a:bodyPr anchorCtr="0" anchor="ctr" bIns="91425" lIns="91425" rIns="91425" tIns="91425">
            <a:noAutofit/>
          </a:bodyPr>
          <a:lstStyle/>
          <a:p>
            <a:pPr lvl="0" rtl="0" algn="ctr">
              <a:spcBef>
                <a:spcPts val="0"/>
              </a:spcBef>
              <a:buNone/>
            </a:pPr>
            <a:r>
              <a:rPr lang="en-GB"/>
              <a:t>tag</a:t>
            </a:r>
          </a:p>
        </p:txBody>
      </p:sp>
      <p:cxnSp>
        <p:nvCxnSpPr>
          <p:cNvPr id="681" name="Shape 681"/>
          <p:cNvCxnSpPr>
            <a:stCxn id="678" idx="2"/>
            <a:endCxn id="674" idx="0"/>
          </p:cNvCxnSpPr>
          <p:nvPr/>
        </p:nvCxnSpPr>
        <p:spPr>
          <a:xfrm>
            <a:off x="4539474" y="2180937"/>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682" name="Shape 682"/>
          <p:cNvCxnSpPr>
            <a:stCxn id="674" idx="2"/>
            <a:endCxn id="675" idx="0"/>
          </p:cNvCxnSpPr>
          <p:nvPr/>
        </p:nvCxnSpPr>
        <p:spPr>
          <a:xfrm>
            <a:off x="4539462" y="2909624"/>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683" name="Shape 683"/>
          <p:cNvCxnSpPr>
            <a:stCxn id="675" idx="2"/>
          </p:cNvCxnSpPr>
          <p:nvPr/>
        </p:nvCxnSpPr>
        <p:spPr>
          <a:xfrm flipH="1">
            <a:off x="4413474" y="3638299"/>
            <a:ext cx="126000" cy="420000"/>
          </a:xfrm>
          <a:prstGeom prst="straightConnector1">
            <a:avLst/>
          </a:prstGeom>
          <a:noFill/>
          <a:ln cap="flat" cmpd="sng" w="19050">
            <a:solidFill>
              <a:schemeClr val="dk2"/>
            </a:solidFill>
            <a:prstDash val="solid"/>
            <a:round/>
            <a:headEnd len="lg" w="lg" type="none"/>
            <a:tailEnd len="lg" w="lg" type="triangle"/>
          </a:ln>
        </p:spPr>
      </p:cxnSp>
      <p:cxnSp>
        <p:nvCxnSpPr>
          <p:cNvPr id="684" name="Shape 684"/>
          <p:cNvCxnSpPr>
            <a:endCxn id="676" idx="0"/>
          </p:cNvCxnSpPr>
          <p:nvPr/>
        </p:nvCxnSpPr>
        <p:spPr>
          <a:xfrm>
            <a:off x="4538399" y="3637425"/>
            <a:ext cx="33600" cy="425100"/>
          </a:xfrm>
          <a:prstGeom prst="straightConnector1">
            <a:avLst/>
          </a:prstGeom>
          <a:noFill/>
          <a:ln cap="flat" cmpd="sng" w="19050">
            <a:solidFill>
              <a:schemeClr val="dk2"/>
            </a:solidFill>
            <a:prstDash val="solid"/>
            <a:round/>
            <a:headEnd len="lg" w="lg" type="none"/>
            <a:tailEnd len="lg" w="lg" type="triangle"/>
          </a:ln>
        </p:spPr>
      </p:cxnSp>
      <p:cxnSp>
        <p:nvCxnSpPr>
          <p:cNvPr id="685" name="Shape 685"/>
          <p:cNvCxnSpPr/>
          <p:nvPr/>
        </p:nvCxnSpPr>
        <p:spPr>
          <a:xfrm>
            <a:off x="4551525" y="3637275"/>
            <a:ext cx="171000" cy="414299"/>
          </a:xfrm>
          <a:prstGeom prst="straightConnector1">
            <a:avLst/>
          </a:prstGeom>
          <a:noFill/>
          <a:ln cap="flat" cmpd="sng" w="19050">
            <a:solidFill>
              <a:schemeClr val="dk2"/>
            </a:solidFill>
            <a:prstDash val="solid"/>
            <a:round/>
            <a:headEnd len="lg" w="lg" type="none"/>
            <a:tailEnd len="lg" w="lg" type="triangle"/>
          </a:ln>
        </p:spPr>
      </p:cxnSp>
      <p:cxnSp>
        <p:nvCxnSpPr>
          <p:cNvPr id="686" name="Shape 686"/>
          <p:cNvCxnSpPr>
            <a:stCxn id="677" idx="2"/>
            <a:endCxn id="678" idx="0"/>
          </p:cNvCxnSpPr>
          <p:nvPr/>
        </p:nvCxnSpPr>
        <p:spPr>
          <a:xfrm>
            <a:off x="4539474" y="1520212"/>
            <a:ext cx="0" cy="305400"/>
          </a:xfrm>
          <a:prstGeom prst="straightConnector1">
            <a:avLst/>
          </a:prstGeom>
          <a:noFill/>
          <a:ln cap="flat" cmpd="sng" w="19050">
            <a:solidFill>
              <a:schemeClr val="dk2"/>
            </a:solidFill>
            <a:prstDash val="solid"/>
            <a:round/>
            <a:headEnd len="lg" w="lg" type="none"/>
            <a:tailEnd len="lg" w="lg" type="triangle"/>
          </a:ln>
        </p:spPr>
      </p:cxnSp>
      <p:cxnSp>
        <p:nvCxnSpPr>
          <p:cNvPr id="687" name="Shape 687"/>
          <p:cNvCxnSpPr>
            <a:stCxn id="679" idx="3"/>
            <a:endCxn id="674" idx="1"/>
          </p:cNvCxnSpPr>
          <p:nvPr/>
        </p:nvCxnSpPr>
        <p:spPr>
          <a:xfrm>
            <a:off x="3459649" y="2709075"/>
            <a:ext cx="514200" cy="0"/>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a:stCxn id="680" idx="1"/>
            <a:endCxn id="674" idx="3"/>
          </p:cNvCxnSpPr>
          <p:nvPr/>
        </p:nvCxnSpPr>
        <p:spPr>
          <a:xfrm rot="10800000">
            <a:off x="5105000" y="2709074"/>
            <a:ext cx="369600" cy="0"/>
          </a:xfrm>
          <a:prstGeom prst="straightConnector1">
            <a:avLst/>
          </a:prstGeom>
          <a:noFill/>
          <a:ln cap="flat" cmpd="sng" w="19050">
            <a:solidFill>
              <a:schemeClr val="dk2"/>
            </a:solidFill>
            <a:prstDash val="solid"/>
            <a:round/>
            <a:headEnd len="lg" w="lg" type="none"/>
            <a:tailEnd len="lg" w="lg" type="triangle"/>
          </a:ln>
        </p:spPr>
      </p:cxnSp>
      <p:sp>
        <p:nvSpPr>
          <p:cNvPr id="689" name="Shape 689"/>
          <p:cNvSpPr/>
          <p:nvPr/>
        </p:nvSpPr>
        <p:spPr>
          <a:xfrm>
            <a:off x="4781750" y="2565175"/>
            <a:ext cx="0" cy="0"/>
          </a:xfrm>
          <a:prstGeom prst="arc">
            <a:avLst>
              <a:gd fmla="val 17156477" name="adj1"/>
              <a:gd fmla="val 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rot="683878">
            <a:off x="4677429" y="23104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sp>
        <p:nvSpPr>
          <p:cNvPr id="691" name="Shape 691"/>
          <p:cNvSpPr/>
          <p:nvPr/>
        </p:nvSpPr>
        <p:spPr>
          <a:xfrm rot="683878">
            <a:off x="4740479" y="30482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pic>
        <p:nvPicPr>
          <p:cNvPr descr="2color-lightbg@2x.png" id="692" name="Shape 69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To Summarize</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Maintain Meaningful States</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Track Changes</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Undo</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Sandboxing</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Branching and merging</a:t>
            </a:r>
          </a:p>
        </p:txBody>
      </p:sp>
      <p:pic>
        <p:nvPicPr>
          <p:cNvPr descr="2color-lightbg@2x.png" id="79" name="Shape 7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just">
              <a:lnSpc>
                <a:spcPct val="115000"/>
              </a:lnSpc>
              <a:spcBef>
                <a:spcPts val="0"/>
              </a:spcBef>
              <a:buNone/>
            </a:pPr>
            <a:r>
              <a:rPr lang="en-GB" sz="1400">
                <a:latin typeface="Verdana"/>
                <a:ea typeface="Verdana"/>
                <a:cs typeface="Verdana"/>
                <a:sym typeface="Verdana"/>
              </a:rPr>
              <a:t>“In many ways you can just see git as a filesystem — it’s content-addressable, and it has a notion of versioning, but I really really designed it coming at the problem from the viewpoint of a filesystem person (hey, kernels is what I do), and I actually have absolutely zero interest in creating a traditional SCM system.” – Linus</a:t>
            </a:r>
          </a:p>
          <a:p>
            <a:pPr lvl="0" rtl="0" algn="just">
              <a:lnSpc>
                <a:spcPct val="115000"/>
              </a:lnSpc>
              <a:spcBef>
                <a:spcPts val="0"/>
              </a:spcBef>
              <a:buNone/>
            </a:pPr>
            <a:r>
              <a:t/>
            </a:r>
            <a:endParaRPr sz="1400">
              <a:latin typeface="Verdana"/>
              <a:ea typeface="Verdana"/>
              <a:cs typeface="Verdana"/>
              <a:sym typeface="Verdana"/>
            </a:endParaRPr>
          </a:p>
          <a:p>
            <a:pPr lvl="0" rtl="0" algn="just">
              <a:lnSpc>
                <a:spcPct val="115000"/>
              </a:lnSpc>
              <a:spcBef>
                <a:spcPts val="0"/>
              </a:spcBef>
              <a:buNone/>
            </a:pPr>
            <a:r>
              <a:rPr lang="en-GB" sz="1400">
                <a:latin typeface="Verdana"/>
                <a:ea typeface="Verdana"/>
                <a:cs typeface="Verdana"/>
                <a:sym typeface="Verdana"/>
              </a:rPr>
              <a:t>GIT as a Version Control System is an use case</a:t>
            </a:r>
          </a:p>
          <a:p>
            <a:pPr lvl="0" rtl="0" algn="just">
              <a:lnSpc>
                <a:spcPct val="115000"/>
              </a:lnSpc>
              <a:spcBef>
                <a:spcPts val="0"/>
              </a:spcBef>
              <a:buNone/>
            </a:pPr>
            <a:r>
              <a:t/>
            </a:r>
            <a:endParaRPr sz="1400">
              <a:latin typeface="Verdana"/>
              <a:ea typeface="Verdana"/>
              <a:cs typeface="Verdana"/>
              <a:sym typeface="Verdana"/>
            </a:endParaRPr>
          </a:p>
          <a:p>
            <a:pPr lvl="0" rtl="0" algn="just">
              <a:lnSpc>
                <a:spcPct val="115000"/>
              </a:lnSpc>
              <a:spcBef>
                <a:spcPts val="0"/>
              </a:spcBef>
              <a:buNone/>
            </a:pPr>
            <a:r>
              <a:rPr b="1" lang="en-GB" sz="1400">
                <a:latin typeface="Verdana"/>
                <a:ea typeface="Verdana"/>
                <a:cs typeface="Verdana"/>
                <a:sym typeface="Verdana"/>
              </a:rPr>
              <a:t>Non-SCM Use Cases of GIT:</a:t>
            </a:r>
          </a:p>
          <a:p>
            <a:pPr lvl="0" rtl="0" algn="just">
              <a:lnSpc>
                <a:spcPct val="115000"/>
              </a:lnSpc>
              <a:spcBef>
                <a:spcPts val="0"/>
              </a:spcBef>
              <a:buNone/>
            </a:pPr>
            <a:r>
              <a:rPr lang="en-GB" sz="1400">
                <a:latin typeface="Verdana"/>
                <a:ea typeface="Verdana"/>
                <a:cs typeface="Verdana"/>
                <a:sym typeface="Verdana"/>
              </a:rPr>
              <a:t>Peer to Peer Content Distribution Network</a:t>
            </a:r>
          </a:p>
          <a:p>
            <a:pPr lvl="0" rtl="0" algn="just">
              <a:lnSpc>
                <a:spcPct val="115000"/>
              </a:lnSpc>
              <a:spcBef>
                <a:spcPts val="0"/>
              </a:spcBef>
              <a:buNone/>
            </a:pPr>
            <a:r>
              <a:rPr lang="en-GB" sz="1400">
                <a:latin typeface="Verdana"/>
                <a:ea typeface="Verdana"/>
                <a:cs typeface="Verdana"/>
                <a:sym typeface="Verdana"/>
              </a:rPr>
              <a:t>Distributed Document Oriented Database [like wiki]</a:t>
            </a:r>
          </a:p>
        </p:txBody>
      </p:sp>
      <p:pic>
        <p:nvPicPr>
          <p:cNvPr descr="2color-lightbg@2x.png" id="86" name="Shape 8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