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107A68-4144-47DE-B231-1F6ED146F0B7}">
  <a:tblStyle styleId="{D1107A68-4144-47DE-B231-1F6ED146F0B7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todo-ajax.html" TargetMode="External"/><Relationship Id="rId3" Type="http://schemas.openxmlformats.org/officeDocument/2006/relationships/hyperlink" Target="http://localhost/ruturaj/todo-ajax.php" TargetMode="External"/><Relationship Id="rId4" Type="http://schemas.openxmlformats.org/officeDocument/2006/relationships/hyperlink" Target="https://gist.github.com/ruturajv/45adb1caea2954b3d0bf" TargetMode="External"/><Relationship Id="rId5" Type="http://schemas.openxmlformats.org/officeDocument/2006/relationships/hyperlink" Target="https://gist.github.com/ruturajv/243100f7e15e75f46fc9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resentation.com/syncjs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b() { a = 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a() {} } b(); alert(a);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String,number,boolean,undefined,object,null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normal objects with callable property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ar defined inside is avaible everywhere, types arent specifed 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Return expression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Otherwise undefined excpet for constructor which will return this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cant have return and expression in different 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insertion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 defined inside is avaible everywhere, types arent specifed 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not hosited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Sync programming background.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JS isnt like that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 callbacks api has implicit closure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 it settime, ajax call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params called </a:t>
            </a:r>
            <a:r>
              <a:rPr lang="en"/>
              <a:t>a</a:t>
            </a:r>
            <a:r>
              <a:rPr lang="en"/>
              <a:t>rguments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arguments.length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C0C0C0"/>
                </a:highlight>
                <a:latin typeface="Georgia"/>
                <a:ea typeface="Georgia"/>
                <a:cs typeface="Georgia"/>
                <a:sym typeface="Georgia"/>
              </a:rPr>
              <a:t>In typical object-oriented programming, we need a way of identifying and referring to the object that we’re currently working with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C0C0C0"/>
                </a:highlight>
                <a:latin typeface="Georgia"/>
                <a:ea typeface="Georgia"/>
                <a:cs typeface="Georgia"/>
                <a:sym typeface="Georgia"/>
              </a:rPr>
              <a:t>….current instance of class</a:t>
            </a:r>
          </a:p>
          <a:p>
            <a:pPr lvl="0">
              <a:spcBef>
                <a:spcPts val="0"/>
              </a:spcBef>
              <a:buNone/>
            </a:pPr>
            <a:r>
              <a:rPr lang="en" sz="9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addition to establishing a scope chain, each execution context offers a keyword named </a:t>
            </a:r>
            <a:r>
              <a:rPr lang="en" sz="1450">
                <a:solidFill>
                  <a:srgbClr val="888888"/>
                </a:solidFill>
                <a:highlight>
                  <a:srgbClr val="FFFFFF"/>
                </a:highlight>
              </a:rPr>
              <a:t>this</a:t>
            </a:r>
          </a:p>
          <a:p>
            <a:pPr lvl="0">
              <a:spcBef>
                <a:spcPts val="0"/>
              </a:spcBef>
              <a:buNone/>
            </a:pPr>
            <a:r>
              <a:rPr lang="en" sz="1450">
                <a:solidFill>
                  <a:srgbClr val="888888"/>
                </a:solidFill>
                <a:highlight>
                  <a:srgbClr val="FFFFFF"/>
                </a:highlight>
              </a:rPr>
              <a:t>Ecmascript def </a:t>
            </a:r>
            <a:r>
              <a:rPr lang="en" sz="1150">
                <a:solidFill>
                  <a:srgbClr val="242729"/>
                </a:solidFill>
                <a:highlight>
                  <a:srgbClr val="FFF8DC"/>
                </a:highlight>
              </a:rPr>
              <a:t>evaluates to the value of the ThisBinding of the current execution context;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8DC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binding has nothing to do with where a function is declared, but has instead everything to do with the manner in which the function is called.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But the scope "object" is not accessible to JavaScript code. It's an inner part of the </a:t>
            </a:r>
            <a:r>
              <a:rPr i="1" lang="en" sz="1200">
                <a:solidFill>
                  <a:srgbClr val="24292E"/>
                </a:solidFill>
                <a:highlight>
                  <a:srgbClr val="FFFFFF"/>
                </a:highlight>
              </a:rPr>
              <a:t>Engine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's implementation.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</a:rPr>
              <a:t>When a function is invoked,  execution context, is created.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</a:rPr>
              <a:t> execution context contains args, call stack reference, how function is invoked</a:t>
            </a:r>
            <a:br>
              <a:rPr lang="en" sz="1200">
                <a:solidFill>
                  <a:srgbClr val="24292E"/>
                </a:solidFill>
              </a:rPr>
            </a:br>
            <a:r>
              <a:rPr lang="en" sz="1200">
                <a:solidFill>
                  <a:srgbClr val="24292E"/>
                </a:solidFill>
              </a:rPr>
              <a:t>One such prop is this. Referecing to function's execution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88888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When a function is invoked,  execution context, is created.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execution context contains args, call stack reference, how function is invoked</a:t>
            </a:r>
            <a:b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One such prop is this. Referecing to function's execution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http://www.mocky.io/v2/5961fc1d100000ee0abe34d5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227A78"/>
                </a:solidFill>
                <a:hlinkClick r:id="rId2"/>
              </a:rPr>
              <a:t>http://localhost/ruturaj/todo-ajax.html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227A78"/>
                </a:solidFill>
                <a:hlinkClick r:id="rId3"/>
              </a:rPr>
              <a:t>http://localhost/ruturaj/todo-ajax.php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227A78"/>
                </a:solidFill>
                <a:hlinkClick r:id="rId4"/>
              </a:rPr>
              <a:t>https://gist.github.com/ruturajv/45adb1caea2954b3d0bf</a:t>
            </a:r>
            <a:r>
              <a:rPr lang="en"/>
              <a:t> (todo-ajax.html)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227A78"/>
                </a:solidFill>
                <a:hlinkClick r:id="rId5"/>
              </a:rPr>
              <a:t>https://gist.github.com/ruturajv/243100f7e15e75f46fc9</a:t>
            </a:r>
            <a:r>
              <a:rPr lang="en"/>
              <a:t> (todo-ajax.php)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putting breakpoints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debugger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DOM manipulation breakpoints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ajax breakpoints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function called Object but the type is function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since everything is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called object as well</a:t>
            </a:r>
            <a:br>
              <a:rPr lang="en"/>
            </a:br>
            <a:r>
              <a:rPr lang="en"/>
              <a:t>Show in console</a:t>
            </a:r>
            <a:br>
              <a:rPr lang="en"/>
            </a:br>
            <a:r>
              <a:rPr lang="en"/>
              <a:t>Object</a:t>
            </a:r>
            <a:br>
              <a:rPr lang="en"/>
            </a:br>
            <a:r>
              <a:rPr lang="en"/>
              <a:t>Object()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to same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instance is created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in car ..it will be avaible in honda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A </a:t>
            </a:r>
            <a:r>
              <a:rPr i="1" lang="en" sz="1050">
                <a:solidFill>
                  <a:srgbClr val="3B3C40"/>
                </a:solidFill>
                <a:highlight>
                  <a:srgbClr val="FFFFFF"/>
                </a:highlight>
              </a:rPr>
              <a:t>class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 defines all of the properties ..blue print of read world object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Object is Instance of that class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Prototype : everythign is objects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any object can be associated as the </a:t>
            </a:r>
            <a:r>
              <a:rPr i="1" lang="en" sz="1050">
                <a:solidFill>
                  <a:srgbClr val="3B3C40"/>
                </a:solidFill>
                <a:highlight>
                  <a:srgbClr val="FFFFFF"/>
                </a:highlight>
              </a:rPr>
              <a:t>prototype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</a:rPr>
              <a:t> for another objec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is used just to set new properties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emp1.__proto__ -&gt; Employee.prototype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function Car(){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this.name = 'automobile'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 = new Car();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c.__proto__ == Car.prototype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c.__proto__.__proto__ == Object.prototype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c.constructor == Car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c.constructor.constructor ==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some examples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1st half 2nd half.defer 2nd half for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 THreaded : Single call stack : where in program we are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Blocking : things which are slow..give example of sync..cannt do anything ..its stuck..solution : async callbacks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http://www.presentation.com/syncjs.html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Js Runtime one thing at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Browser does multiple things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Event loop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store/retrieve values ---&gt;program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are variables stored? Which varibale is called when?</a:t>
            </a:r>
            <a:br>
              <a:rPr lang="en"/>
            </a:br>
            <a:r>
              <a:rPr lang="en"/>
              <a:t>Compiled Language : lexical/parsing/code gen ast</a:t>
            </a:r>
            <a:br>
              <a:rPr lang="en"/>
            </a:br>
            <a:r>
              <a:rPr lang="en"/>
              <a:t>Engine, compiler, scope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lang="en"/>
              <a:t>A = 2</a:t>
            </a:r>
            <a:br>
              <a:rPr lang="en"/>
            </a:b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 a;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D73A49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console.log(a);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Also this is not complied language which makes 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execution context is created at runtime for funciton in HEAP  not stack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 scope "object" is not accessible to JavaScript code. It's an inner part of the </a:t>
            </a:r>
            <a:r>
              <a:rPr i="1" lang="en" sz="1200">
                <a:solidFill>
                  <a:srgbClr val="24292E"/>
                </a:solidFill>
                <a:highlight>
                  <a:srgbClr val="FFFFFF"/>
                </a:highlight>
              </a:rPr>
              <a:t>Engine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's implementation.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(a) {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a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b );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); </a:t>
            </a:r>
            <a: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----------</a:t>
            </a: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(a) {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a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b );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b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a;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);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------</a:t>
            </a: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(a) {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bar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(c) {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a, b, c );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bar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(b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); </a:t>
            </a:r>
            <a: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// 2 4 12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buNone/>
            </a:pP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b() { a = 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a() {} } b(); alert(a);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variable shadowing in js var 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// Garbage collected ..no reachibity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// no api to see back pointer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console.log(“Hello World”); 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76550" y="42078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Vedant Seta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Hoisting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15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Declare all functions before you call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Declare all variables on top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: Hoisting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0950" y="15736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a = 1;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b() 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 = 10;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function a(){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b(); console.log(a);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1   B. 10   C. undefined    D. throw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Lunch Break.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phy.gif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975" y="2040025"/>
            <a:ext cx="4762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are First Class Objects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Can be passed returned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Assigned to variable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Stored in array &amp; object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Objects with callable property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as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expression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statement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method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Constructor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closures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Expression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60950" y="1601175"/>
            <a:ext cx="8222100" cy="23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function fnName (parameters) 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// statements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return; or return expression;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// Call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fnName(params);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 function can appear anywhere that an expression can appear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: Functions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1900" y="1766675"/>
            <a:ext cx="4547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unction test() {</a:t>
            </a: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Var a = 10;</a:t>
            </a:r>
            <a:b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a;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console.log(test());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147400" y="2007825"/>
            <a:ext cx="20574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Statement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60950" y="1601175"/>
            <a:ext cx="3942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function fnName (parameters) 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// statements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// Call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fnName(params);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689325" y="1717175"/>
            <a:ext cx="4869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var fnName = function(){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Expands to 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var fnName = undefined;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fnName = function fnName() 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as Object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They are objects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save name/value pairs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Simply call foo();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952500" y="28976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function Car(name) {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return name;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Car.noOfWheels = 4;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Car(“honda”) // honda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Car.noOfWheels //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s63u4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00" y="2651325"/>
            <a:ext cx="3833324" cy="21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as method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Since functions are values they can be stored in objects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function in object is called method</a:t>
            </a: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site = {};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site.test = function (string) {</a:t>
            </a:r>
          </a:p>
          <a:p>
            <a:pPr indent="-29845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console.log("Hello World! " + string);</a:t>
            </a:r>
          </a:p>
          <a:p>
            <a:pPr indent="-29845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site.string = string;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site.test("WoW!");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 Everything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3000">
                <a:solidFill>
                  <a:srgbClr val="000000"/>
                </a:solidFill>
              </a:rPr>
              <a:t>Client Side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3000">
                <a:solidFill>
                  <a:srgbClr val="000000"/>
                </a:solidFill>
              </a:rPr>
              <a:t>Server Side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3000">
                <a:solidFill>
                  <a:srgbClr val="000000"/>
                </a:solidFill>
              </a:rPr>
              <a:t>Desktop/</a:t>
            </a:r>
            <a:r>
              <a:rPr lang="en" sz="3000">
                <a:solidFill>
                  <a:srgbClr val="000000"/>
                </a:solidFill>
              </a:rPr>
              <a:t>Mobile</a:t>
            </a:r>
            <a:r>
              <a:rPr lang="en" sz="3000">
                <a:solidFill>
                  <a:srgbClr val="000000"/>
                </a:solidFill>
              </a:rPr>
              <a:t> Apps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3000">
                <a:solidFill>
                  <a:srgbClr val="000000"/>
                </a:solidFill>
              </a:rPr>
              <a:t>Task Runners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75" y="955625"/>
            <a:ext cx="3657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as constructor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new Object is returned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 sets constructor property to point to that function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Employee(name) {</a:t>
            </a:r>
          </a:p>
          <a:p>
            <a:pPr indent="-29845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this.name = name;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 emp1 =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ew Employee(‘vedant’);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Closure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Scope which inner function enjoys even after the parent function has returned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Permanent link between function and its scope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Holds scope chain preventing garbage collection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: Closures 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1900" y="1766675"/>
            <a:ext cx="4547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var a = {};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for(var i = 0; i &lt; 3; i++) {</a:t>
            </a: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A[i] = function(){	</a:t>
            </a:r>
          </a:p>
          <a:p>
            <a:pPr indent="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console.log(i);</a:t>
            </a:r>
          </a:p>
          <a:p>
            <a:pPr indent="45720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a[0]();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a[1]();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a[2]();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147400" y="2007825"/>
            <a:ext cx="20574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call / invocation	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called with many arguments, then extra arguments are ignored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called with missing arguments, then missing arguments are undefined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There is no implicit type checking on the arguments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call / invocation	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2301050"/>
            <a:ext cx="8222100" cy="23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Function form - </a:t>
            </a:r>
            <a:r>
              <a:rPr lang="en">
                <a:solidFill>
                  <a:srgbClr val="000000"/>
                </a:solidFill>
              </a:rPr>
              <a:t>funcName</a:t>
            </a:r>
            <a:r>
              <a:rPr lang="en">
                <a:solidFill>
                  <a:srgbClr val="000000"/>
                </a:solidFill>
              </a:rPr>
              <a:t>(args)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Method form -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obj.methodName(args);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obj[‘methodName’](args);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Constructor Form - new </a:t>
            </a:r>
            <a:r>
              <a:rPr lang="en">
                <a:solidFill>
                  <a:srgbClr val="000000"/>
                </a:solidFill>
              </a:rPr>
              <a:t>funcName</a:t>
            </a:r>
            <a:r>
              <a:rPr lang="en">
                <a:solidFill>
                  <a:srgbClr val="000000"/>
                </a:solidFill>
              </a:rPr>
              <a:t>(args)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Apply Form : </a:t>
            </a:r>
            <a:r>
              <a:rPr lang="en">
                <a:solidFill>
                  <a:srgbClr val="000000"/>
                </a:solidFill>
              </a:rPr>
              <a:t>funcName.apply(thisObj, [args]);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12125" y="17867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called 4 ways 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14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itself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author time binding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how it is declared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27875" y="3505700"/>
            <a:ext cx="8316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This is runtime binding.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Depends on how and from where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it is called (callsite) from call stack </a:t>
            </a:r>
          </a:p>
        </p:txBody>
      </p:sp>
      <p:pic>
        <p:nvPicPr>
          <p:cNvPr descr="download.jpe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950" y="1746075"/>
            <a:ext cx="2503075" cy="2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1900" y="1919075"/>
            <a:ext cx="8222100" cy="14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457200" y="42367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57200" y="16781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695325" y="26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{D1107A68-4144-47DE-B231-1F6ED146F0B7}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Invocation form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this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allsite (Default Binding)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object (Implicit Binding)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constructor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new object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rguments (Expicit Binding)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App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phy.gif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75" y="2158141"/>
            <a:ext cx="3724249" cy="22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4320550" y="2551175"/>
            <a:ext cx="91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Debugging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Let’s DEBUG what we implemented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20550" y="2551175"/>
            <a:ext cx="91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Returns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Javascript is class free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Every object inherits Object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</a:t>
            </a:r>
            <a:r>
              <a:rPr lang="en">
                <a:solidFill>
                  <a:srgbClr val="000000"/>
                </a:solidFill>
              </a:rPr>
              <a:t>ar car = 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wheels : 4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}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You can add methods here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ar.getWheels = function(){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eturn this.wheels;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 a = 2;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 var a;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 console.log( a 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A. 2   B. null   C. undefined    D. throw 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Linkage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Objects can be created with simple link to other objects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access to member is failed, linked object is tried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768425" y="252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car = {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name:'automobile', </a:t>
            </a:r>
            <a:b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wheels:4,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getName: function(){return this.name}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honda = Object.create(car);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honda.name = ‘honda’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Linkage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445050" y="2720200"/>
            <a:ext cx="1770600" cy="732300"/>
          </a:xfrm>
          <a:prstGeom prst="foldedCorner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name = ‘honda’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445050" y="2274400"/>
            <a:ext cx="1504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honda</a:t>
            </a:r>
          </a:p>
        </p:txBody>
      </p:sp>
      <p:sp>
        <p:nvSpPr>
          <p:cNvPr id="275" name="Shape 275"/>
          <p:cNvSpPr/>
          <p:nvPr/>
        </p:nvSpPr>
        <p:spPr>
          <a:xfrm>
            <a:off x="4188250" y="2720200"/>
            <a:ext cx="1770600" cy="1425900"/>
          </a:xfrm>
          <a:prstGeom prst="foldedCorner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name = ‘automobile’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getName = function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188250" y="2274400"/>
            <a:ext cx="1504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car</a:t>
            </a:r>
          </a:p>
        </p:txBody>
      </p:sp>
      <p:cxnSp>
        <p:nvCxnSpPr>
          <p:cNvPr id="277" name="Shape 277"/>
          <p:cNvCxnSpPr>
            <a:stCxn id="273" idx="3"/>
            <a:endCxn id="275" idx="1"/>
          </p:cNvCxnSpPr>
          <p:nvPr/>
        </p:nvCxnSpPr>
        <p:spPr>
          <a:xfrm>
            <a:off x="3215650" y="3086350"/>
            <a:ext cx="972600" cy="3468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Class based inheritance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Prototype based inheritance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mployee-manager-hei.pn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50" y="1785912"/>
            <a:ext cx="2962275" cy="29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884500" y="2521825"/>
            <a:ext cx="3216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Employee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String name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String dept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Employee(){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this.name = ‘’;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this.dept = ‘’;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682750" y="2521825"/>
            <a:ext cx="24945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Employee(){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this.name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this.dept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84500" y="1985800"/>
            <a:ext cx="16182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Employee JAVA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682750" y="1985800"/>
            <a:ext cx="2427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Employee JavaScript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96275" y="2472250"/>
            <a:ext cx="42261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Manager extends Employee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Employee[] reports;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Manager()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this.reports = new Employee[0]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89300" y="2472250"/>
            <a:ext cx="40047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this.reports = [];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Manager.prototype = new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Employee();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Manager.prototype.constructor = Manager;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96275" y="1936225"/>
            <a:ext cx="2427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Manager JAVA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689300" y="1936225"/>
            <a:ext cx="2427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Manager JavaScript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__proto__ vs prototype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Function has </a:t>
            </a:r>
            <a:r>
              <a:rPr b="1" lang="en">
                <a:solidFill>
                  <a:srgbClr val="000000"/>
                </a:solidFill>
              </a:rPr>
              <a:t>Prototype</a:t>
            </a:r>
            <a:r>
              <a:rPr lang="en">
                <a:solidFill>
                  <a:srgbClr val="000000"/>
                </a:solidFill>
              </a:rPr>
              <a:t> member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__proto__ points to Prototype member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__proto__ chain leads to Object.prototype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Constructor points to the Function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Everything at once</a:t>
            </a:r>
          </a:p>
        </p:txBody>
      </p:sp>
      <p:pic>
        <p:nvPicPr>
          <p:cNvPr descr="Object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352425"/>
            <a:ext cx="6104449" cy="38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Functions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Reduce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Filter</a:t>
            </a:r>
          </a:p>
        </p:txBody>
      </p:sp>
      <p:pic>
        <p:nvPicPr>
          <p:cNvPr descr="fp-aliens.jpg"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70" y="1827287"/>
            <a:ext cx="3306324" cy="28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-cYZzHVWPO5pT6iMfcTHWXg.png"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48699"/>
            <a:ext cx="7337474" cy="43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Executable code passed as an argument to a function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Is invoked within that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699" y="2483199"/>
            <a:ext cx="3879124" cy="2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Functions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Assign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Keys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Values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Freeze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Used for Serializing objects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Lighter than XML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JSON.parse()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JSON.stringify()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tools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Frameworks : Angular, React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Eslint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Node.js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Gulp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phy.gif"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25" y="20575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TODO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setTimeout(function(){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	console.log('When will this run?');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}, 0);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console.log('Here');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wDoesThisEvenWork (1)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175" y="2882500"/>
            <a:ext cx="3712950" cy="21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 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71050" y="17061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Single Threaded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Non Blocking APIs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Asynchronous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Concurrent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Call Stack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Web APIs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Callback queue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Event Loop</a:t>
            </a:r>
          </a:p>
        </p:txBody>
      </p:sp>
      <p:pic>
        <p:nvPicPr>
          <p:cNvPr descr="Screen Shot 2017-07-02 at 7.32.57 PM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22" y="2039475"/>
            <a:ext cx="3977775" cy="3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Well defined rules to store &amp; find variables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Compiler declares a variable in Scope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Engine looks up for variable in  Scope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Each Function creates a new Scope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Function Based Scope ..Not block scope</a:t>
            </a:r>
          </a:p>
          <a:p>
            <a:pPr lvl="0" rtl="0">
              <a:spcBef>
                <a:spcPts val="0"/>
              </a:spcBef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What if not found in Scope???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s.jpe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587" y="2728912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Nested Scope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a variable isn’t found in current scope, it will look at parent till global scope is reached.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74" y="2509098"/>
            <a:ext cx="3182824" cy="21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Hoisting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15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Declaration are Moved to the top of respective scope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Function expressions aren’t hoisted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Function statements are hoisted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 doesn’t look at branching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It doesn’t look at return statements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1s7l4j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825" y="2689471"/>
            <a:ext cx="3703300" cy="21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