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7" r:id="rId4"/>
    <p:sldId id="286" r:id="rId5"/>
    <p:sldId id="258" r:id="rId6"/>
    <p:sldId id="259" r:id="rId7"/>
    <p:sldId id="292" r:id="rId8"/>
    <p:sldId id="260" r:id="rId9"/>
    <p:sldId id="262" r:id="rId10"/>
    <p:sldId id="274" r:id="rId11"/>
    <p:sldId id="275" r:id="rId12"/>
    <p:sldId id="273" r:id="rId13"/>
    <p:sldId id="263" r:id="rId14"/>
    <p:sldId id="264" r:id="rId15"/>
    <p:sldId id="281" r:id="rId16"/>
    <p:sldId id="265" r:id="rId17"/>
    <p:sldId id="266" r:id="rId18"/>
    <p:sldId id="280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2437" autoAdjust="0"/>
  </p:normalViewPr>
  <p:slideViewPr>
    <p:cSldViewPr>
      <p:cViewPr varScale="1">
        <p:scale>
          <a:sx n="62" d="100"/>
          <a:sy n="62" d="100"/>
        </p:scale>
        <p:origin x="-13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519C2-C3A6-496B-AD9D-05819DF4789D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1C33-0105-41E7-BAC8-3A667C30B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E0A5-3ABF-4886-94FD-700748DC124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8303-9494-4BC1-ABDE-BE65518F4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 that the value for a certain set of attributes determines uniquely the value for another set of attributes.</a:t>
            </a:r>
          </a:p>
          <a:p>
            <a:r>
              <a:rPr lang="en-US" dirty="0" smtClean="0"/>
              <a:t>Functional dependencies define properties of the schema and not of any particular tuple in the relation.</a:t>
            </a:r>
          </a:p>
          <a:p>
            <a:pPr>
              <a:tabLst>
                <a:tab pos="2917825" algn="ctr"/>
              </a:tabLst>
            </a:pPr>
            <a:r>
              <a:rPr lang="en-US" dirty="0" smtClean="0">
                <a:sym typeface="Symbol" pitchFamily="18" charset="2"/>
              </a:rPr>
              <a:t>The functional dependency</a:t>
            </a:r>
          </a:p>
          <a:p>
            <a:pPr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i="1" dirty="0" smtClean="0">
                <a:sym typeface="Symbol" pitchFamily="18" charset="2"/>
              </a:rPr>
              <a:t>		 </a:t>
            </a:r>
            <a:r>
              <a:rPr lang="en-US" dirty="0" smtClean="0">
                <a:sym typeface="Symbol" pitchFamily="18" charset="2"/>
              </a:rPr>
              <a:t> </a:t>
            </a:r>
            <a:r>
              <a:rPr lang="en-US" dirty="0" smtClean="0">
                <a:sym typeface="Monotype Sorts" pitchFamily="2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</a:t>
            </a:r>
            <a:br>
              <a:rPr lang="en-US" i="1" dirty="0" smtClean="0">
                <a:sym typeface="Symbol" pitchFamily="18" charset="2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Employee project details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7391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3434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Emp_id -&gt; {</a:t>
            </a:r>
            <a:r>
              <a:rPr lang="en-US" dirty="0" err="1" smtClean="0"/>
              <a:t>emp_name</a:t>
            </a:r>
            <a:r>
              <a:rPr lang="en-US" dirty="0" smtClean="0"/>
              <a:t>, salary} </a:t>
            </a:r>
          </a:p>
          <a:p>
            <a:r>
              <a:rPr lang="en-US" dirty="0" smtClean="0"/>
              <a:t>Project_no -&gt; </a:t>
            </a:r>
            <a:r>
              <a:rPr lang="en-US" dirty="0" err="1" smtClean="0"/>
              <a:t>project_name</a:t>
            </a:r>
            <a:endParaRPr lang="en-US" dirty="0" smtClean="0"/>
          </a:p>
          <a:p>
            <a:r>
              <a:rPr lang="en-US" dirty="0" err="1" smtClean="0"/>
              <a:t>Emp_id,project_no</a:t>
            </a:r>
            <a:r>
              <a:rPr lang="en-US" dirty="0" smtClean="0"/>
              <a:t> -&gt; </a:t>
            </a:r>
            <a:r>
              <a:rPr lang="en-US" dirty="0" err="1" smtClean="0"/>
              <a:t>emp_name,salary,project_name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243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partial dependency.</a:t>
            </a:r>
          </a:p>
          <a:p>
            <a:r>
              <a:rPr lang="en-US" dirty="0" smtClean="0"/>
              <a:t>Eliminate fields that are facts about only a subset of the key so that all non-key fields are fully functionally dependent on the primary key</a:t>
            </a:r>
          </a:p>
          <a:p>
            <a:r>
              <a:rPr lang="en-US" dirty="0" smtClean="0"/>
              <a:t>A relation is said to be in 2NF if and only if it is in 1 NF and every non-key attribute is fully functionally dependent on the primary key.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Employee project details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7391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1981200"/>
            <a:ext cx="2514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4495800"/>
            <a:ext cx="4490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Problems with the above design 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18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Redundancy</a:t>
            </a:r>
          </a:p>
          <a:p>
            <a:r>
              <a:rPr lang="en-US" dirty="0" smtClean="0"/>
              <a:t>Insertion anomalies</a:t>
            </a:r>
          </a:p>
          <a:p>
            <a:r>
              <a:rPr lang="en-US" dirty="0" smtClean="0"/>
              <a:t>Deletion anomalies</a:t>
            </a:r>
          </a:p>
          <a:p>
            <a:r>
              <a:rPr lang="en-US" dirty="0" smtClean="0"/>
              <a:t>Updation anomalies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NF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343400" y="30480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Project_name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ProjA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ProjB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295400"/>
          <a:ext cx="4526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228600" y="3657600"/>
          <a:ext cx="3810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Project_no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990600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667000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276600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Employee_Project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1295400"/>
            <a:ext cx="1524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3657600"/>
            <a:ext cx="3733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048000"/>
            <a:ext cx="1524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609600" y="2514600"/>
            <a:ext cx="2057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 rot="5400000" flipH="1" flipV="1">
            <a:off x="3829050" y="3295650"/>
            <a:ext cx="571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Remove transitive dependency.</a:t>
            </a:r>
          </a:p>
          <a:p>
            <a:r>
              <a:rPr lang="en-US" dirty="0" smtClean="0">
                <a:cs typeface="Times New Roman" pitchFamily="18" charset="0"/>
              </a:rPr>
              <a:t>A relation should not have a non-key attribute functionally determine determined by another non-key attribute. </a:t>
            </a:r>
          </a:p>
          <a:p>
            <a:r>
              <a:rPr lang="en-US" dirty="0" smtClean="0">
                <a:cs typeface="Times New Roman" pitchFamily="18" charset="0"/>
              </a:rPr>
              <a:t>Every non-key attribute must provide a fact about the key, the whole key, and nothing but the key.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807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600200"/>
                <a:gridCol w="990600"/>
                <a:gridCol w="1143000"/>
                <a:gridCol w="13716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Deptmgr_empid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267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Emp_id -&gt; {</a:t>
            </a:r>
            <a:r>
              <a:rPr lang="en-US" dirty="0" err="1" smtClean="0"/>
              <a:t>emp_name</a:t>
            </a:r>
            <a:r>
              <a:rPr lang="en-US" dirty="0" smtClean="0"/>
              <a:t>, salary, </a:t>
            </a:r>
            <a:r>
              <a:rPr lang="en-US" dirty="0" err="1" smtClean="0"/>
              <a:t>dept_id</a:t>
            </a:r>
            <a:r>
              <a:rPr lang="en-US" dirty="0" smtClean="0"/>
              <a:t>, </a:t>
            </a:r>
            <a:r>
              <a:rPr lang="en-US" dirty="0" err="1" smtClean="0"/>
              <a:t>dept_name</a:t>
            </a:r>
            <a:r>
              <a:rPr lang="en-US" dirty="0" smtClean="0"/>
              <a:t>, </a:t>
            </a:r>
            <a:r>
              <a:rPr lang="en-US" dirty="0" err="1" smtClean="0"/>
              <a:t>deptmr_empid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dept_id</a:t>
            </a:r>
            <a:r>
              <a:rPr lang="en-US" dirty="0" smtClean="0"/>
              <a:t> -&gt; {</a:t>
            </a:r>
            <a:r>
              <a:rPr lang="en-US" dirty="0" err="1" smtClean="0"/>
              <a:t>dept_name</a:t>
            </a:r>
            <a:r>
              <a:rPr lang="en-US" dirty="0" smtClean="0"/>
              <a:t>, </a:t>
            </a:r>
            <a:r>
              <a:rPr lang="en-US" dirty="0" err="1" smtClean="0"/>
              <a:t>deptmgr_empid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mtClean="0"/>
              <a:t>Deletion </a:t>
            </a:r>
            <a:r>
              <a:rPr lang="en-US" dirty="0" smtClean="0"/>
              <a:t>anomaly : Employee leaves the company , details about dept are also lost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0574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3 NF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4343400"/>
          <a:ext cx="5562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7526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Deptmgr_empid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48767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698"/>
                <a:gridCol w="1438102"/>
                <a:gridCol w="955963"/>
                <a:gridCol w="1330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20574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44196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1600200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962400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95400" y="2286000"/>
            <a:ext cx="2895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Denormalization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attempting to optimize the read performance of a database by adding redundant data.</a:t>
            </a:r>
          </a:p>
          <a:p>
            <a:r>
              <a:rPr lang="en-US" dirty="0" smtClean="0"/>
              <a:t>Used in Decision Support Systems.</a:t>
            </a:r>
          </a:p>
          <a:p>
            <a:r>
              <a:rPr lang="en-US" dirty="0" smtClean="0"/>
              <a:t>Examples-</a:t>
            </a:r>
          </a:p>
          <a:p>
            <a:pPr lvl="1"/>
            <a:r>
              <a:rPr lang="en-US" dirty="0" smtClean="0"/>
              <a:t>Materialized Views</a:t>
            </a:r>
          </a:p>
          <a:p>
            <a:pPr lvl="1"/>
            <a:r>
              <a:rPr lang="en-US" dirty="0" smtClean="0"/>
              <a:t>Data Warehouse/Marts</a:t>
            </a:r>
          </a:p>
          <a:p>
            <a:pPr lvl="1"/>
            <a:r>
              <a:rPr lang="en-US" dirty="0" smtClean="0"/>
              <a:t>Prebuilt Aggregation Or OLAP Cubes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you are given a relation R = (A,B,C,D,E) with the following functional dependencies: {CE -&gt; D,D -&gt; B,C -&gt; A}.</a:t>
            </a:r>
          </a:p>
          <a:p>
            <a:pPr lvl="1"/>
            <a:r>
              <a:rPr lang="en-US" dirty="0" smtClean="0"/>
              <a:t>Find all candidate keys.</a:t>
            </a:r>
          </a:p>
          <a:p>
            <a:pPr lvl="1"/>
            <a:r>
              <a:rPr lang="en-US" dirty="0" smtClean="0"/>
              <a:t>Identify the best normal form that R satisfies (1NF, 2NF, 3NF)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some formal measure of why one grouping of attributes into a relational schema may be better than another</a:t>
            </a:r>
          </a:p>
          <a:p>
            <a:r>
              <a:rPr lang="en-US" dirty="0" smtClean="0"/>
              <a:t>Measure of “goodness” or quality of the design</a:t>
            </a:r>
          </a:p>
          <a:p>
            <a:r>
              <a:rPr lang="en-US" dirty="0" smtClean="0"/>
              <a:t>An analytical technique used during logical database design</a:t>
            </a:r>
          </a:p>
          <a:p>
            <a:r>
              <a:rPr lang="en-US" dirty="0" smtClean="0"/>
              <a:t>Offers a strategy for constructing relations and identifying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Answer.</a:t>
            </a:r>
          </a:p>
          <a:p>
            <a:pPr lvl="1"/>
            <a:r>
              <a:rPr lang="en-US" dirty="0" smtClean="0"/>
              <a:t>The only key is {C,E}</a:t>
            </a:r>
          </a:p>
          <a:p>
            <a:pPr lvl="1"/>
            <a:r>
              <a:rPr lang="en-US" dirty="0" smtClean="0"/>
              <a:t>The relation is in 1NF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the following set of functional dependencies for a relation R(A,B,C,D,E,F), </a:t>
            </a:r>
            <a:br>
              <a:rPr lang="en-US" dirty="0" smtClean="0"/>
            </a:br>
            <a:r>
              <a:rPr lang="en-US" dirty="0" smtClean="0"/>
              <a:t>F = {AB -&gt; C,DC -&gt; AE,E -&gt; F}.</a:t>
            </a:r>
          </a:p>
          <a:p>
            <a:pPr lvl="1"/>
            <a:r>
              <a:rPr lang="en-US" dirty="0" smtClean="0"/>
              <a:t>What are the keys of this relation?</a:t>
            </a:r>
          </a:p>
          <a:p>
            <a:pPr lvl="1"/>
            <a:r>
              <a:rPr lang="en-US" dirty="0" smtClean="0"/>
              <a:t>Is this relation in 3NF? If not, explain why by showing one violation.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</a:p>
          <a:p>
            <a:pPr lvl="1"/>
            <a:r>
              <a:rPr lang="en-US" dirty="0" smtClean="0"/>
              <a:t>{A,B,D} and {B,C,D}	</a:t>
            </a:r>
          </a:p>
          <a:p>
            <a:pPr lvl="1"/>
            <a:r>
              <a:rPr lang="en-US" dirty="0" smtClean="0"/>
              <a:t>No, all functional dependencies are actually violating this. No dependency contains a super key on its left 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Redundancy </a:t>
            </a:r>
          </a:p>
          <a:p>
            <a:r>
              <a:rPr lang="en-US" dirty="0" smtClean="0"/>
              <a:t>Structural soundness</a:t>
            </a:r>
          </a:p>
          <a:p>
            <a:r>
              <a:rPr lang="en-US" dirty="0" smtClean="0"/>
              <a:t>Decomposing tables </a:t>
            </a:r>
          </a:p>
          <a:p>
            <a:r>
              <a:rPr lang="en-US" dirty="0" smtClean="0"/>
              <a:t>Remove Anomalies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Patterns to identify redundancy in data. </a:t>
            </a:r>
          </a:p>
          <a:p>
            <a:r>
              <a:rPr lang="en-US" dirty="0" smtClean="0"/>
              <a:t>Edger F. Codd, the inventor of the relational model, introduced the concept of normalization in 1970. i.e. 1</a:t>
            </a:r>
            <a:r>
              <a:rPr lang="en-US" baseline="30000" dirty="0" smtClean="0"/>
              <a:t>st</a:t>
            </a:r>
            <a:r>
              <a:rPr lang="en-US" dirty="0" smtClean="0"/>
              <a:t> NF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&amp; 3</a:t>
            </a:r>
            <a:r>
              <a:rPr lang="en-US" baseline="30000" dirty="0" smtClean="0"/>
              <a:t>rd</a:t>
            </a:r>
            <a:r>
              <a:rPr lang="en-US" dirty="0" smtClean="0"/>
              <a:t> NF in 1971.</a:t>
            </a:r>
          </a:p>
          <a:p>
            <a:r>
              <a:rPr lang="en-US" dirty="0" smtClean="0"/>
              <a:t>Codd and Raymond F. Boyce defined BCNF in 1974.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NF</a:t>
            </a:r>
          </a:p>
          <a:p>
            <a:r>
              <a:rPr lang="en-US" dirty="0" smtClean="0"/>
              <a:t>2 NF </a:t>
            </a:r>
          </a:p>
          <a:p>
            <a:r>
              <a:rPr lang="en-US" dirty="0" smtClean="0"/>
              <a:t>3 NF </a:t>
            </a:r>
          </a:p>
          <a:p>
            <a:r>
              <a:rPr lang="en-US" dirty="0" smtClean="0"/>
              <a:t>4 NF </a:t>
            </a:r>
          </a:p>
          <a:p>
            <a:r>
              <a:rPr lang="en-US" dirty="0" smtClean="0"/>
              <a:t>5 NF </a:t>
            </a:r>
          </a:p>
          <a:p>
            <a:endParaRPr lang="en-US" dirty="0" smtClean="0"/>
          </a:p>
          <a:p>
            <a:r>
              <a:rPr lang="en-US" dirty="0" smtClean="0"/>
              <a:t>Normal forms are INCREMENTAL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repeating groups, attributes must have only atomic values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905000"/>
          <a:ext cx="6096000" cy="441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1947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1336158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9821011111,</a:t>
                      </a:r>
                      <a:r>
                        <a:rPr lang="en-US" baseline="0" dirty="0" smtClean="0"/>
                        <a:t> 9821044444</a:t>
                      </a:r>
                      <a:endParaRPr lang="en-US" dirty="0"/>
                    </a:p>
                  </a:txBody>
                  <a:tcPr/>
                </a:tc>
              </a:tr>
              <a:tr h="411126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52847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0226201111, 0226243333, 9820012345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14400" y="19812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NF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010400" cy="91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Problems with this design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209800"/>
          <a:ext cx="573024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  <a:gridCol w="1432560"/>
                <a:gridCol w="1432560"/>
                <a:gridCol w="1432560"/>
              </a:tblGrid>
              <a:tr h="645197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677457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9821011111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677457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9821044444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87118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746587346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677457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0226201111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</a:tr>
              <a:tr h="677457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0226243333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</a:tr>
              <a:tr h="677457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9820012345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 flipV="1">
            <a:off x="1219200" y="22860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Soln 3: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32993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4"/>
                <a:gridCol w="1099794"/>
                <a:gridCol w="10997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886200"/>
          <a:ext cx="434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73"/>
                <a:gridCol w="34204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9821011111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9821044444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0226201111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0226243333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9820012345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20574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687</Words>
  <Application>Microsoft Office PowerPoint</Application>
  <PresentationFormat>On-screen Show (4:3)</PresentationFormat>
  <Paragraphs>319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Normalization</vt:lpstr>
      <vt:lpstr>What is normalization</vt:lpstr>
      <vt:lpstr>Role of Normalization</vt:lpstr>
      <vt:lpstr>History</vt:lpstr>
      <vt:lpstr>Normal Forms</vt:lpstr>
      <vt:lpstr>1 NF</vt:lpstr>
      <vt:lpstr>Example</vt:lpstr>
      <vt:lpstr>1 NF </vt:lpstr>
      <vt:lpstr>1 NF</vt:lpstr>
      <vt:lpstr>Functional Dependency</vt:lpstr>
      <vt:lpstr>Functional Dependency</vt:lpstr>
      <vt:lpstr>2 NF</vt:lpstr>
      <vt:lpstr>2 NF</vt:lpstr>
      <vt:lpstr>2 NF</vt:lpstr>
      <vt:lpstr>3NF</vt:lpstr>
      <vt:lpstr>3 NF</vt:lpstr>
      <vt:lpstr>3 NF</vt:lpstr>
      <vt:lpstr>Denormalization</vt:lpstr>
      <vt:lpstr>Classroom exercise 1</vt:lpstr>
      <vt:lpstr>Classroom exercise 1</vt:lpstr>
      <vt:lpstr>Classroom exercise 2</vt:lpstr>
      <vt:lpstr>Classroom exercise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amit.b</dc:creator>
  <cp:lastModifiedBy>rajasi.p</cp:lastModifiedBy>
  <cp:revision>348</cp:revision>
  <dcterms:created xsi:type="dcterms:W3CDTF">2011-06-11T13:48:25Z</dcterms:created>
  <dcterms:modified xsi:type="dcterms:W3CDTF">2017-07-17T07:02:14Z</dcterms:modified>
</cp:coreProperties>
</file>