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88" r:id="rId2"/>
    <p:sldId id="286" r:id="rId3"/>
    <p:sldId id="317" r:id="rId4"/>
    <p:sldId id="318" r:id="rId5"/>
    <p:sldId id="259" r:id="rId6"/>
    <p:sldId id="290" r:id="rId7"/>
    <p:sldId id="291" r:id="rId8"/>
    <p:sldId id="293" r:id="rId9"/>
    <p:sldId id="292" r:id="rId10"/>
    <p:sldId id="306" r:id="rId11"/>
    <p:sldId id="307" r:id="rId12"/>
    <p:sldId id="260" r:id="rId13"/>
    <p:sldId id="321" r:id="rId14"/>
    <p:sldId id="261" r:id="rId15"/>
    <p:sldId id="294" r:id="rId16"/>
    <p:sldId id="297" r:id="rId17"/>
    <p:sldId id="262" r:id="rId18"/>
    <p:sldId id="263" r:id="rId19"/>
    <p:sldId id="265" r:id="rId20"/>
    <p:sldId id="266" r:id="rId21"/>
    <p:sldId id="269" r:id="rId22"/>
    <p:sldId id="270" r:id="rId23"/>
    <p:sldId id="298" r:id="rId24"/>
    <p:sldId id="271" r:id="rId25"/>
    <p:sldId id="274" r:id="rId26"/>
    <p:sldId id="295" r:id="rId27"/>
    <p:sldId id="275" r:id="rId28"/>
    <p:sldId id="301" r:id="rId29"/>
    <p:sldId id="283" r:id="rId30"/>
    <p:sldId id="311" r:id="rId31"/>
    <p:sldId id="312" r:id="rId32"/>
    <p:sldId id="309" r:id="rId33"/>
    <p:sldId id="310" r:id="rId34"/>
    <p:sldId id="284" r:id="rId35"/>
    <p:sldId id="285" r:id="rId36"/>
    <p:sldId id="279" r:id="rId37"/>
    <p:sldId id="313" r:id="rId38"/>
    <p:sldId id="280" r:id="rId39"/>
    <p:sldId id="315" r:id="rId40"/>
    <p:sldId id="319" r:id="rId41"/>
    <p:sldId id="320" r:id="rId42"/>
    <p:sldId id="31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>
      <p:cViewPr>
        <p:scale>
          <a:sx n="80" d="100"/>
          <a:sy n="80" d="100"/>
        </p:scale>
        <p:origin x="-780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167FF-D8C8-4D22-85F9-9856DB1CADA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CACC5-7A9F-402A-AE31-E5CFC9BD32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017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6435-91B8-4B81-AD97-2F45B0A81958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BBC-8403-4438-BE8A-F29FA4238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6435-91B8-4B81-AD97-2F45B0A81958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BBC-8403-4438-BE8A-F29FA4238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6435-91B8-4B81-AD97-2F45B0A81958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BBC-8403-4438-BE8A-F29FA4238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6435-91B8-4B81-AD97-2F45B0A81958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BBC-8403-4438-BE8A-F29FA4238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6435-91B8-4B81-AD97-2F45B0A81958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BBC-8403-4438-BE8A-F29FA4238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6435-91B8-4B81-AD97-2F45B0A81958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BBC-8403-4438-BE8A-F29FA4238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6435-91B8-4B81-AD97-2F45B0A81958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BBC-8403-4438-BE8A-F29FA4238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6435-91B8-4B81-AD97-2F45B0A81958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BBC-8403-4438-BE8A-F29FA4238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6435-91B8-4B81-AD97-2F45B0A81958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BBC-8403-4438-BE8A-F29FA4238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6435-91B8-4B81-AD97-2F45B0A81958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BBC-8403-4438-BE8A-F29FA4238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6435-91B8-4B81-AD97-2F45B0A81958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BBC-8403-4438-BE8A-F29FA4238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6435-91B8-4B81-AD97-2F45B0A81958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BBC-8403-4438-BE8A-F29FA4238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in Action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 - 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What is the total amount we pay in salaries to ALL our employees?</a:t>
            </a:r>
          </a:p>
          <a:p>
            <a:r>
              <a:rPr lang="en-US" dirty="0" smtClean="0"/>
              <a:t>SELECT SUM(Salary) AS </a:t>
            </a:r>
            <a:r>
              <a:rPr lang="en-US" dirty="0" err="1" smtClean="0"/>
              <a:t>TotalSalaryAmount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Employees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 - 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What is the lowest price we charge for a product?</a:t>
            </a:r>
          </a:p>
          <a:p>
            <a:r>
              <a:rPr lang="en-US" dirty="0" smtClean="0"/>
              <a:t>SELECT MIN(Price) AS </a:t>
            </a:r>
            <a:r>
              <a:rPr lang="en-US" dirty="0" err="1" smtClean="0"/>
              <a:t>LowestProductPrice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Products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What are the names of our customers who live in the state of </a:t>
            </a:r>
            <a:r>
              <a:rPr lang="en-US" i="1" dirty="0" err="1" smtClean="0"/>
              <a:t>washington</a:t>
            </a:r>
            <a:r>
              <a:rPr lang="en-US" i="1" dirty="0" smtClean="0"/>
              <a:t> (WA)? 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CustFirstName</a:t>
            </a:r>
            <a:r>
              <a:rPr lang="en-US" dirty="0" smtClean="0"/>
              <a:t>, </a:t>
            </a:r>
            <a:r>
              <a:rPr lang="en-US" dirty="0" err="1" smtClean="0"/>
              <a:t>CustLastName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Customers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CustState</a:t>
            </a:r>
            <a:r>
              <a:rPr lang="en-US" dirty="0" smtClean="0"/>
              <a:t> = 'WA'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many of our customers live in the state of </a:t>
            </a:r>
            <a:r>
              <a:rPr lang="en-US" i="1" dirty="0" err="1" smtClean="0"/>
              <a:t>washington</a:t>
            </a:r>
            <a:r>
              <a:rPr lang="en-US" i="1" dirty="0" smtClean="0"/>
              <a:t> (WA)? </a:t>
            </a:r>
          </a:p>
          <a:p>
            <a:r>
              <a:rPr lang="en-US" dirty="0" smtClean="0"/>
              <a:t>SELECT count(*) as </a:t>
            </a:r>
            <a:r>
              <a:rPr lang="en-US" dirty="0" err="1" smtClean="0"/>
              <a:t>NumberOfCustomers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Customers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CustState</a:t>
            </a:r>
            <a:r>
              <a:rPr lang="en-US" dirty="0" smtClean="0"/>
              <a:t> = 'WA'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- Inequality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Display a list of vendor names and phone numbers for all our </a:t>
            </a:r>
            <a:r>
              <a:rPr lang="en-US" i="1" dirty="0" err="1" smtClean="0"/>
              <a:t>vendors,with</a:t>
            </a:r>
            <a:r>
              <a:rPr lang="en-US" i="1" dirty="0" smtClean="0"/>
              <a:t> the exception of those here in Seattle. 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VendName</a:t>
            </a:r>
            <a:r>
              <a:rPr lang="en-US" dirty="0" smtClean="0"/>
              <a:t>, </a:t>
            </a:r>
            <a:r>
              <a:rPr lang="en-US" dirty="0" err="1" smtClean="0"/>
              <a:t>VendPhone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Vendors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VendCity</a:t>
            </a:r>
            <a:r>
              <a:rPr lang="en-US" dirty="0" smtClean="0"/>
              <a:t> &lt;&gt; ‘</a:t>
            </a:r>
            <a:r>
              <a:rPr lang="en-US" i="1" dirty="0" smtClean="0"/>
              <a:t>Seattle </a:t>
            </a:r>
            <a:r>
              <a:rPr lang="en-US" dirty="0" smtClean="0"/>
              <a:t>‘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- Less Than and Greater Than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Are there any orders where the ship date was accidentally posted earlier than the order date?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OrderNumber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Orders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ShipDate</a:t>
            </a:r>
            <a:r>
              <a:rPr lang="en-US" dirty="0" smtClean="0"/>
              <a:t> &lt; </a:t>
            </a:r>
            <a:r>
              <a:rPr lang="en-US" dirty="0" err="1" smtClean="0"/>
              <a:t>OrderDate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Show me an alphabetical list of products with names that begin with ‘Dog’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ProductName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Products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ProductName</a:t>
            </a:r>
            <a:r>
              <a:rPr lang="en-US" dirty="0" smtClean="0"/>
              <a:t> LIKE 'Dog%‘ </a:t>
            </a:r>
            <a:br>
              <a:rPr lang="en-US" dirty="0" smtClean="0"/>
            </a:br>
            <a:r>
              <a:rPr lang="en-US" dirty="0" smtClean="0"/>
              <a:t>ORDER BY </a:t>
            </a:r>
            <a:r>
              <a:rPr lang="en-US" dirty="0" err="1" smtClean="0"/>
              <a:t>ProductName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Display customers with the last name 'Patterson’ and the customer should belong to the state CA or the zip code should end in 9.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CustFirstName</a:t>
            </a:r>
            <a:r>
              <a:rPr lang="en-US" dirty="0" smtClean="0"/>
              <a:t>, </a:t>
            </a:r>
            <a:r>
              <a:rPr lang="en-US" dirty="0" err="1" smtClean="0"/>
              <a:t>CustLastName</a:t>
            </a:r>
            <a:r>
              <a:rPr lang="en-US" dirty="0" smtClean="0"/>
              <a:t>, </a:t>
            </a:r>
            <a:r>
              <a:rPr lang="en-US" dirty="0" err="1" smtClean="0"/>
              <a:t>CustState</a:t>
            </a:r>
            <a:r>
              <a:rPr lang="en-US" dirty="0" smtClean="0"/>
              <a:t>, </a:t>
            </a:r>
            <a:r>
              <a:rPr lang="en-US" dirty="0" err="1" smtClean="0"/>
              <a:t>CustZipCode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Customers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CustLastName</a:t>
            </a:r>
            <a:r>
              <a:rPr lang="en-US" dirty="0" smtClean="0"/>
              <a:t> = 'Patterson‘ AND (</a:t>
            </a:r>
            <a:r>
              <a:rPr lang="en-US" dirty="0" err="1" smtClean="0"/>
              <a:t>CustState</a:t>
            </a:r>
            <a:r>
              <a:rPr lang="en-US" dirty="0" smtClean="0"/>
              <a:t> = 'CA‘ OR </a:t>
            </a:r>
            <a:r>
              <a:rPr lang="en-US" dirty="0" err="1" smtClean="0"/>
              <a:t>CustZipCode</a:t>
            </a:r>
            <a:r>
              <a:rPr lang="en-US" dirty="0" smtClean="0"/>
              <a:t> LIKE '%9‘)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Display the list of Orders that were placed in September 2007</a:t>
            </a:r>
            <a:endParaRPr lang="en-US" dirty="0" smtClean="0"/>
          </a:p>
          <a:p>
            <a:r>
              <a:rPr lang="en-US" dirty="0" smtClean="0"/>
              <a:t>Select * from Orders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OrderDate</a:t>
            </a:r>
            <a:r>
              <a:rPr lang="en-US" dirty="0" smtClean="0"/>
              <a:t> BETWEEN '2007-09-01' AND '2007-09-30‘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Which vendors do we work with that don’t have a Web site 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vendorID,VendName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vendors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VendWebPage</a:t>
            </a:r>
            <a:r>
              <a:rPr lang="en-US" dirty="0" smtClean="0"/>
              <a:t> </a:t>
            </a:r>
            <a:r>
              <a:rPr lang="en-US" dirty="0" smtClean="0"/>
              <a:t>is null</a:t>
            </a:r>
            <a:endParaRPr lang="en-US" dirty="0" smtClean="0"/>
          </a:p>
          <a:p>
            <a:r>
              <a:rPr lang="en-US" i="1" dirty="0" smtClean="0"/>
              <a:t>Example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55813" algn="l"/>
              </a:tabLst>
            </a:pPr>
            <a:r>
              <a:rPr lang="en-US" sz="1800" dirty="0" smtClean="0"/>
              <a:t>SQL is based on set and relational operations with certain modifications and enhancements</a:t>
            </a:r>
          </a:p>
          <a:p>
            <a:pPr>
              <a:tabLst>
                <a:tab pos="2055813" algn="l"/>
              </a:tabLst>
            </a:pPr>
            <a:r>
              <a:rPr lang="en-US" sz="1800" dirty="0" smtClean="0"/>
              <a:t>A typical SQL query has the form: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b="1" dirty="0" smtClean="0"/>
              <a:t>select </a:t>
            </a:r>
            <a:r>
              <a:rPr lang="en-US" sz="1800" i="1" dirty="0" smtClean="0"/>
              <a:t>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</a:t>
            </a:r>
            <a:r>
              <a:rPr lang="en-US" sz="1800" i="1" dirty="0" smtClean="0"/>
              <a:t>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..., </a:t>
            </a:r>
            <a:r>
              <a:rPr lang="en-US" sz="1800" i="1" dirty="0" smtClean="0"/>
              <a:t>A</a:t>
            </a:r>
            <a:r>
              <a:rPr lang="en-US" sz="1800" i="1" baseline="-25000" dirty="0" smtClean="0"/>
              <a:t>n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b="1" dirty="0" smtClean="0"/>
              <a:t>from</a:t>
            </a:r>
            <a:r>
              <a:rPr lang="en-US" sz="1800" dirty="0" smtClean="0"/>
              <a:t> </a:t>
            </a:r>
            <a:r>
              <a:rPr lang="en-US" sz="1800" i="1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</a:t>
            </a:r>
            <a:r>
              <a:rPr lang="en-US" sz="1800" i="1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..., </a:t>
            </a:r>
            <a:r>
              <a:rPr lang="en-US" sz="1800" i="1" dirty="0" err="1" smtClean="0"/>
              <a:t>r</a:t>
            </a:r>
            <a:r>
              <a:rPr lang="en-US" sz="1800" i="1" baseline="-25000" dirty="0" err="1" smtClean="0"/>
              <a:t>m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b="1" dirty="0" smtClean="0"/>
              <a:t>where </a:t>
            </a:r>
            <a:r>
              <a:rPr lang="en-US" sz="1800" i="1" dirty="0" smtClean="0"/>
              <a:t>P</a:t>
            </a:r>
            <a:endParaRPr lang="en-US" sz="1800" dirty="0" smtClean="0"/>
          </a:p>
          <a:p>
            <a:pPr lvl="1">
              <a:buSzPct val="90000"/>
              <a:tabLst>
                <a:tab pos="2055813" algn="l"/>
              </a:tabLst>
            </a:pPr>
            <a:r>
              <a:rPr lang="en-US" sz="1600" i="1" dirty="0" err="1" smtClean="0"/>
              <a:t>A</a:t>
            </a:r>
            <a:r>
              <a:rPr lang="en-US" sz="1600" i="1" baseline="-25000" dirty="0" err="1" smtClean="0"/>
              <a:t>i</a:t>
            </a:r>
            <a:r>
              <a:rPr lang="en-US" sz="1600" i="1" dirty="0" err="1" smtClean="0"/>
              <a:t>s</a:t>
            </a:r>
            <a:r>
              <a:rPr lang="en-US" sz="1600" i="1" dirty="0" smtClean="0"/>
              <a:t> </a:t>
            </a:r>
            <a:r>
              <a:rPr lang="en-US" sz="1600" dirty="0" smtClean="0"/>
              <a:t>represent attributes</a:t>
            </a:r>
          </a:p>
          <a:p>
            <a:pPr lvl="1">
              <a:buSzPct val="90000"/>
              <a:tabLst>
                <a:tab pos="2055813" algn="l"/>
              </a:tabLst>
            </a:pPr>
            <a:r>
              <a:rPr lang="en-US" sz="1600" i="1" dirty="0" err="1" smtClean="0"/>
              <a:t>r</a:t>
            </a:r>
            <a:r>
              <a:rPr lang="en-US" sz="1600" i="1" baseline="-25000" dirty="0" err="1" smtClean="0"/>
              <a:t>i</a:t>
            </a:r>
            <a:r>
              <a:rPr lang="en-US" sz="1600" i="1" dirty="0" err="1" smtClean="0"/>
              <a:t>s</a:t>
            </a:r>
            <a:r>
              <a:rPr lang="en-US" sz="1600" i="1" dirty="0" smtClean="0"/>
              <a:t> </a:t>
            </a:r>
            <a:r>
              <a:rPr lang="en-US" sz="1600" dirty="0" smtClean="0"/>
              <a:t>represent relations</a:t>
            </a:r>
          </a:p>
          <a:p>
            <a:pPr lvl="1">
              <a:buSzPct val="90000"/>
              <a:tabLst>
                <a:tab pos="2055813" algn="l"/>
              </a:tabLst>
            </a:pPr>
            <a:r>
              <a:rPr lang="en-US" sz="1600" i="1" dirty="0" smtClean="0"/>
              <a:t>P</a:t>
            </a:r>
            <a:r>
              <a:rPr lang="en-US" sz="1600" dirty="0" smtClean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sz="1800" dirty="0" smtClean="0"/>
              <a:t>This query is equivalent to the relational algebra expression.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sz="1800" dirty="0" smtClean="0"/>
              <a:t>		</a:t>
            </a:r>
            <a:r>
              <a:rPr lang="en-US" sz="1800" dirty="0" smtClean="0">
                <a:latin typeface="Symbol" pitchFamily="18" charset="2"/>
              </a:rPr>
              <a:t></a:t>
            </a:r>
            <a:r>
              <a:rPr lang="en-US" i="1" baseline="-25000" dirty="0" smtClean="0"/>
              <a:t>A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, A2, ..., An</a:t>
            </a:r>
            <a:r>
              <a:rPr lang="en-US" sz="1800" dirty="0" smtClean="0"/>
              <a:t>(</a:t>
            </a:r>
            <a:r>
              <a:rPr lang="en-US" sz="2400" dirty="0" smtClean="0">
                <a:latin typeface="Symbol" pitchFamily="18" charset="2"/>
              </a:rPr>
              <a:t></a:t>
            </a:r>
            <a:r>
              <a:rPr lang="en-US" sz="2400" i="1" baseline="-25000" dirty="0" smtClean="0"/>
              <a:t>P </a:t>
            </a:r>
            <a:r>
              <a:rPr lang="en-US" sz="1800" i="1" dirty="0" smtClean="0"/>
              <a:t>(r</a:t>
            </a:r>
            <a:r>
              <a:rPr lang="en-US" sz="1800" baseline="-25000" dirty="0" smtClean="0"/>
              <a:t>1 </a:t>
            </a:r>
            <a:r>
              <a:rPr lang="en-US" sz="1800" dirty="0" smtClean="0"/>
              <a:t>  x </a:t>
            </a:r>
            <a:r>
              <a:rPr lang="en-US" sz="1800" i="1" dirty="0" smtClean="0"/>
              <a:t>r</a:t>
            </a:r>
            <a:r>
              <a:rPr lang="en-US" sz="1800" baseline="-25000" dirty="0" smtClean="0"/>
              <a:t>2    </a:t>
            </a:r>
            <a:r>
              <a:rPr lang="en-US" sz="1800" dirty="0" smtClean="0"/>
              <a:t>x  ...  x  </a:t>
            </a:r>
            <a:r>
              <a:rPr lang="en-US" sz="1800" i="1" dirty="0" err="1" smtClean="0"/>
              <a:t>r</a:t>
            </a:r>
            <a:r>
              <a:rPr lang="en-US" sz="1800" i="1" baseline="-25000" dirty="0" err="1" smtClean="0"/>
              <a:t>m</a:t>
            </a:r>
            <a:r>
              <a:rPr lang="en-US" sz="1800" dirty="0" smtClean="0"/>
              <a:t>))</a:t>
            </a:r>
          </a:p>
          <a:p>
            <a:pPr>
              <a:tabLst>
                <a:tab pos="2055813" algn="l"/>
              </a:tabLst>
            </a:pPr>
            <a:r>
              <a:rPr lang="en-US" sz="1800" dirty="0" smtClean="0"/>
              <a:t>The result of an SQL query is a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Give me the names of all vendors based in Ballard, Bellevue, and Redmond 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vendorID,VendName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vendors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VendCity</a:t>
            </a:r>
            <a:r>
              <a:rPr lang="en-US" dirty="0" smtClean="0"/>
              <a:t> in (</a:t>
            </a:r>
            <a:br>
              <a:rPr lang="en-US" dirty="0" smtClean="0"/>
            </a:br>
            <a:r>
              <a:rPr lang="en-US" dirty="0" smtClean="0"/>
              <a:t>'Ballard',</a:t>
            </a:r>
            <a:br>
              <a:rPr lang="en-US" dirty="0" smtClean="0"/>
            </a:br>
            <a:r>
              <a:rPr lang="en-US" dirty="0" smtClean="0"/>
              <a:t>'Bellevue',</a:t>
            </a:r>
            <a:br>
              <a:rPr lang="en-US" dirty="0" smtClean="0"/>
            </a:br>
            <a:r>
              <a:rPr lang="en-US" dirty="0" smtClean="0"/>
              <a:t>'Redmond' )</a:t>
            </a:r>
            <a:endParaRPr lang="en-US" i="1" dirty="0" smtClean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Display the name and retail price of the 10 most expensive products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Select top 10 </a:t>
            </a:r>
            <a:r>
              <a:rPr lang="en-US" dirty="0" err="1" smtClean="0"/>
              <a:t>productName,RetailPrice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products </a:t>
            </a:r>
            <a:br>
              <a:rPr lang="en-US" dirty="0" smtClean="0"/>
            </a:br>
            <a:r>
              <a:rPr lang="en-US" dirty="0" smtClean="0"/>
              <a:t>order by </a:t>
            </a:r>
            <a:r>
              <a:rPr lang="en-US" dirty="0" err="1" smtClean="0"/>
              <a:t>retailPrice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BY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Display the numbers of customers from each city in descending order of the number of customers.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CustCity</a:t>
            </a:r>
            <a:r>
              <a:rPr lang="en-US" dirty="0" smtClean="0"/>
              <a:t>, Count(*) as </a:t>
            </a:r>
            <a:r>
              <a:rPr lang="en-US" dirty="0" err="1" smtClean="0"/>
              <a:t>CustPerCity</a:t>
            </a:r>
            <a:r>
              <a:rPr lang="en-US" dirty="0" smtClean="0"/>
              <a:t> FROM Customers </a:t>
            </a:r>
            <a:br>
              <a:rPr lang="en-US" dirty="0" smtClean="0"/>
            </a:br>
            <a:r>
              <a:rPr lang="en-US" dirty="0" smtClean="0"/>
              <a:t>GROUP BY </a:t>
            </a:r>
            <a:r>
              <a:rPr lang="en-US" dirty="0" err="1" smtClean="0"/>
              <a:t>Customers.CustCity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ORDER by </a:t>
            </a:r>
            <a:r>
              <a:rPr lang="en-US" dirty="0" err="1" smtClean="0"/>
              <a:t>CustPerCity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Display product number and total sales for each product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productNumber</a:t>
            </a:r>
            <a:r>
              <a:rPr lang="en-US" dirty="0" smtClean="0"/>
              <a:t>, SUM(</a:t>
            </a:r>
            <a:r>
              <a:rPr lang="en-US" dirty="0" err="1" smtClean="0"/>
              <a:t>QuotedPrice</a:t>
            </a:r>
            <a:r>
              <a:rPr lang="en-US" dirty="0" smtClean="0"/>
              <a:t>*</a:t>
            </a:r>
            <a:r>
              <a:rPr lang="en-US" dirty="0" err="1" smtClean="0"/>
              <a:t>QuantityOrdered</a:t>
            </a:r>
            <a:r>
              <a:rPr lang="en-US" dirty="0" smtClean="0"/>
              <a:t>) as </a:t>
            </a:r>
            <a:r>
              <a:rPr lang="en-US" dirty="0" err="1" smtClean="0"/>
              <a:t>total_price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Order_Details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GROUP BY </a:t>
            </a:r>
            <a:r>
              <a:rPr lang="en-US" dirty="0" err="1" smtClean="0"/>
              <a:t>productNumber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ORDER BY </a:t>
            </a:r>
            <a:r>
              <a:rPr lang="en-US" dirty="0" err="1" smtClean="0"/>
              <a:t>total_price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Display for the </a:t>
            </a:r>
            <a:r>
              <a:rPr lang="en-US" i="1" dirty="0" err="1" smtClean="0"/>
              <a:t>productnumber</a:t>
            </a:r>
            <a:r>
              <a:rPr lang="en-US" i="1" dirty="0" smtClean="0"/>
              <a:t> for all the products where the total sales for the product is greater than 100000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productNumber</a:t>
            </a:r>
            <a:r>
              <a:rPr lang="en-US" dirty="0" smtClean="0"/>
              <a:t>, SUM(</a:t>
            </a:r>
            <a:r>
              <a:rPr lang="en-US" dirty="0" err="1" smtClean="0"/>
              <a:t>QuotedPrice</a:t>
            </a:r>
            <a:r>
              <a:rPr lang="en-US" dirty="0" smtClean="0"/>
              <a:t>*</a:t>
            </a:r>
            <a:r>
              <a:rPr lang="en-US" dirty="0" err="1" smtClean="0"/>
              <a:t>QuantityOrdered</a:t>
            </a:r>
            <a:r>
              <a:rPr lang="en-US" dirty="0" smtClean="0"/>
              <a:t>) as </a:t>
            </a:r>
            <a:r>
              <a:rPr lang="en-US" dirty="0" err="1" smtClean="0"/>
              <a:t>total_price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Order_Details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GROUP BY </a:t>
            </a:r>
            <a:r>
              <a:rPr lang="en-US" dirty="0" err="1" smtClean="0"/>
              <a:t>productNumber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HAVING sum(</a:t>
            </a:r>
            <a:r>
              <a:rPr lang="en-US" dirty="0" err="1" smtClean="0"/>
              <a:t>QuotedPrice</a:t>
            </a:r>
            <a:r>
              <a:rPr lang="en-US" dirty="0" smtClean="0"/>
              <a:t>*</a:t>
            </a:r>
            <a:r>
              <a:rPr lang="en-US" dirty="0" err="1" smtClean="0"/>
              <a:t>QuantityOrdered</a:t>
            </a:r>
            <a:r>
              <a:rPr lang="en-US" dirty="0" smtClean="0"/>
              <a:t>) &gt; 100000 </a:t>
            </a:r>
            <a:br>
              <a:rPr lang="en-US" dirty="0" smtClean="0"/>
            </a:br>
            <a:r>
              <a:rPr lang="en-US" dirty="0" smtClean="0"/>
              <a:t>order by </a:t>
            </a:r>
            <a:r>
              <a:rPr lang="en-US" dirty="0" err="1" smtClean="0"/>
              <a:t>total_price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3400" y="6019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Tip: Having clause is used to filter rows after all the rows are selected. Do not try to use HAVING instead of WHERE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INNER Join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Display all product names and their category descriptions.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Categories.CategoryDescription</a:t>
            </a:r>
            <a:r>
              <a:rPr lang="en-US" dirty="0" smtClean="0"/>
              <a:t>, </a:t>
            </a:r>
            <a:r>
              <a:rPr lang="en-US" dirty="0" err="1" smtClean="0"/>
              <a:t>Products.ProductName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Categories </a:t>
            </a:r>
            <a:br>
              <a:rPr lang="en-US" dirty="0" smtClean="0"/>
            </a:br>
            <a:r>
              <a:rPr lang="en-US" dirty="0" smtClean="0"/>
              <a:t>INNER JOIN Products </a:t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 err="1" smtClean="0"/>
              <a:t>Categories.CategoryID</a:t>
            </a:r>
            <a:r>
              <a:rPr lang="en-US" dirty="0" smtClean="0"/>
              <a:t> = </a:t>
            </a:r>
            <a:r>
              <a:rPr lang="en-US" dirty="0" err="1" smtClean="0"/>
              <a:t>Products.CategoryID</a:t>
            </a:r>
            <a:endParaRPr lang="en-US" i="1" dirty="0" smtClean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then two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500" i="1" dirty="0" smtClean="0"/>
              <a:t>List of customer names who have ever ordered a helmet.</a:t>
            </a:r>
            <a:br>
              <a:rPr lang="en-US" sz="4500" i="1" dirty="0" smtClean="0"/>
            </a:br>
            <a:endParaRPr lang="en-US" sz="4500" i="1" dirty="0" smtClean="0"/>
          </a:p>
          <a:p>
            <a:r>
              <a:rPr lang="en-US" sz="4500" dirty="0" smtClean="0"/>
              <a:t>SELECT DISTINCT </a:t>
            </a:r>
            <a:r>
              <a:rPr lang="en-US" sz="4500" dirty="0" err="1" smtClean="0"/>
              <a:t>Customers.CustFirstName</a:t>
            </a:r>
            <a:r>
              <a:rPr lang="en-US" sz="4500" dirty="0" smtClean="0"/>
              <a:t>, </a:t>
            </a:r>
            <a:r>
              <a:rPr lang="en-US" sz="4500" dirty="0" err="1" smtClean="0"/>
              <a:t>Customers.CustLastName</a:t>
            </a:r>
            <a:r>
              <a:rPr lang="en-US" sz="4500" dirty="0" smtClean="0"/>
              <a:t> </a:t>
            </a:r>
            <a:br>
              <a:rPr lang="en-US" sz="4500" dirty="0" smtClean="0"/>
            </a:br>
            <a:r>
              <a:rPr lang="en-US" sz="4500" dirty="0" smtClean="0"/>
              <a:t>FROM Customers </a:t>
            </a:r>
            <a:br>
              <a:rPr lang="en-US" sz="4500" dirty="0" smtClean="0"/>
            </a:br>
            <a:r>
              <a:rPr lang="en-US" sz="4500" dirty="0" smtClean="0"/>
              <a:t>INNER JOIN Orders </a:t>
            </a:r>
            <a:br>
              <a:rPr lang="en-US" sz="4500" dirty="0" smtClean="0"/>
            </a:br>
            <a:r>
              <a:rPr lang="en-US" sz="4500" dirty="0" smtClean="0"/>
              <a:t>ON </a:t>
            </a:r>
            <a:r>
              <a:rPr lang="en-US" sz="4500" dirty="0" err="1" smtClean="0"/>
              <a:t>Customers.CustomerID</a:t>
            </a:r>
            <a:r>
              <a:rPr lang="en-US" sz="4500" dirty="0" smtClean="0"/>
              <a:t> = </a:t>
            </a:r>
            <a:r>
              <a:rPr lang="en-US" sz="4500" dirty="0" err="1" smtClean="0"/>
              <a:t>Orders.CustomerID</a:t>
            </a:r>
            <a:r>
              <a:rPr lang="en-US" sz="4500" dirty="0" smtClean="0"/>
              <a:t> </a:t>
            </a:r>
            <a:br>
              <a:rPr lang="en-US" sz="4500" dirty="0" smtClean="0"/>
            </a:br>
            <a:r>
              <a:rPr lang="en-US" sz="4500" dirty="0" smtClean="0"/>
              <a:t>INNER JOIN </a:t>
            </a:r>
            <a:r>
              <a:rPr lang="en-US" sz="4500" dirty="0" err="1" smtClean="0"/>
              <a:t>Order_Details</a:t>
            </a:r>
            <a:r>
              <a:rPr lang="en-US" sz="4500" dirty="0" smtClean="0"/>
              <a:t> </a:t>
            </a:r>
            <a:br>
              <a:rPr lang="en-US" sz="4500" dirty="0" smtClean="0"/>
            </a:br>
            <a:r>
              <a:rPr lang="en-US" sz="4500" dirty="0" smtClean="0"/>
              <a:t>ON </a:t>
            </a:r>
            <a:r>
              <a:rPr lang="en-US" sz="4500" dirty="0" err="1" smtClean="0"/>
              <a:t>Orders.OrderNumber</a:t>
            </a:r>
            <a:r>
              <a:rPr lang="en-US" sz="4500" dirty="0" smtClean="0"/>
              <a:t> = </a:t>
            </a:r>
            <a:r>
              <a:rPr lang="en-US" sz="4500" dirty="0" err="1" smtClean="0"/>
              <a:t>Order_Details.OrderNumber</a:t>
            </a:r>
            <a:r>
              <a:rPr lang="en-US" sz="4500" dirty="0" smtClean="0"/>
              <a:t> </a:t>
            </a:r>
            <a:br>
              <a:rPr lang="en-US" sz="4500" dirty="0" smtClean="0"/>
            </a:br>
            <a:r>
              <a:rPr lang="en-US" sz="4500" dirty="0" smtClean="0"/>
              <a:t>INNER JOIN Products </a:t>
            </a:r>
            <a:br>
              <a:rPr lang="en-US" sz="4500" dirty="0" smtClean="0"/>
            </a:br>
            <a:r>
              <a:rPr lang="en-US" sz="4500" dirty="0" smtClean="0"/>
              <a:t>ON </a:t>
            </a:r>
            <a:r>
              <a:rPr lang="en-US" sz="4500" dirty="0" err="1" smtClean="0"/>
              <a:t>Products.ProductNumber</a:t>
            </a:r>
            <a:r>
              <a:rPr lang="en-US" sz="4500" dirty="0" smtClean="0"/>
              <a:t> = </a:t>
            </a:r>
            <a:r>
              <a:rPr lang="en-US" sz="4500" dirty="0" err="1" smtClean="0"/>
              <a:t>Order_Details.ProductNumber</a:t>
            </a:r>
            <a:r>
              <a:rPr lang="en-US" sz="4500" dirty="0" smtClean="0"/>
              <a:t> </a:t>
            </a:r>
            <a:br>
              <a:rPr lang="en-US" sz="4500" dirty="0" smtClean="0"/>
            </a:br>
            <a:r>
              <a:rPr lang="en-US" sz="4500" dirty="0" smtClean="0"/>
              <a:t>WHERE </a:t>
            </a:r>
            <a:r>
              <a:rPr lang="en-US" sz="4500" dirty="0" err="1" smtClean="0"/>
              <a:t>Products.ProductName</a:t>
            </a:r>
            <a:r>
              <a:rPr lang="en-US" sz="4500" dirty="0" smtClean="0"/>
              <a:t> LIKE '%Helmet%'</a:t>
            </a:r>
          </a:p>
          <a:p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Left Outer Join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What products have never been ordered ?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Products.ProductNumber</a:t>
            </a:r>
            <a:r>
              <a:rPr lang="en-US" dirty="0" smtClean="0"/>
              <a:t>, </a:t>
            </a:r>
            <a:r>
              <a:rPr lang="en-US" dirty="0" err="1" smtClean="0"/>
              <a:t>Products.ProductName</a:t>
            </a:r>
            <a:r>
              <a:rPr lang="en-US" dirty="0" smtClean="0"/>
              <a:t> FROM Products LEFT OUTER JOIN </a:t>
            </a:r>
            <a:r>
              <a:rPr lang="en-US" dirty="0" err="1" smtClean="0"/>
              <a:t>Order_Details</a:t>
            </a:r>
            <a:r>
              <a:rPr lang="en-US" dirty="0" smtClean="0"/>
              <a:t> ON </a:t>
            </a:r>
            <a:r>
              <a:rPr lang="en-US" dirty="0" err="1" smtClean="0"/>
              <a:t>Products.ProductNumber</a:t>
            </a:r>
            <a:r>
              <a:rPr lang="en-US" dirty="0" smtClean="0"/>
              <a:t> = </a:t>
            </a:r>
            <a:r>
              <a:rPr lang="en-US" dirty="0" err="1" smtClean="0"/>
              <a:t>Order_Details.ProductNumber</a:t>
            </a:r>
            <a:r>
              <a:rPr lang="en-US" dirty="0" smtClean="0"/>
              <a:t> WHERE </a:t>
            </a:r>
            <a:r>
              <a:rPr lang="en-US" dirty="0" err="1" smtClean="0"/>
              <a:t>Order_Details.OrderNumber</a:t>
            </a:r>
            <a:r>
              <a:rPr lang="en-US" dirty="0" smtClean="0"/>
              <a:t> IS NULL</a:t>
            </a:r>
            <a:endParaRPr lang="en-US" i="1" dirty="0" smtClean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Subqueries</a:t>
            </a:r>
            <a:r>
              <a:rPr lang="en-US" dirty="0" smtClean="0"/>
              <a:t> as Filters (IN)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Find all the customers who have placed an order on </a:t>
            </a:r>
            <a:r>
              <a:rPr lang="en-US" dirty="0" smtClean="0"/>
              <a:t>2008-02-28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customerId,custFirstName,CustLastName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customers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customerid</a:t>
            </a:r>
            <a:r>
              <a:rPr lang="en-US" dirty="0" smtClean="0"/>
              <a:t> in (select </a:t>
            </a:r>
            <a:r>
              <a:rPr lang="en-US" dirty="0" err="1" smtClean="0"/>
              <a:t>customerid</a:t>
            </a:r>
            <a:r>
              <a:rPr lang="en-US" dirty="0" smtClean="0"/>
              <a:t> from orders where </a:t>
            </a:r>
            <a:r>
              <a:rPr lang="en-US" dirty="0" err="1" smtClean="0"/>
              <a:t>OrderDate</a:t>
            </a:r>
            <a:r>
              <a:rPr lang="en-US" dirty="0" smtClean="0"/>
              <a:t> = '2008-02-28')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Correlated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Find all the customers that have placed over 40 orders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customerId,CustFirstName,CustLastName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Customers c </a:t>
            </a:r>
            <a:br>
              <a:rPr lang="en-US" dirty="0" smtClean="0"/>
            </a:br>
            <a:r>
              <a:rPr lang="en-US" dirty="0" smtClean="0"/>
              <a:t>where 40 &lt; (select count(*) from orders o where </a:t>
            </a:r>
            <a:r>
              <a:rPr lang="en-US" dirty="0" err="1" smtClean="0"/>
              <a:t>o.customerId</a:t>
            </a:r>
            <a:r>
              <a:rPr lang="en-US" dirty="0" smtClean="0"/>
              <a:t> = </a:t>
            </a:r>
            <a:r>
              <a:rPr lang="en-US" dirty="0" err="1" smtClean="0"/>
              <a:t>c.customerId</a:t>
            </a:r>
            <a:r>
              <a:rPr lang="en-US" dirty="0" smtClean="0"/>
              <a:t>)</a:t>
            </a:r>
            <a:endParaRPr lang="en-US" i="1" dirty="0" smtClean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What are the names and prices of all the products we carry?</a:t>
            </a:r>
          </a:p>
          <a:p>
            <a:r>
              <a:rPr lang="en-US" dirty="0" smtClean="0"/>
              <a:t>Select product name, retail price from </a:t>
            </a:r>
            <a:r>
              <a:rPr lang="en-US" strike="sngStrike" dirty="0" smtClean="0"/>
              <a:t>the</a:t>
            </a:r>
            <a:r>
              <a:rPr lang="en-US" dirty="0" smtClean="0"/>
              <a:t> products </a:t>
            </a:r>
            <a:r>
              <a:rPr lang="en-US" strike="sngStrike" dirty="0" smtClean="0"/>
              <a:t>table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ProductName</a:t>
            </a:r>
            <a:r>
              <a:rPr lang="en-US" dirty="0" smtClean="0"/>
              <a:t>, </a:t>
            </a:r>
            <a:r>
              <a:rPr lang="en-US" dirty="0" err="1" smtClean="0"/>
              <a:t>RetailPrice</a:t>
            </a:r>
            <a:r>
              <a:rPr lang="en-US" dirty="0" smtClean="0"/>
              <a:t> FROM Products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List of all employees who generated a sale on the </a:t>
            </a:r>
            <a:r>
              <a:rPr lang="en-US" dirty="0" smtClean="0"/>
              <a:t>2007-09-09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EmpFirstName,EmpLastName</a:t>
            </a:r>
            <a:r>
              <a:rPr lang="en-US" dirty="0" smtClean="0"/>
              <a:t> from employees where exists (select 1 from Orders where </a:t>
            </a:r>
            <a:r>
              <a:rPr lang="en-US" dirty="0" err="1" smtClean="0"/>
              <a:t>Orders.EmployeeId</a:t>
            </a:r>
            <a:r>
              <a:rPr lang="en-US" dirty="0" smtClean="0"/>
              <a:t> = </a:t>
            </a:r>
            <a:r>
              <a:rPr lang="en-US" dirty="0" err="1" smtClean="0"/>
              <a:t>employees.EmployeeId</a:t>
            </a:r>
            <a:r>
              <a:rPr lang="en-US" dirty="0" smtClean="0"/>
              <a:t> and </a:t>
            </a:r>
            <a:r>
              <a:rPr lang="en-US" dirty="0" err="1" smtClean="0"/>
              <a:t>OrderDate</a:t>
            </a:r>
            <a:r>
              <a:rPr lang="en-US" dirty="0" smtClean="0"/>
              <a:t> = '2007-09-09')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List of all employees who did not make any sales on the </a:t>
            </a:r>
            <a:r>
              <a:rPr lang="en-US" dirty="0" smtClean="0"/>
              <a:t>2007-09-09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EmpFirstName,EmpLastName</a:t>
            </a:r>
            <a:r>
              <a:rPr lang="en-US" dirty="0" smtClean="0"/>
              <a:t> from employees where not exists (select 1 from Orders where </a:t>
            </a:r>
            <a:r>
              <a:rPr lang="en-US" dirty="0" err="1" smtClean="0"/>
              <a:t>Orders.EmployeeId</a:t>
            </a:r>
            <a:r>
              <a:rPr lang="en-US" dirty="0" smtClean="0"/>
              <a:t> = </a:t>
            </a:r>
            <a:r>
              <a:rPr lang="en-US" dirty="0" err="1" smtClean="0"/>
              <a:t>employees.EmployeeId</a:t>
            </a:r>
            <a:r>
              <a:rPr lang="en-US" dirty="0" smtClean="0"/>
              <a:t> and </a:t>
            </a:r>
            <a:r>
              <a:rPr lang="en-US" dirty="0" err="1" smtClean="0"/>
              <a:t>OrderDate</a:t>
            </a:r>
            <a:r>
              <a:rPr lang="en-US" dirty="0" smtClean="0"/>
              <a:t> = '2007-09-09')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Subqueries</a:t>
            </a:r>
            <a:r>
              <a:rPr lang="en-US" dirty="0" smtClean="0"/>
              <a:t> as Column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Display a list of customers and the last date on which they placed an order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Customers.CustFirstName</a:t>
            </a:r>
            <a:r>
              <a:rPr lang="en-US" dirty="0" smtClean="0"/>
              <a:t>, </a:t>
            </a:r>
            <a:r>
              <a:rPr lang="en-US" dirty="0" err="1" smtClean="0"/>
              <a:t>Customers.CustLastName</a:t>
            </a:r>
            <a:r>
              <a:rPr lang="en-US" dirty="0" smtClean="0"/>
              <a:t>, (SELECT MAX(</a:t>
            </a:r>
            <a:r>
              <a:rPr lang="en-US" dirty="0" err="1" smtClean="0"/>
              <a:t>OrderDate</a:t>
            </a:r>
            <a:r>
              <a:rPr lang="en-US" dirty="0" smtClean="0"/>
              <a:t>) FROM Orders WHERE </a:t>
            </a:r>
            <a:r>
              <a:rPr lang="en-US" dirty="0" err="1" smtClean="0"/>
              <a:t>Orders.CustomerID</a:t>
            </a:r>
            <a:r>
              <a:rPr lang="en-US" dirty="0" smtClean="0"/>
              <a:t> = </a:t>
            </a:r>
            <a:r>
              <a:rPr lang="en-US" dirty="0" err="1" smtClean="0"/>
              <a:t>Customers.CustomerID</a:t>
            </a:r>
            <a:r>
              <a:rPr lang="en-US" dirty="0" smtClean="0"/>
              <a:t>) AS </a:t>
            </a:r>
            <a:r>
              <a:rPr lang="en-US" dirty="0" err="1" smtClean="0"/>
              <a:t>LastOrderDate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Customers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Subqueries</a:t>
            </a:r>
            <a:r>
              <a:rPr lang="en-US" dirty="0" smtClean="0"/>
              <a:t> as Column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List vendors and a count of the products they sell to us</a:t>
            </a:r>
            <a:br>
              <a:rPr lang="en-US" i="1" dirty="0" smtClean="0"/>
            </a:b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VendName</a:t>
            </a:r>
            <a:r>
              <a:rPr lang="en-US" dirty="0" smtClean="0"/>
              <a:t>,(select count(</a:t>
            </a:r>
            <a:r>
              <a:rPr lang="en-US" dirty="0" err="1" smtClean="0"/>
              <a:t>productNumber</a:t>
            </a:r>
            <a:r>
              <a:rPr lang="en-US" dirty="0" smtClean="0"/>
              <a:t>) from </a:t>
            </a:r>
            <a:r>
              <a:rPr lang="en-US" dirty="0" err="1" smtClean="0"/>
              <a:t>product_vendors</a:t>
            </a:r>
            <a:r>
              <a:rPr lang="en-US" dirty="0" smtClean="0"/>
              <a:t> where </a:t>
            </a:r>
            <a:r>
              <a:rPr lang="en-US" dirty="0" err="1" smtClean="0"/>
              <a:t>vendorId</a:t>
            </a:r>
            <a:r>
              <a:rPr lang="en-US" dirty="0" smtClean="0"/>
              <a:t> = </a:t>
            </a:r>
            <a:r>
              <a:rPr lang="en-US" dirty="0" err="1" smtClean="0"/>
              <a:t>vendors.vendorid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from vendors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Find all the customers who have placed an order on </a:t>
            </a:r>
            <a:r>
              <a:rPr lang="en-US" dirty="0" smtClean="0"/>
              <a:t>2007-09-13 but NOT </a:t>
            </a:r>
            <a:r>
              <a:rPr lang="en-US" i="1" dirty="0" smtClean="0"/>
              <a:t>on </a:t>
            </a:r>
            <a:r>
              <a:rPr lang="en-US" dirty="0" smtClean="0"/>
              <a:t>2007-09-22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customerId,custFirstName,CustLastName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customers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customerid</a:t>
            </a:r>
            <a:r>
              <a:rPr lang="en-US" dirty="0" smtClean="0"/>
              <a:t> in</a:t>
            </a:r>
            <a:br>
              <a:rPr lang="en-US" dirty="0" smtClean="0"/>
            </a:b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 err="1" smtClean="0"/>
              <a:t>customerid</a:t>
            </a:r>
            <a:r>
              <a:rPr lang="en-US" dirty="0" smtClean="0"/>
              <a:t> from orders where </a:t>
            </a:r>
            <a:r>
              <a:rPr lang="en-US" dirty="0" err="1" smtClean="0"/>
              <a:t>OrderDate</a:t>
            </a:r>
            <a:r>
              <a:rPr lang="en-US" dirty="0" smtClean="0"/>
              <a:t> = '2007-09-13‘ </a:t>
            </a:r>
            <a:br>
              <a:rPr lang="en-US" dirty="0" smtClean="0"/>
            </a:br>
            <a:r>
              <a:rPr lang="en-US" dirty="0" smtClean="0"/>
              <a:t>except </a:t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 err="1" smtClean="0"/>
              <a:t>customerid</a:t>
            </a:r>
            <a:r>
              <a:rPr lang="en-US" dirty="0" smtClean="0"/>
              <a:t> from orders where </a:t>
            </a:r>
            <a:r>
              <a:rPr lang="en-US" dirty="0" err="1" smtClean="0"/>
              <a:t>OrderDate</a:t>
            </a:r>
            <a:r>
              <a:rPr lang="en-US" dirty="0" smtClean="0"/>
              <a:t> = '2007-09-22‘</a:t>
            </a:r>
            <a:br>
              <a:rPr lang="en-US" dirty="0" smtClean="0"/>
            </a:b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Give a list of customer full and vendor full names that belong to the state of </a:t>
            </a:r>
            <a:r>
              <a:rPr lang="en-US" i="1" dirty="0" err="1" smtClean="0"/>
              <a:t>texas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CustFirstName</a:t>
            </a:r>
            <a:r>
              <a:rPr lang="en-US" dirty="0" smtClean="0"/>
              <a:t> + ' ' + </a:t>
            </a:r>
            <a:r>
              <a:rPr lang="en-US" dirty="0" err="1" smtClean="0"/>
              <a:t>CustLastName</a:t>
            </a:r>
            <a:r>
              <a:rPr lang="en-US" dirty="0" smtClean="0"/>
              <a:t> as </a:t>
            </a:r>
            <a:r>
              <a:rPr lang="en-US" dirty="0" err="1" smtClean="0"/>
              <a:t>CustName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customers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custState</a:t>
            </a:r>
            <a:r>
              <a:rPr lang="en-US" dirty="0" smtClean="0"/>
              <a:t> = 'TX‘</a:t>
            </a:r>
            <a:br>
              <a:rPr lang="en-US" dirty="0" smtClean="0"/>
            </a:br>
            <a:r>
              <a:rPr lang="en-US" dirty="0" smtClean="0"/>
              <a:t>union</a:t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 err="1" smtClean="0"/>
              <a:t>VendName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vendors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VendState</a:t>
            </a:r>
            <a:r>
              <a:rPr lang="en-US" dirty="0" smtClean="0"/>
              <a:t> = 'TX'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61722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Tip: try to use UNION ALL in place of UNION.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Increase the retail price of all products by 10 percent.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>UPDATE Products SET Price = Price + (0.1 * Price)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– with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dirty="0" smtClean="0"/>
              <a:t>Modify products by increasing the retail price by 4 percent for products that are clothing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>UPDATE Products </a:t>
            </a:r>
            <a:br>
              <a:rPr lang="en-US" dirty="0" smtClean="0"/>
            </a:br>
            <a:r>
              <a:rPr lang="en-US" dirty="0" smtClean="0"/>
              <a:t>SET </a:t>
            </a:r>
            <a:r>
              <a:rPr lang="en-US" dirty="0" err="1" smtClean="0"/>
              <a:t>RetailPrice</a:t>
            </a:r>
            <a:r>
              <a:rPr lang="en-US" dirty="0" smtClean="0"/>
              <a:t> = </a:t>
            </a:r>
            <a:r>
              <a:rPr lang="en-US" dirty="0" err="1" smtClean="0"/>
              <a:t>RetailPrice</a:t>
            </a:r>
            <a:r>
              <a:rPr lang="en-US" dirty="0" smtClean="0"/>
              <a:t> * </a:t>
            </a:r>
            <a:r>
              <a:rPr lang="en-US" dirty="0" smtClean="0"/>
              <a:t>1.04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CategoryID</a:t>
            </a:r>
            <a:r>
              <a:rPr lang="en-US" dirty="0" smtClean="0"/>
              <a:t> = </a:t>
            </a:r>
            <a:br>
              <a:rPr lang="en-US" dirty="0" smtClean="0"/>
            </a:br>
            <a:r>
              <a:rPr lang="en-US" dirty="0" smtClean="0"/>
              <a:t>(SELECT </a:t>
            </a:r>
            <a:r>
              <a:rPr lang="en-US" dirty="0" err="1" smtClean="0"/>
              <a:t>CategoryID</a:t>
            </a:r>
            <a:r>
              <a:rPr lang="en-US" dirty="0" smtClean="0"/>
              <a:t> FROM Categories WHERE </a:t>
            </a:r>
            <a:r>
              <a:rPr lang="en-US" dirty="0" err="1" smtClean="0"/>
              <a:t>CategoryDescription</a:t>
            </a:r>
            <a:r>
              <a:rPr lang="en-US" dirty="0" smtClean="0"/>
              <a:t> = 'Clothing')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Delete all order details for orders placed before January 1, 2008</a:t>
            </a:r>
          </a:p>
          <a:p>
            <a:r>
              <a:rPr lang="en-US" dirty="0" smtClean="0"/>
              <a:t>DELETE FROM </a:t>
            </a:r>
            <a:r>
              <a:rPr lang="en-US" dirty="0" err="1" smtClean="0"/>
              <a:t>Order_Details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OrderNumber</a:t>
            </a:r>
            <a:r>
              <a:rPr lang="en-US" dirty="0" smtClean="0"/>
              <a:t> IN (SELECT </a:t>
            </a:r>
            <a:r>
              <a:rPr lang="en-US" dirty="0" err="1" smtClean="0"/>
              <a:t>OrderNumber</a:t>
            </a:r>
            <a:r>
              <a:rPr lang="en-US" dirty="0" smtClean="0"/>
              <a:t> FROM Orders WHERE </a:t>
            </a:r>
            <a:r>
              <a:rPr lang="en-US" dirty="0" err="1" smtClean="0"/>
              <a:t>OrderDate</a:t>
            </a:r>
            <a:r>
              <a:rPr lang="en-US" dirty="0" smtClean="0"/>
              <a:t> &lt; '2008-01-01')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Delete vendors who do not provide any products</a:t>
            </a:r>
          </a:p>
          <a:p>
            <a:endParaRPr lang="en-US" dirty="0" smtClean="0"/>
          </a:p>
          <a:p>
            <a:r>
              <a:rPr lang="en-US" dirty="0" smtClean="0"/>
              <a:t>DELETE FROM Vendors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VendorID</a:t>
            </a:r>
            <a:r>
              <a:rPr lang="en-US" dirty="0" smtClean="0"/>
              <a:t> NOT IN (SELECT </a:t>
            </a:r>
            <a:r>
              <a:rPr lang="en-US" dirty="0" err="1" smtClean="0"/>
              <a:t>VendorID</a:t>
            </a:r>
            <a:r>
              <a:rPr lang="en-US" dirty="0" smtClean="0"/>
              <a:t> FROM </a:t>
            </a:r>
            <a:r>
              <a:rPr lang="en-US" dirty="0" err="1" smtClean="0"/>
              <a:t>Product_Vendors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Which states do our customers come from ?</a:t>
            </a:r>
          </a:p>
          <a:p>
            <a:r>
              <a:rPr lang="en-US" dirty="0" smtClean="0"/>
              <a:t>Select </a:t>
            </a:r>
            <a:r>
              <a:rPr lang="en-US" strike="sngStrike" dirty="0" smtClean="0"/>
              <a:t>the</a:t>
            </a:r>
            <a:r>
              <a:rPr lang="en-US" dirty="0" smtClean="0"/>
              <a:t> distinct state values from </a:t>
            </a:r>
            <a:r>
              <a:rPr lang="en-US" strike="sngStrike" dirty="0" smtClean="0"/>
              <a:t>the</a:t>
            </a:r>
            <a:r>
              <a:rPr lang="en-US" dirty="0" smtClean="0"/>
              <a:t> customers </a:t>
            </a:r>
            <a:r>
              <a:rPr lang="en-US" strike="sngStrike" dirty="0" smtClean="0"/>
              <a:t>table </a:t>
            </a:r>
          </a:p>
          <a:p>
            <a:r>
              <a:rPr lang="en-US" dirty="0" smtClean="0"/>
              <a:t>Select DISTINCT </a:t>
            </a:r>
            <a:r>
              <a:rPr lang="en-US" dirty="0" err="1" smtClean="0"/>
              <a:t>custState</a:t>
            </a:r>
            <a:r>
              <a:rPr lang="en-US" dirty="0" smtClean="0"/>
              <a:t> FROM Customers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2484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Tip: Use only when necessary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Insert into the employees table in the columns first </a:t>
            </a:r>
            <a:r>
              <a:rPr lang="en-US" i="1" dirty="0" err="1" smtClean="0"/>
              <a:t>name,last</a:t>
            </a:r>
            <a:r>
              <a:rPr lang="en-US" i="1" dirty="0" smtClean="0"/>
              <a:t> name, street address, city, state, ZIP Code, area code, and phone number the values </a:t>
            </a:r>
            <a:br>
              <a:rPr lang="en-US" i="1" dirty="0" smtClean="0"/>
            </a:br>
            <a:r>
              <a:rPr lang="en-US" i="1" dirty="0" smtClean="0"/>
              <a:t>Susan, </a:t>
            </a:r>
            <a:r>
              <a:rPr lang="en-US" i="1" dirty="0" err="1" smtClean="0"/>
              <a:t>Metters</a:t>
            </a:r>
            <a:r>
              <a:rPr lang="en-US" i="1" dirty="0" smtClean="0"/>
              <a:t>, 16547 NE 132nd St, </a:t>
            </a:r>
            <a:r>
              <a:rPr lang="en-US" i="1" dirty="0" err="1" smtClean="0"/>
              <a:t>Woodinville,WA</a:t>
            </a:r>
            <a:r>
              <a:rPr lang="en-US" i="1" dirty="0" smtClean="0"/>
              <a:t>, 98072, 425, and 555-7825</a:t>
            </a:r>
          </a:p>
          <a:p>
            <a:r>
              <a:rPr lang="en-US" dirty="0" smtClean="0"/>
              <a:t>INSERT INTO Employees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EmpFirstName</a:t>
            </a:r>
            <a:r>
              <a:rPr lang="en-US" dirty="0" smtClean="0"/>
              <a:t>, </a:t>
            </a:r>
            <a:r>
              <a:rPr lang="en-US" dirty="0" err="1" smtClean="0"/>
              <a:t>EmpLastName</a:t>
            </a:r>
            <a:r>
              <a:rPr lang="en-US" dirty="0" smtClean="0"/>
              <a:t>, </a:t>
            </a:r>
            <a:r>
              <a:rPr lang="en-US" dirty="0" err="1" smtClean="0"/>
              <a:t>EmpStreetAddress</a:t>
            </a:r>
            <a:r>
              <a:rPr lang="en-US" dirty="0" smtClean="0"/>
              <a:t>, </a:t>
            </a:r>
            <a:r>
              <a:rPr lang="en-US" dirty="0" err="1" smtClean="0"/>
              <a:t>EmpCity</a:t>
            </a:r>
            <a:r>
              <a:rPr lang="en-US" dirty="0" smtClean="0"/>
              <a:t>, </a:t>
            </a:r>
            <a:r>
              <a:rPr lang="en-US" dirty="0" err="1" smtClean="0"/>
              <a:t>EmpState,EmpZipCode</a:t>
            </a:r>
            <a:r>
              <a:rPr lang="en-US" dirty="0" smtClean="0"/>
              <a:t>, </a:t>
            </a:r>
            <a:r>
              <a:rPr lang="en-US" dirty="0" err="1" smtClean="0"/>
              <a:t>EmpAreaCode</a:t>
            </a:r>
            <a:r>
              <a:rPr lang="en-US" dirty="0" smtClean="0"/>
              <a:t>, </a:t>
            </a:r>
            <a:r>
              <a:rPr lang="en-US" dirty="0" err="1" smtClean="0"/>
              <a:t>EmpPhoneNumber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VALUES ('Susan', '</a:t>
            </a:r>
            <a:r>
              <a:rPr lang="en-US" dirty="0" err="1" smtClean="0"/>
              <a:t>Metters</a:t>
            </a:r>
            <a:r>
              <a:rPr lang="en-US" dirty="0" smtClean="0"/>
              <a:t>',</a:t>
            </a:r>
            <a:r>
              <a:rPr lang="fr-FR" dirty="0" smtClean="0"/>
              <a:t>'16547 NE 132nd St', '</a:t>
            </a:r>
            <a:r>
              <a:rPr lang="fr-FR" dirty="0" err="1" smtClean="0"/>
              <a:t>Woodinville</a:t>
            </a:r>
            <a:r>
              <a:rPr lang="fr-FR" dirty="0" smtClean="0"/>
              <a:t>', 'WA',</a:t>
            </a:r>
            <a:r>
              <a:rPr lang="en-US" dirty="0" smtClean="0"/>
              <a:t>'98072', 425, '555-7825')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data by using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smtClean="0"/>
              <a:t>Copy to the Employees table the relevant columns in the Customers table for customer David Smith.</a:t>
            </a:r>
          </a:p>
          <a:p>
            <a:r>
              <a:rPr lang="en-US" dirty="0" smtClean="0"/>
              <a:t>INSERT INTO Employees (</a:t>
            </a:r>
            <a:r>
              <a:rPr lang="en-US" dirty="0" err="1" smtClean="0"/>
              <a:t>EmpFirstName</a:t>
            </a:r>
            <a:r>
              <a:rPr lang="en-US" dirty="0" smtClean="0"/>
              <a:t>, </a:t>
            </a:r>
            <a:r>
              <a:rPr lang="en-US" dirty="0" err="1" smtClean="0"/>
              <a:t>EmpLastName</a:t>
            </a:r>
            <a:r>
              <a:rPr lang="en-US" dirty="0" smtClean="0"/>
              <a:t>, </a:t>
            </a:r>
            <a:r>
              <a:rPr lang="en-US" dirty="0" err="1" smtClean="0"/>
              <a:t>EmpStreetAddress</a:t>
            </a:r>
            <a:r>
              <a:rPr lang="en-US" dirty="0" smtClean="0"/>
              <a:t>, </a:t>
            </a:r>
            <a:r>
              <a:rPr lang="en-US" dirty="0" err="1" smtClean="0"/>
              <a:t>EmpCity</a:t>
            </a:r>
            <a:r>
              <a:rPr lang="en-US" dirty="0" smtClean="0"/>
              <a:t>, </a:t>
            </a:r>
            <a:r>
              <a:rPr lang="en-US" dirty="0" err="1" smtClean="0"/>
              <a:t>EmpState</a:t>
            </a:r>
            <a:r>
              <a:rPr lang="en-US" dirty="0" smtClean="0"/>
              <a:t>, </a:t>
            </a:r>
            <a:r>
              <a:rPr lang="en-US" dirty="0" err="1" smtClean="0"/>
              <a:t>EmpZipCode</a:t>
            </a:r>
            <a:r>
              <a:rPr lang="en-US" dirty="0" smtClean="0"/>
              <a:t>, </a:t>
            </a:r>
            <a:r>
              <a:rPr lang="en-US" dirty="0" err="1" smtClean="0"/>
              <a:t>EmpAreaCode</a:t>
            </a:r>
            <a:r>
              <a:rPr lang="en-US" dirty="0" smtClean="0"/>
              <a:t>, </a:t>
            </a:r>
            <a:r>
              <a:rPr lang="en-US" dirty="0" err="1" smtClean="0"/>
              <a:t>EmpPhoneNumber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 err="1" smtClean="0"/>
              <a:t>Customers.CustFirstName,Customers.CustLastName</a:t>
            </a:r>
            <a:r>
              <a:rPr lang="en-US" dirty="0" smtClean="0"/>
              <a:t>, </a:t>
            </a:r>
            <a:r>
              <a:rPr lang="en-US" dirty="0" err="1" smtClean="0"/>
              <a:t>Customers.CustStreetAddress</a:t>
            </a:r>
            <a:r>
              <a:rPr lang="en-US" dirty="0" smtClean="0"/>
              <a:t>, </a:t>
            </a:r>
            <a:r>
              <a:rPr lang="en-US" dirty="0" err="1" smtClean="0"/>
              <a:t>Customers.CustCity</a:t>
            </a:r>
            <a:r>
              <a:rPr lang="en-US" dirty="0" smtClean="0"/>
              <a:t>, </a:t>
            </a:r>
            <a:r>
              <a:rPr lang="en-US" dirty="0" err="1" smtClean="0"/>
              <a:t>Customers.CustState</a:t>
            </a:r>
            <a:r>
              <a:rPr lang="en-US" dirty="0" smtClean="0"/>
              <a:t>, </a:t>
            </a:r>
            <a:r>
              <a:rPr lang="en-US" dirty="0" err="1" smtClean="0"/>
              <a:t>Customers.CustZipCode</a:t>
            </a:r>
            <a:r>
              <a:rPr lang="en-US" dirty="0" smtClean="0"/>
              <a:t>, </a:t>
            </a:r>
            <a:r>
              <a:rPr lang="en-US" dirty="0" err="1" smtClean="0"/>
              <a:t>Customers.CustAreaCode</a:t>
            </a:r>
            <a:r>
              <a:rPr lang="en-US" dirty="0" smtClean="0"/>
              <a:t>, </a:t>
            </a:r>
            <a:r>
              <a:rPr lang="en-US" dirty="0" err="1" smtClean="0"/>
              <a:t>Customers.CustPhoneNumber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Customers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Customers.CustFirstName</a:t>
            </a:r>
            <a:r>
              <a:rPr lang="en-US" dirty="0" smtClean="0"/>
              <a:t> = 'David'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Customers.CustLastName</a:t>
            </a:r>
            <a:r>
              <a:rPr lang="en-US" dirty="0" smtClean="0"/>
              <a:t> = 'Smith'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Create a dept table with </a:t>
            </a:r>
            <a:r>
              <a:rPr lang="en-US" sz="2400" dirty="0" err="1" smtClean="0"/>
              <a:t>dept_id</a:t>
            </a:r>
            <a:r>
              <a:rPr lang="en-US" sz="2400" dirty="0" smtClean="0"/>
              <a:t> (PK), description, </a:t>
            </a:r>
            <a:r>
              <a:rPr lang="en-US" sz="2400" dirty="0" err="1" smtClean="0"/>
              <a:t>insert_date</a:t>
            </a:r>
            <a:endParaRPr lang="en-US" sz="2400" dirty="0" smtClean="0"/>
          </a:p>
          <a:p>
            <a:r>
              <a:rPr lang="en-US" sz="2400" dirty="0" smtClean="0"/>
              <a:t>Modify the employees table and associate the department id with the employees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/>
              <a:t>create table department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br>
              <a:rPr lang="en-US" sz="2400" dirty="0" smtClean="0"/>
            </a:br>
            <a:r>
              <a:rPr lang="en-US" sz="2400" dirty="0" err="1" smtClean="0"/>
              <a:t>dept_id</a:t>
            </a:r>
            <a:r>
              <a:rPr lang="en-US" sz="2400" dirty="0" smtClean="0"/>
              <a:t> integer primary key,</a:t>
            </a:r>
            <a:br>
              <a:rPr lang="en-US" sz="2400" dirty="0" smtClean="0"/>
            </a:br>
            <a:r>
              <a:rPr lang="en-US" sz="2400" dirty="0" smtClean="0"/>
              <a:t>description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(50) not null,</a:t>
            </a:r>
            <a:br>
              <a:rPr lang="en-US" sz="2400" dirty="0" smtClean="0"/>
            </a:br>
            <a:r>
              <a:rPr lang="en-US" sz="2400" dirty="0" err="1" smtClean="0"/>
              <a:t>insert_date</a:t>
            </a:r>
            <a:r>
              <a:rPr lang="en-US" sz="2400" dirty="0" smtClean="0"/>
              <a:t> </a:t>
            </a:r>
            <a:r>
              <a:rPr lang="en-US" sz="2400" dirty="0" err="1" smtClean="0"/>
              <a:t>datetime</a:t>
            </a:r>
            <a:r>
              <a:rPr lang="en-US" sz="2400" dirty="0" smtClean="0"/>
              <a:t> default </a:t>
            </a:r>
            <a:r>
              <a:rPr lang="en-US" sz="2400" dirty="0" err="1" smtClean="0"/>
              <a:t>getdate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Alter table employees add </a:t>
            </a:r>
            <a:r>
              <a:rPr lang="en-US" sz="2400" dirty="0" err="1" smtClean="0"/>
              <a:t>dept_id</a:t>
            </a:r>
            <a:r>
              <a:rPr lang="en-US" sz="2400" dirty="0" smtClean="0"/>
              <a:t> integer foreign key references department(</a:t>
            </a:r>
            <a:r>
              <a:rPr lang="en-US" sz="2400" dirty="0" err="1" smtClean="0"/>
              <a:t>dept_id</a:t>
            </a:r>
            <a:r>
              <a:rPr lang="en-US" sz="2400" dirty="0" smtClean="0"/>
              <a:t>)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Display all the information on our employees</a:t>
            </a:r>
          </a:p>
          <a:p>
            <a:r>
              <a:rPr lang="en-US" dirty="0" smtClean="0"/>
              <a:t>SELECT * FROM employees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2484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Tip: explicitly specify columns instead of querying with *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ORDER BY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Display a list of vendor names in ZIP Code order.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VendName</a:t>
            </a:r>
            <a:r>
              <a:rPr lang="en-US" dirty="0" smtClean="0"/>
              <a:t>, </a:t>
            </a:r>
            <a:r>
              <a:rPr lang="en-US" dirty="0" err="1" smtClean="0"/>
              <a:t>VendZipCode</a:t>
            </a:r>
            <a:r>
              <a:rPr lang="en-US" dirty="0" smtClean="0"/>
              <a:t> FROM Vendors ORDER BY </a:t>
            </a:r>
            <a:r>
              <a:rPr lang="en-US" dirty="0" err="1" smtClean="0"/>
              <a:t>VendZipCode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ORDER BY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Display the names of our employees, including their phone number and ID number, and list them by last name and first name. 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EmpLastName</a:t>
            </a:r>
            <a:r>
              <a:rPr lang="en-US" dirty="0" smtClean="0"/>
              <a:t>, </a:t>
            </a:r>
            <a:r>
              <a:rPr lang="en-US" dirty="0" err="1" smtClean="0"/>
              <a:t>EmpFirstName,EmpPhoneNumber</a:t>
            </a:r>
            <a:r>
              <a:rPr lang="en-US" dirty="0" smtClean="0"/>
              <a:t>, </a:t>
            </a:r>
            <a:r>
              <a:rPr lang="en-US" dirty="0" err="1" smtClean="0"/>
              <a:t>EmployeeID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Employees </a:t>
            </a:r>
            <a:br>
              <a:rPr lang="en-US" dirty="0" smtClean="0"/>
            </a:br>
            <a:r>
              <a:rPr lang="en-US" dirty="0" smtClean="0"/>
              <a:t>ORDER BY </a:t>
            </a:r>
            <a:r>
              <a:rPr lang="en-US" dirty="0" err="1" smtClean="0"/>
              <a:t>EmpLastName</a:t>
            </a:r>
            <a:r>
              <a:rPr lang="en-US" dirty="0" smtClean="0"/>
              <a:t>, </a:t>
            </a:r>
            <a:r>
              <a:rPr lang="en-US" dirty="0" err="1" smtClean="0"/>
              <a:t>EmpFirstName</a:t>
            </a:r>
            <a:endParaRPr lang="en-US" dirty="0" smtClean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Give me a list of employee full names and their dates of birth. 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EmpFirstname</a:t>
            </a:r>
            <a:r>
              <a:rPr lang="en-US" dirty="0" smtClean="0"/>
              <a:t> + ‘ ‘ + </a:t>
            </a:r>
            <a:r>
              <a:rPr lang="en-US" dirty="0" err="1" smtClean="0"/>
              <a:t>EmpLastName</a:t>
            </a:r>
            <a:r>
              <a:rPr lang="en-US" dirty="0" smtClean="0"/>
              <a:t> as </a:t>
            </a:r>
            <a:r>
              <a:rPr lang="en-US" dirty="0" err="1" smtClean="0"/>
              <a:t>EmployeeName</a:t>
            </a:r>
            <a:r>
              <a:rPr lang="en-US" dirty="0" smtClean="0"/>
              <a:t>, DOB AS </a:t>
            </a:r>
            <a:r>
              <a:rPr lang="en-US" dirty="0" err="1" smtClean="0"/>
              <a:t>DateOfBirth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Employees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What is the inventory value of each product?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ProductName</a:t>
            </a:r>
            <a:r>
              <a:rPr lang="en-US" dirty="0" smtClean="0"/>
              <a:t>, </a:t>
            </a:r>
            <a:r>
              <a:rPr lang="en-US" dirty="0" err="1" smtClean="0"/>
              <a:t>RetailPrice</a:t>
            </a:r>
            <a:r>
              <a:rPr lang="en-US" dirty="0" smtClean="0"/>
              <a:t> * </a:t>
            </a:r>
            <a:r>
              <a:rPr lang="en-US" dirty="0" err="1" smtClean="0"/>
              <a:t>QuantityOnHand</a:t>
            </a:r>
            <a:r>
              <a:rPr lang="en-US" dirty="0" smtClean="0"/>
              <a:t> AS </a:t>
            </a:r>
            <a:r>
              <a:rPr lang="en-US" dirty="0" err="1" smtClean="0"/>
              <a:t>InventoryValue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Products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1029</Words>
  <Application>Microsoft Office PowerPoint</Application>
  <PresentationFormat>On-screen Show (4:3)</PresentationFormat>
  <Paragraphs>187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SQL in Action</vt:lpstr>
      <vt:lpstr>Basic Structure </vt:lpstr>
      <vt:lpstr>SELECT</vt:lpstr>
      <vt:lpstr>DISTINCT</vt:lpstr>
      <vt:lpstr>SELECT ALL</vt:lpstr>
      <vt:lpstr>ORDER BY </vt:lpstr>
      <vt:lpstr>ORDER BY </vt:lpstr>
      <vt:lpstr>Concatenation Expression</vt:lpstr>
      <vt:lpstr>Mathematical Expression</vt:lpstr>
      <vt:lpstr>Aggregate Functions - SUM</vt:lpstr>
      <vt:lpstr>Aggregate Functions - MIN</vt:lpstr>
      <vt:lpstr>FILTER</vt:lpstr>
      <vt:lpstr>COUNT</vt:lpstr>
      <vt:lpstr>FILTER - Inequality</vt:lpstr>
      <vt:lpstr>Filter - Less Than and Greater Than</vt:lpstr>
      <vt:lpstr>LIKE</vt:lpstr>
      <vt:lpstr>Multiple Filters</vt:lpstr>
      <vt:lpstr>BETWEEN</vt:lpstr>
      <vt:lpstr>IS NULL</vt:lpstr>
      <vt:lpstr>IN</vt:lpstr>
      <vt:lpstr>TOP</vt:lpstr>
      <vt:lpstr>GROUP BY </vt:lpstr>
      <vt:lpstr>GROUP BY</vt:lpstr>
      <vt:lpstr>HAVING</vt:lpstr>
      <vt:lpstr>INNER Join </vt:lpstr>
      <vt:lpstr>More then two tables</vt:lpstr>
      <vt:lpstr>Left Outer Join </vt:lpstr>
      <vt:lpstr>Subqueries as Filters (IN)</vt:lpstr>
      <vt:lpstr>Correlated subquery</vt:lpstr>
      <vt:lpstr>EXISTS</vt:lpstr>
      <vt:lpstr>NOT EXISTS</vt:lpstr>
      <vt:lpstr>Subqueries as Column Expressions</vt:lpstr>
      <vt:lpstr>Subqueries as Column Expressions</vt:lpstr>
      <vt:lpstr>EXCEPT</vt:lpstr>
      <vt:lpstr>UNION</vt:lpstr>
      <vt:lpstr>Update </vt:lpstr>
      <vt:lpstr>Update – with filters</vt:lpstr>
      <vt:lpstr>Delete</vt:lpstr>
      <vt:lpstr>Delete</vt:lpstr>
      <vt:lpstr>Insert </vt:lpstr>
      <vt:lpstr>Insert data by using SELECT</vt:lpstr>
      <vt:lpstr>Create table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amit.b</dc:creator>
  <cp:lastModifiedBy>rajasi.p</cp:lastModifiedBy>
  <cp:revision>523</cp:revision>
  <dcterms:created xsi:type="dcterms:W3CDTF">2011-06-12T10:53:59Z</dcterms:created>
  <dcterms:modified xsi:type="dcterms:W3CDTF">2017-07-17T09:03:01Z</dcterms:modified>
</cp:coreProperties>
</file>