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5.jpeg" ContentType="image/jpeg"/>
  <Override PartName="/ppt/media/image8.png" ContentType="image/png"/>
  <Override PartName="/ppt/media/image1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FCC1DC5-100D-40FC-ABC1-0A2CA346185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 101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https://www.youtube.com/watch?v=bUR_eUVcABg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it: It is a software solution to create containers to achieve os level virtualization easily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do we use it: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Isolated environment for your apps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 for stateless applications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scale and deploy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050" spc="-1" strike="noStrike">
                <a:solidFill>
                  <a:srgbClr val="44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Developers use Docker to eliminate “works on my machine” problems when collaborating on code with co-workers</a:t>
            </a:r>
            <a:r>
              <a:rPr b="0" lang="en-US" sz="1100" spc="-1" strike="noStrike">
                <a:solidFill>
                  <a:srgbClr val="44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100" spc="-1" strike="noStrike">
                <a:solidFill>
                  <a:srgbClr val="44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Bare minimum requirements thus making packaging easier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445d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use it: demonstrate by creating docker file and making a ubuntu14 image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Touch -t CCYYMMDDHHss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tee after a redirection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$!-recent process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$$-current process(shell)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Brief intro to Tmux and screen why we need 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options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Iterm if possible (if majority of them have mac)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use of each command with a few examples.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Rsync -a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 aux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Htop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 log and access log separate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data from common place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/var/log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0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java -</a:t>
            </a:r>
            <a:r>
              <a:rPr b="0" lang="en-US" sz="10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Xmx256M</a:t>
            </a:r>
            <a:r>
              <a:rPr b="0" lang="en-US" sz="10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-jar </a:t>
            </a:r>
            <a:r>
              <a:rPr b="0" lang="en-US" sz="10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MyApp</a:t>
            </a:r>
            <a:r>
              <a:rPr b="0" lang="en-US" sz="10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.jar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time is there then we can cover this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layered architecture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initialization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goes far back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services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TTY support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Tightly coupled I/O hardware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VT100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Role of the ttyin the embedded systems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sound similar, often mistakenly used interchangably but what are they?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tty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particular kind of device file which implements a number of additional commands (ioctls) beyond read and write.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VT100 is the yesteryear and the Thin-client of today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Scroll back buffers, scroll lock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Provided by your desktop environment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- tiling, panning, appearance, scrollback buffers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line shell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 shell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GUI: more sophisticated nomenclature: window managers, desktop environments, screen compositors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Bashrc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Sshkey pair generation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environment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Aliases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Sshkey won’t work in case the permission is not private 400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change shell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 - Berkeley (not GPL) - Control structures/language, clean but primitive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Csh - AT&amp;T (Dave Korn) - Job Control, command editing, history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Ksh - Sun OS (Bill Joy) - Invaluable features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 - FSF/GPL - Features of all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717200" y="1536480"/>
            <a:ext cx="5708520" cy="45547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717200" y="1536480"/>
            <a:ext cx="570852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717200" y="1536480"/>
            <a:ext cx="5708520" cy="45547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1717200" y="1536480"/>
            <a:ext cx="570852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9744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1676520"/>
            <a:ext cx="8122680" cy="211752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48AC5B5-F48D-460C-AF9F-69D18C4E1CB3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727680"/>
            <a:ext cx="9143640" cy="130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B189213-8EC9-4B1B-93CB-AEF21D13497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bUR_eUVcABg" TargetMode="Externa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mailto:destination@ip" TargetMode="Externa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26080" y="1676520"/>
            <a:ext cx="8406720" cy="211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Linux and 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Shell Fundamentals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10480" y="4242960"/>
            <a:ext cx="8122680" cy="133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“</a:t>
            </a:r>
            <a:r>
              <a:rPr b="0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Don’t Fear The Command-line Edition”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Other Useful/Interesting Shells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Alquimist Shell (ash/dash)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Z Shell (zsh)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Friendly interactive shell (fish)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525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1"/>
              </a:rPr>
              <a:t>Xiki Shell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Docker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What is it?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Why do we use it?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How to use 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Creating files and Directories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0628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Touch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Cat command (Here document)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Editors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Nano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Vi / Vim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Emacs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Comparing files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Diff and Patch commands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Checksums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MD5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SHA1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Archival and Compression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1536480"/>
            <a:ext cx="425484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Tarballs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tar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Compression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Gzip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Bzip2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Xz/lzma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4708080" y="1678320"/>
            <a:ext cx="425484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Encoding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base64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Encryption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Gpg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Crypt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openssl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File permissions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11760" y="1536480"/>
            <a:ext cx="425484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User permissions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Group permissions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Chmod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Chown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Chgrp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4708080" y="1356840"/>
            <a:ext cx="425484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Sticky bits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SetUID check flag!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Shell I/O and Redirections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File descriptors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Usage in shells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Redirection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To 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To stderr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To stdout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Redirecting within file descriptors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Sort unique wc:imp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Save when forgot to sudo file: esc+:w !sudot%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Pipeline Operator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Unix toolkit philosophy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Using “|”  to forward output to other commands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Internals of how it works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Execution and control flow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Advanced - Multitasking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71880" y="135684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Sending processes to background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Ampersand (&amp;) operator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Understanding $!, $$, $PID and $PPID, $?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Viewing background jobs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jobs command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Bringing jobs to foreground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Advanced - Multitasking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Keeping processes in the background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Nohup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Linger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Parallelizing tasks with xargs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53532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Agenda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Introduction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Command Substitutions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File Operations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I/O Redirection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Conditionals and Control Flow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Multitasking and Job Control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Utilities and Tools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Advanced - Screen multiplexers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GNU Screen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Tmux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Apt:for debian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Upgrade:to upgrade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Apt-get install/remove/purge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Ssh -i privatekey username @ ip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Scp -r -i prvtkey source 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1"/>
              </a:rPr>
              <a:t>destination@ip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Tar -xvf:untar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Tar-cvf:tar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Gzip filename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Gzip-d: unzip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Other basic Utilities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Wget: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non-interactive downloader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transfer data to/from a web server, -r:header,-v,-H,--cookie,-L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Ping: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whether an address/hostname is up,-c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Dig: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resolve a hostname to IP address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Netstat: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check all listening ports on a 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Scp: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copy data to a remote dest over ssh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Rsync: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keep remote/local directories in sync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Cron: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scheduled tasks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symbolic Links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python server: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Searching files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598040"/>
            <a:ext cx="428940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Find command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Named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Wildcard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Exec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4765680" y="1598040"/>
            <a:ext cx="428940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Grep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Literals/Regex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Case-insensitive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Word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Recursive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Stream Manipulator and Extractors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Sed: Stream Editor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Awk: Text Extraction and Processing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25506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Restrictions in the Infra</a:t>
            </a:r>
            <a:r>
              <a:rPr b="1" lang="en-US" sz="36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Advanced - Customizing the prompt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PS1 variable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PS2 variable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Character sequences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Theming your shell: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Bashish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Powerline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Unix Architecture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Hardware layer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consists of all peripheral devices (RAM/ HDD/ CPU etc).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Kernel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interacts directly with hardware, provides low level services to upper layer components.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Shell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interface to kernel, hiding complexity of kernel's functions from users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Utilities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utility programs giving user most of the functionalities of an operating systems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Some basic terms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Terminal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Shell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Console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Virtual Terminal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Terminal / TeleTYpewriter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Shape 84" descr=""/>
          <p:cNvPicPr/>
          <p:nvPr/>
        </p:nvPicPr>
        <p:blipFill>
          <a:blip r:embed="rId1"/>
          <a:stretch/>
        </p:blipFill>
        <p:spPr>
          <a:xfrm>
            <a:off x="622800" y="1468440"/>
            <a:ext cx="3609360" cy="3205800"/>
          </a:xfrm>
          <a:prstGeom prst="rect">
            <a:avLst/>
          </a:prstGeom>
          <a:ln>
            <a:noFill/>
          </a:ln>
        </p:spPr>
      </p:pic>
      <p:pic>
        <p:nvPicPr>
          <p:cNvPr id="91" name="Shape 85" descr=""/>
          <p:cNvPicPr/>
          <p:nvPr/>
        </p:nvPicPr>
        <p:blipFill>
          <a:blip r:embed="rId2"/>
          <a:stretch/>
        </p:blipFill>
        <p:spPr>
          <a:xfrm>
            <a:off x="5487840" y="1218240"/>
            <a:ext cx="3078720" cy="358128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4744800" y="1356840"/>
            <a:ext cx="360" cy="477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876600" y="5855040"/>
            <a:ext cx="3355560" cy="4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VT100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122800" y="5855040"/>
            <a:ext cx="3355560" cy="4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Thin-Clients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Terminal Emulators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Apps that put up a window and let you interact with the shell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Xterm / rxvt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Gnome-terminal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Konsole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Terminal app (OS X)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Shape 95" descr=""/>
          <p:cNvPicPr/>
          <p:nvPr/>
        </p:nvPicPr>
        <p:blipFill>
          <a:blip r:embed="rId1"/>
          <a:stretch/>
        </p:blipFill>
        <p:spPr>
          <a:xfrm>
            <a:off x="4063680" y="2368080"/>
            <a:ext cx="4768560" cy="292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Shell 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 user interface for access to an operating system's services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Requires know-how of how to operate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Depends on available input devices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5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UI can differ among shells: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Command-line based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Graphics based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6" descr=""/>
          <p:cNvPicPr/>
          <p:nvPr/>
        </p:nvPicPr>
        <p:blipFill>
          <a:blip r:embed="rId1"/>
          <a:stretch/>
        </p:blipFill>
        <p:spPr>
          <a:xfrm>
            <a:off x="715680" y="330120"/>
            <a:ext cx="5158800" cy="2906640"/>
          </a:xfrm>
          <a:prstGeom prst="rect">
            <a:avLst/>
          </a:prstGeom>
          <a:ln>
            <a:noFill/>
          </a:ln>
        </p:spPr>
      </p:pic>
      <p:pic>
        <p:nvPicPr>
          <p:cNvPr id="101" name="Shape 107" descr=""/>
          <p:cNvPicPr/>
          <p:nvPr/>
        </p:nvPicPr>
        <p:blipFill>
          <a:blip r:embed="rId2"/>
          <a:srcRect l="-1867" t="-4827" r="1867" b="4827"/>
          <a:stretch/>
        </p:blipFill>
        <p:spPr>
          <a:xfrm>
            <a:off x="3086280" y="858960"/>
            <a:ext cx="3088080" cy="3816720"/>
          </a:xfrm>
          <a:prstGeom prst="rect">
            <a:avLst/>
          </a:prstGeom>
          <a:ln>
            <a:noFill/>
          </a:ln>
        </p:spPr>
      </p:pic>
      <p:pic>
        <p:nvPicPr>
          <p:cNvPr id="102" name="Shape 108" descr=""/>
          <p:cNvPicPr/>
          <p:nvPr/>
        </p:nvPicPr>
        <p:blipFill>
          <a:blip r:embed="rId3"/>
          <a:stretch/>
        </p:blipFill>
        <p:spPr>
          <a:xfrm>
            <a:off x="4594680" y="1851840"/>
            <a:ext cx="3350880" cy="46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Timeline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Bourne Shell (sh)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 Shell (csh)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Korn Shell (ksh)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Bourne-Again Shell (bash)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LibreOffice/5.1.2.2$Windows_X86_64 LibreOffice_project/d3bf12ecb743fc0d20e0be0c58ca359301eb705f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2017-07-05T20:44:59Z</dcterms:modified>
  <cp:revision>3</cp:revision>
  <dc:subject/>
  <dc:title/>
</cp:coreProperties>
</file>