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verag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444444"/>
                </a:solidFill>
                <a:highlight>
                  <a:srgbClr val="FFFFFF"/>
                </a:highlight>
              </a:rPr>
              <a:t> This pattern is found in the sheet metal stamping equipment used in the manufacture of Japanese automobiles. The stamping equipment is an Abstract Factory which creates auto body parts. The same machinery is used to stamp right hand doors, left hand doors, right front fenders, left front fenders, hoods, etc. for different models of cars. Through the use of rollers to change the stamping dies, the concrete classes produced by the machinery can be changed within three minutes.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Provide a level of indirection that abstracts the creation of families of related or dependent objects without directly specifying their concrete classes. The "factory" object has the responsibility for providing creation services for the entire platform family. Clients never create platform objects directly, they ask the factory to do that for them.</a:t>
            </a:r>
            <a:br>
              <a:rPr lang="en" sz="1600">
                <a:solidFill>
                  <a:schemeClr val="accent3"/>
                </a:solidFill>
                <a:latin typeface="Average"/>
                <a:ea typeface="Average"/>
                <a:cs typeface="Average"/>
                <a:sym typeface="Average"/>
              </a:rPr>
            </a:br>
            <a:br>
              <a:rPr lang="en" sz="1600">
                <a:solidFill>
                  <a:schemeClr val="accent3"/>
                </a:solidFill>
                <a:latin typeface="Average"/>
                <a:ea typeface="Average"/>
                <a:cs typeface="Average"/>
                <a:sym typeface="Average"/>
              </a:rPr>
            </a:br>
            <a:r>
              <a:rPr lang="en" sz="1600">
                <a:solidFill>
                  <a:schemeClr val="accent3"/>
                </a:solidFill>
                <a:latin typeface="Average"/>
                <a:ea typeface="Average"/>
                <a:cs typeface="Average"/>
                <a:sym typeface="Average"/>
              </a:rPr>
              <a:t>This mechanism makes exchanging product families easy because the specific class of the factory object appears only once in the application - where it is instantiated. The application can wholesale replace the entire family of products simply by instantiating a different concrete instance of the abstract factory.</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Abstract Factory</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lgn="l">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21987" y="148975"/>
            <a:ext cx="8520600" cy="572700"/>
          </a:xfrm>
          <a:prstGeom prst="rect">
            <a:avLst/>
          </a:prstGeom>
        </p:spPr>
        <p:txBody>
          <a:bodyPr anchorCtr="0" anchor="t" bIns="91425" lIns="91425" rIns="91425" tIns="91425">
            <a:noAutofit/>
          </a:bodyPr>
          <a:lstStyle/>
          <a:p>
            <a:pPr lvl="0" algn="ctr">
              <a:spcBef>
                <a:spcPts val="0"/>
              </a:spcBef>
              <a:buNone/>
            </a:pPr>
            <a:r>
              <a:rPr lang="en"/>
              <a:t>Diagram</a:t>
            </a:r>
          </a:p>
        </p:txBody>
      </p:sp>
      <p:pic>
        <p:nvPicPr>
          <p:cNvPr descr="abstractfactory_pattern_uml_diagram.jpg" id="113" name="Shape 113"/>
          <p:cNvPicPr preferRelativeResize="0"/>
          <p:nvPr/>
        </p:nvPicPr>
        <p:blipFill>
          <a:blip r:embed="rId3">
            <a:alphaModFix/>
          </a:blip>
          <a:stretch>
            <a:fillRect/>
          </a:stretch>
        </p:blipFill>
        <p:spPr>
          <a:xfrm>
            <a:off x="1122450" y="826424"/>
            <a:ext cx="6919675" cy="420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71250" y="2141250"/>
            <a:ext cx="7852200" cy="861000"/>
          </a:xfrm>
          <a:prstGeom prst="rect">
            <a:avLst/>
          </a:prstGeom>
        </p:spPr>
        <p:txBody>
          <a:bodyPr anchorCtr="0" anchor="ctr" bIns="91425" lIns="91425" rIns="91425" tIns="91425">
            <a:noAutofit/>
          </a:bodyPr>
          <a:lstStyle/>
          <a:p>
            <a:pPr lvl="0" rtl="0">
              <a:spcBef>
                <a:spcPts val="0"/>
              </a:spcBef>
              <a:buNone/>
            </a:pPr>
            <a:r>
              <a:rPr lang="en"/>
              <a:t>Abstract Example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90250" y="526350"/>
            <a:ext cx="8171100" cy="4090800"/>
          </a:xfrm>
          <a:prstGeom prst="rect">
            <a:avLst/>
          </a:prstGeom>
        </p:spPr>
        <p:txBody>
          <a:bodyPr anchorCtr="0" anchor="ctr" bIns="91425" lIns="91425" rIns="91425" tIns="91425">
            <a:noAutofit/>
          </a:bodyPr>
          <a:lstStyle/>
          <a:p>
            <a:pPr lvl="0" rtl="0" algn="ctr">
              <a:spcBef>
                <a:spcPts val="0"/>
              </a:spcBef>
              <a:buNone/>
            </a:pPr>
            <a:r>
              <a:rPr lang="en" sz="2400"/>
              <a:t>The purpose of the Abstract Factory is to provide an interface for creating families of related objects, without specifying concrete classes. This pattern is found in the sheet metal stamping equipment used in the manufacture of Japanese automobiles.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Japanese Car Factory</a:t>
            </a:r>
          </a:p>
        </p:txBody>
      </p:sp>
      <p:pic>
        <p:nvPicPr>
          <p:cNvPr id="129" name="Shape 129"/>
          <p:cNvPicPr preferRelativeResize="0"/>
          <p:nvPr/>
        </p:nvPicPr>
        <p:blipFill>
          <a:blip r:embed="rId3">
            <a:alphaModFix/>
          </a:blip>
          <a:stretch>
            <a:fillRect/>
          </a:stretch>
        </p:blipFill>
        <p:spPr>
          <a:xfrm>
            <a:off x="3337175" y="796325"/>
            <a:ext cx="5145075" cy="3820975"/>
          </a:xfrm>
          <a:prstGeom prst="rect">
            <a:avLst/>
          </a:prstGeom>
          <a:noFill/>
          <a:ln>
            <a:noFill/>
          </a:ln>
        </p:spPr>
      </p:pic>
      <p:pic>
        <p:nvPicPr>
          <p:cNvPr id="130" name="Shape 130"/>
          <p:cNvPicPr preferRelativeResize="0"/>
          <p:nvPr/>
        </p:nvPicPr>
        <p:blipFill>
          <a:blip r:embed="rId4">
            <a:alphaModFix/>
          </a:blip>
          <a:stretch>
            <a:fillRect/>
          </a:stretch>
        </p:blipFill>
        <p:spPr>
          <a:xfrm>
            <a:off x="3337175" y="796323"/>
            <a:ext cx="5145074" cy="38209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Example</a:t>
            </a:r>
          </a:p>
        </p:txBody>
      </p:sp>
      <p:pic>
        <p:nvPicPr>
          <p:cNvPr id="136" name="Shape 136"/>
          <p:cNvPicPr preferRelativeResize="0"/>
          <p:nvPr/>
        </p:nvPicPr>
        <p:blipFill rotWithShape="1">
          <a:blip r:embed="rId3">
            <a:alphaModFix/>
          </a:blip>
          <a:srcRect b="63691" l="22278" r="64384" t="27128"/>
          <a:stretch/>
        </p:blipFill>
        <p:spPr>
          <a:xfrm>
            <a:off x="1305400" y="1306276"/>
            <a:ext cx="1713049" cy="711475"/>
          </a:xfrm>
          <a:prstGeom prst="rect">
            <a:avLst/>
          </a:prstGeom>
          <a:noFill/>
          <a:ln>
            <a:noFill/>
          </a:ln>
        </p:spPr>
      </p:pic>
      <p:pic>
        <p:nvPicPr>
          <p:cNvPr id="137" name="Shape 137"/>
          <p:cNvPicPr preferRelativeResize="0"/>
          <p:nvPr/>
        </p:nvPicPr>
        <p:blipFill rotWithShape="1">
          <a:blip r:embed="rId3">
            <a:alphaModFix/>
          </a:blip>
          <a:srcRect b="40678" l="22278" r="64384" t="51044"/>
          <a:stretch/>
        </p:blipFill>
        <p:spPr>
          <a:xfrm>
            <a:off x="6067125" y="1341275"/>
            <a:ext cx="1713049" cy="641475"/>
          </a:xfrm>
          <a:prstGeom prst="rect">
            <a:avLst/>
          </a:prstGeom>
          <a:noFill/>
          <a:ln>
            <a:noFill/>
          </a:ln>
        </p:spPr>
      </p:pic>
      <p:pic>
        <p:nvPicPr>
          <p:cNvPr id="138" name="Shape 138"/>
          <p:cNvPicPr preferRelativeResize="0"/>
          <p:nvPr/>
        </p:nvPicPr>
        <p:blipFill rotWithShape="1">
          <a:blip r:embed="rId3">
            <a:alphaModFix/>
          </a:blip>
          <a:srcRect b="48814" l="22277" r="59040" t="36137"/>
          <a:stretch/>
        </p:blipFill>
        <p:spPr>
          <a:xfrm>
            <a:off x="962112" y="2857500"/>
            <a:ext cx="2399624" cy="1166325"/>
          </a:xfrm>
          <a:prstGeom prst="rect">
            <a:avLst/>
          </a:prstGeom>
          <a:noFill/>
          <a:ln>
            <a:noFill/>
          </a:ln>
        </p:spPr>
      </p:pic>
      <p:pic>
        <p:nvPicPr>
          <p:cNvPr id="139" name="Shape 139"/>
          <p:cNvPicPr preferRelativeResize="0"/>
          <p:nvPr/>
        </p:nvPicPr>
        <p:blipFill rotWithShape="1">
          <a:blip r:embed="rId3">
            <a:alphaModFix/>
          </a:blip>
          <a:srcRect b="24634" l="22277" r="58501" t="60317"/>
          <a:stretch/>
        </p:blipFill>
        <p:spPr>
          <a:xfrm>
            <a:off x="5689237" y="2857500"/>
            <a:ext cx="2468826" cy="1166325"/>
          </a:xfrm>
          <a:prstGeom prst="rect">
            <a:avLst/>
          </a:prstGeom>
          <a:noFill/>
          <a:ln>
            <a:noFill/>
          </a:ln>
        </p:spPr>
      </p:pic>
      <p:cxnSp>
        <p:nvCxnSpPr>
          <p:cNvPr id="140" name="Shape 140"/>
          <p:cNvCxnSpPr>
            <a:stCxn id="138" idx="0"/>
            <a:endCxn id="136" idx="2"/>
          </p:cNvCxnSpPr>
          <p:nvPr/>
        </p:nvCxnSpPr>
        <p:spPr>
          <a:xfrm rot="10800000">
            <a:off x="2161924" y="2017800"/>
            <a:ext cx="0" cy="839700"/>
          </a:xfrm>
          <a:prstGeom prst="straightConnector1">
            <a:avLst/>
          </a:prstGeom>
          <a:noFill/>
          <a:ln cap="flat" cmpd="sng" w="9525">
            <a:solidFill>
              <a:schemeClr val="dk2"/>
            </a:solidFill>
            <a:prstDash val="solid"/>
            <a:round/>
            <a:headEnd len="lg" w="lg" type="none"/>
            <a:tailEnd len="lg" w="lg" type="triangle"/>
          </a:ln>
        </p:spPr>
      </p:cxnSp>
      <p:cxnSp>
        <p:nvCxnSpPr>
          <p:cNvPr id="141" name="Shape 141"/>
          <p:cNvCxnSpPr>
            <a:stCxn id="139" idx="0"/>
            <a:endCxn id="137" idx="2"/>
          </p:cNvCxnSpPr>
          <p:nvPr/>
        </p:nvCxnSpPr>
        <p:spPr>
          <a:xfrm rot="10800000">
            <a:off x="6923650" y="1982700"/>
            <a:ext cx="0" cy="874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b="51255" l="22625" r="51086" t="14866"/>
          <a:stretch/>
        </p:blipFill>
        <p:spPr>
          <a:xfrm>
            <a:off x="450500" y="268250"/>
            <a:ext cx="5633749" cy="3596649"/>
          </a:xfrm>
          <a:prstGeom prst="rect">
            <a:avLst/>
          </a:prstGeom>
          <a:noFill/>
          <a:ln>
            <a:noFill/>
          </a:ln>
        </p:spPr>
      </p:pic>
      <p:pic>
        <p:nvPicPr>
          <p:cNvPr id="147" name="Shape 147"/>
          <p:cNvPicPr preferRelativeResize="0"/>
          <p:nvPr/>
        </p:nvPicPr>
        <p:blipFill rotWithShape="1">
          <a:blip r:embed="rId4">
            <a:alphaModFix/>
          </a:blip>
          <a:srcRect b="17027" l="22625" r="51086" t="48745"/>
          <a:stretch/>
        </p:blipFill>
        <p:spPr>
          <a:xfrm>
            <a:off x="3902125" y="1721799"/>
            <a:ext cx="5049094" cy="3223399"/>
          </a:xfrm>
          <a:prstGeom prst="rect">
            <a:avLst/>
          </a:prstGeom>
          <a:noFill/>
          <a:ln>
            <a:noFill/>
          </a:ln>
        </p:spPr>
      </p:pic>
      <p:pic>
        <p:nvPicPr>
          <p:cNvPr id="148" name="Shape 148"/>
          <p:cNvPicPr preferRelativeResize="0"/>
          <p:nvPr/>
        </p:nvPicPr>
        <p:blipFill>
          <a:blip r:embed="rId5">
            <a:alphaModFix/>
          </a:blip>
          <a:stretch>
            <a:fillRect/>
          </a:stretch>
        </p:blipFill>
        <p:spPr>
          <a:xfrm>
            <a:off x="252224" y="3964125"/>
            <a:ext cx="2400300" cy="98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395425" y="152400"/>
            <a:ext cx="6353159"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595312" y="1666875"/>
            <a:ext cx="7953375" cy="180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Checks:</a:t>
            </a:r>
          </a:p>
          <a:p>
            <a:pPr lvl="0" rtl="0">
              <a:spcBef>
                <a:spcPts val="0"/>
              </a:spcBef>
              <a:buNone/>
            </a:pPr>
            <a:r>
              <a:t/>
            </a:r>
            <a:endParaRPr/>
          </a:p>
        </p:txBody>
      </p:sp>
      <p:sp>
        <p:nvSpPr>
          <p:cNvPr id="164" name="Shape 164"/>
          <p:cNvSpPr txBox="1"/>
          <p:nvPr/>
        </p:nvSpPr>
        <p:spPr>
          <a:xfrm>
            <a:off x="518050" y="1270450"/>
            <a:ext cx="7326600" cy="34809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1. Factory method per product</a:t>
            </a:r>
          </a:p>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2. Family of factory methods </a:t>
            </a:r>
          </a:p>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3. Hide platform specific details</a:t>
            </a:r>
          </a:p>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4. Flexibility </a:t>
            </a:r>
          </a:p>
          <a:p>
            <a:pPr lvl="0" rtl="0">
              <a:lnSpc>
                <a:spcPct val="115000"/>
              </a:lnSpc>
              <a:spcBef>
                <a:spcPts val="0"/>
              </a:spcBef>
              <a:spcAft>
                <a:spcPts val="1600"/>
              </a:spcAft>
              <a:buNone/>
            </a:pPr>
            <a:r>
              <a:rPr lang="en" sz="1600">
                <a:solidFill>
                  <a:schemeClr val="accent3"/>
                </a:solidFill>
                <a:latin typeface="Average"/>
                <a:ea typeface="Average"/>
                <a:cs typeface="Average"/>
                <a:sym typeface="Average"/>
              </a:rPr>
              <a:t>5. Encapsulates references to the ‘new’ operator</a:t>
            </a:r>
          </a:p>
          <a:p>
            <a:pPr lvl="0" rtl="0">
              <a:lnSpc>
                <a:spcPct val="115000"/>
              </a:lnSpc>
              <a:spcBef>
                <a:spcPts val="0"/>
              </a:spcBef>
              <a:spcAft>
                <a:spcPts val="1600"/>
              </a:spcAft>
              <a:buNone/>
            </a:pPr>
            <a:r>
              <a:t/>
            </a:r>
            <a:endParaRPr sz="16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171850"/>
            <a:ext cx="8520600" cy="572700"/>
          </a:xfrm>
          <a:prstGeom prst="rect">
            <a:avLst/>
          </a:prstGeom>
        </p:spPr>
        <p:txBody>
          <a:bodyPr anchorCtr="0" anchor="t" bIns="91425" lIns="91425" rIns="91425" tIns="91425">
            <a:noAutofit/>
          </a:bodyPr>
          <a:lstStyle/>
          <a:p>
            <a:pPr lvl="0" algn="ctr">
              <a:spcBef>
                <a:spcPts val="0"/>
              </a:spcBef>
              <a:buNone/>
            </a:pPr>
            <a:r>
              <a:rPr lang="en"/>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207000" y="437450"/>
            <a:ext cx="8730000" cy="4090800"/>
          </a:xfrm>
          <a:prstGeom prst="rect">
            <a:avLst/>
          </a:prstGeom>
        </p:spPr>
        <p:txBody>
          <a:bodyPr anchorCtr="0" anchor="ctr" bIns="91425" lIns="91425" rIns="91425" tIns="91425">
            <a:noAutofit/>
          </a:bodyPr>
          <a:lstStyle/>
          <a:p>
            <a:pPr lvl="0">
              <a:spcBef>
                <a:spcPts val="0"/>
              </a:spcBef>
              <a:buNone/>
            </a:pPr>
            <a:r>
              <a:rPr lang="en"/>
              <a:t>If an application is to be portable, it needs to encapsulate platform dependencies.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The Intent</a:t>
            </a:r>
          </a:p>
        </p:txBody>
      </p:sp>
      <p:pic>
        <p:nvPicPr>
          <p:cNvPr id="71" name="Shape 71"/>
          <p:cNvPicPr preferRelativeResize="0"/>
          <p:nvPr/>
        </p:nvPicPr>
        <p:blipFill>
          <a:blip r:embed="rId3">
            <a:alphaModFix/>
          </a:blip>
          <a:stretch>
            <a:fillRect/>
          </a:stretch>
        </p:blipFill>
        <p:spPr>
          <a:xfrm>
            <a:off x="6459200" y="157450"/>
            <a:ext cx="2448600" cy="183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081400"/>
            <a:ext cx="4045200" cy="1710300"/>
          </a:xfrm>
          <a:prstGeom prst="rect">
            <a:avLst/>
          </a:prstGeom>
        </p:spPr>
        <p:txBody>
          <a:bodyPr anchorCtr="0" anchor="b" bIns="91425" lIns="91425" rIns="91425" tIns="91425">
            <a:noAutofit/>
          </a:bodyPr>
          <a:lstStyle/>
          <a:p>
            <a:pPr lvl="0">
              <a:spcBef>
                <a:spcPts val="0"/>
              </a:spcBef>
              <a:buNone/>
            </a:pPr>
            <a:r>
              <a:rPr lang="en"/>
              <a:t>Work Arounds</a:t>
            </a:r>
          </a:p>
        </p:txBody>
      </p:sp>
      <p:sp>
        <p:nvSpPr>
          <p:cNvPr id="77" name="Shape 77"/>
          <p:cNvSpPr txBox="1"/>
          <p:nvPr>
            <p:ph idx="1" type="subTitle"/>
          </p:nvPr>
        </p:nvSpPr>
        <p:spPr>
          <a:xfrm>
            <a:off x="265500" y="2845200"/>
            <a:ext cx="4045200" cy="1345500"/>
          </a:xfrm>
          <a:prstGeom prst="rect">
            <a:avLst/>
          </a:prstGeom>
        </p:spPr>
        <p:txBody>
          <a:bodyPr anchorCtr="0" anchor="t" bIns="91425" lIns="91425" rIns="91425" tIns="91425">
            <a:noAutofit/>
          </a:bodyPr>
          <a:lstStyle/>
          <a:p>
            <a:pPr lvl="0">
              <a:spcBef>
                <a:spcPts val="0"/>
              </a:spcBef>
              <a:buNone/>
            </a:pPr>
            <a:r>
              <a:rPr lang="en"/>
              <a:t>#ifdef</a:t>
            </a:r>
          </a:p>
        </p:txBody>
      </p:sp>
      <p:sp>
        <p:nvSpPr>
          <p:cNvPr id="78" name="Shape 78"/>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Use ifdef to select which functionalities to execute</a:t>
            </a:r>
          </a:p>
          <a:p>
            <a:pPr indent="-228600" lvl="0" marL="457200" rtl="0">
              <a:spcBef>
                <a:spcPts val="0"/>
              </a:spcBef>
            </a:pPr>
            <a:r>
              <a:rPr lang="en"/>
              <a:t>Too much hassle , makes code bulky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Abstract Factory</a:t>
            </a:r>
          </a:p>
        </p:txBody>
      </p:sp>
      <p:sp>
        <p:nvSpPr>
          <p:cNvPr id="84" name="Shape 8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sz="1600"/>
              <a:t>Provide a level of indirection that abstracts the creation of families of related or dependent objects without directly specifying their concrete classes.</a:t>
            </a:r>
            <a:br>
              <a:rPr lang="en" sz="1600"/>
            </a:br>
            <a:br>
              <a:rPr lang="en" sz="1600"/>
            </a:br>
          </a:p>
        </p:txBody>
      </p:sp>
      <p:sp>
        <p:nvSpPr>
          <p:cNvPr id="85" name="Shape 85"/>
          <p:cNvSpPr txBox="1"/>
          <p:nvPr>
            <p:ph idx="1" type="body"/>
          </p:nvPr>
        </p:nvSpPr>
        <p:spPr>
          <a:xfrm>
            <a:off x="4642400" y="1152475"/>
            <a:ext cx="3999900" cy="3416400"/>
          </a:xfrm>
          <a:prstGeom prst="rect">
            <a:avLst/>
          </a:prstGeom>
        </p:spPr>
        <p:txBody>
          <a:bodyPr anchorCtr="0" anchor="t" bIns="91425" lIns="91425" rIns="91425" tIns="91425">
            <a:noAutofit/>
          </a:bodyPr>
          <a:lstStyle/>
          <a:p>
            <a:pPr lvl="0" rtl="0">
              <a:spcBef>
                <a:spcPts val="0"/>
              </a:spcBef>
              <a:buNone/>
            </a:pPr>
            <a:r>
              <a:rPr lang="en" sz="1600"/>
              <a:t>This mechanism makes exchanging product families easy by instantiating a different concrete instance of the abstract factory.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Structure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90250" y="526350"/>
            <a:ext cx="8171100" cy="4090800"/>
          </a:xfrm>
          <a:prstGeom prst="rect">
            <a:avLst/>
          </a:prstGeom>
        </p:spPr>
        <p:txBody>
          <a:bodyPr anchorCtr="0" anchor="ctr" bIns="91425" lIns="91425" rIns="91425" tIns="91425">
            <a:noAutofit/>
          </a:bodyPr>
          <a:lstStyle/>
          <a:p>
            <a:pPr lvl="0" algn="ctr">
              <a:spcBef>
                <a:spcPts val="0"/>
              </a:spcBef>
              <a:buNone/>
            </a:pPr>
            <a:r>
              <a:rPr lang="en" sz="2400"/>
              <a:t>The Abstract Factory defines a Factory Method per product. Each Factory Method encapsulates the new operator and the concrete, platform-specific, product classes. Each "platform" is then modeled with a Factory derived class.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678400" y="451425"/>
            <a:ext cx="7852200" cy="861000"/>
          </a:xfrm>
          <a:prstGeom prst="rect">
            <a:avLst/>
          </a:prstGeom>
        </p:spPr>
        <p:txBody>
          <a:bodyPr anchorCtr="0" anchor="ctr" bIns="91425" lIns="91425" rIns="91425" tIns="91425">
            <a:noAutofit/>
          </a:bodyPr>
          <a:lstStyle/>
          <a:p>
            <a:pPr lvl="0">
              <a:spcBef>
                <a:spcPts val="0"/>
              </a:spcBef>
              <a:buNone/>
            </a:pPr>
            <a:r>
              <a:rPr lang="en"/>
              <a:t>Interface and concrete classes</a:t>
            </a:r>
          </a:p>
        </p:txBody>
      </p:sp>
      <p:sp>
        <p:nvSpPr>
          <p:cNvPr id="101" name="Shape 101"/>
          <p:cNvSpPr txBox="1"/>
          <p:nvPr/>
        </p:nvSpPr>
        <p:spPr>
          <a:xfrm>
            <a:off x="678400" y="1568675"/>
            <a:ext cx="7852200" cy="31947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1"/>
                </a:solidFill>
                <a:latin typeface="Oswald"/>
                <a:ea typeface="Oswald"/>
                <a:cs typeface="Oswald"/>
                <a:sym typeface="Oswald"/>
              </a:rPr>
              <a:t>An interface will provide a collection of abstract methods. The concrete class will implement the interface and override the abstract methods to provide class specific functionality.</a:t>
            </a:r>
          </a:p>
          <a:p>
            <a:pPr lvl="0">
              <a:spcBef>
                <a:spcPts val="0"/>
              </a:spcBef>
              <a:buNone/>
            </a:pPr>
            <a:r>
              <a:t/>
            </a:r>
            <a:endParaRPr sz="1800">
              <a:solidFill>
                <a:schemeClr val="dk1"/>
              </a:solidFill>
              <a:latin typeface="Oswald"/>
              <a:ea typeface="Oswald"/>
              <a:cs typeface="Oswald"/>
              <a:sym typeface="Oswald"/>
            </a:endParaRPr>
          </a:p>
          <a:p>
            <a:pPr lvl="0">
              <a:spcBef>
                <a:spcPts val="0"/>
              </a:spcBef>
              <a:buNone/>
            </a:pPr>
            <a:r>
              <a:rPr lang="en" sz="1800">
                <a:solidFill>
                  <a:schemeClr val="dk1"/>
                </a:solidFill>
                <a:latin typeface="Oswald"/>
                <a:ea typeface="Oswald"/>
                <a:cs typeface="Oswald"/>
                <a:sym typeface="Oswald"/>
              </a:rPr>
              <a:t>Eg: </a:t>
            </a:r>
          </a:p>
          <a:p>
            <a:pPr lvl="0">
              <a:spcBef>
                <a:spcPts val="0"/>
              </a:spcBef>
              <a:buNone/>
            </a:pPr>
            <a:r>
              <a:rPr lang="en" sz="1800">
                <a:solidFill>
                  <a:schemeClr val="dk1"/>
                </a:solidFill>
                <a:latin typeface="Oswald"/>
                <a:ea typeface="Oswald"/>
                <a:cs typeface="Oswald"/>
                <a:sym typeface="Oswald"/>
              </a:rPr>
              <a:t>Interface Shape</a:t>
            </a:r>
          </a:p>
          <a:p>
            <a:pPr lvl="0">
              <a:spcBef>
                <a:spcPts val="0"/>
              </a:spcBef>
              <a:buNone/>
            </a:pPr>
            <a:r>
              <a:rPr lang="en" sz="1800">
                <a:solidFill>
                  <a:schemeClr val="dk1"/>
                </a:solidFill>
                <a:latin typeface="Oswald"/>
                <a:ea typeface="Oswald"/>
                <a:cs typeface="Oswald"/>
                <a:sym typeface="Oswald"/>
              </a:rPr>
              <a:t>Concrete class Rectangle</a:t>
            </a:r>
          </a:p>
          <a:p>
            <a:pPr lvl="0">
              <a:spcBef>
                <a:spcPts val="0"/>
              </a:spcBef>
              <a:buNone/>
            </a:pPr>
            <a:r>
              <a:rPr lang="en" sz="1800">
                <a:solidFill>
                  <a:schemeClr val="dk1"/>
                </a:solidFill>
                <a:latin typeface="Oswald"/>
                <a:ea typeface="Oswald"/>
                <a:cs typeface="Oswald"/>
                <a:sym typeface="Oswald"/>
              </a:rPr>
              <a:t>Concrete class Circle</a:t>
            </a:r>
          </a:p>
          <a:p>
            <a:pPr lvl="0">
              <a:spcBef>
                <a:spcPts val="0"/>
              </a:spcBef>
              <a:buNone/>
            </a:pPr>
            <a:r>
              <a:rPr lang="en" sz="1800">
                <a:solidFill>
                  <a:schemeClr val="dk1"/>
                </a:solidFill>
                <a:latin typeface="Oswald"/>
                <a:ea typeface="Oswald"/>
                <a:cs typeface="Oswald"/>
                <a:sym typeface="Oswald"/>
              </a:rPr>
              <a:t>Concrete class Triangle</a:t>
            </a:r>
          </a:p>
          <a:p>
            <a:pPr lvl="0">
              <a:spcBef>
                <a:spcPts val="0"/>
              </a:spcBef>
              <a:buNone/>
            </a:pPr>
            <a:r>
              <a:t/>
            </a:r>
            <a:endParaRPr sz="1800">
              <a:solidFill>
                <a:schemeClr val="dk1"/>
              </a:solidFill>
              <a:latin typeface="Oswald"/>
              <a:ea typeface="Oswald"/>
              <a:cs typeface="Oswald"/>
              <a:sym typeface="Oswald"/>
            </a:endParaRPr>
          </a:p>
          <a:p>
            <a:pPr lvl="0">
              <a:spcBef>
                <a:spcPts val="0"/>
              </a:spcBef>
              <a:buNone/>
            </a:pPr>
            <a:r>
              <a:rPr lang="en" sz="1800">
                <a:solidFill>
                  <a:schemeClr val="dk1"/>
                </a:solidFill>
                <a:latin typeface="Oswald"/>
                <a:ea typeface="Oswald"/>
                <a:cs typeface="Oswald"/>
                <a:sym typeface="Oswald"/>
              </a:rPr>
              <a:t>Concrete classes implement the interface.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32925" y="476100"/>
            <a:ext cx="7852200" cy="861000"/>
          </a:xfrm>
          <a:prstGeom prst="rect">
            <a:avLst/>
          </a:prstGeom>
        </p:spPr>
        <p:txBody>
          <a:bodyPr anchorCtr="0" anchor="ctr" bIns="91425" lIns="91425" rIns="91425" tIns="91425">
            <a:noAutofit/>
          </a:bodyPr>
          <a:lstStyle/>
          <a:p>
            <a:pPr lvl="0">
              <a:spcBef>
                <a:spcPts val="0"/>
              </a:spcBef>
              <a:buNone/>
            </a:pPr>
            <a:r>
              <a:rPr lang="en"/>
              <a:t>AbstractFactory and Factory</a:t>
            </a:r>
          </a:p>
        </p:txBody>
      </p:sp>
      <p:sp>
        <p:nvSpPr>
          <p:cNvPr id="107" name="Shape 107"/>
          <p:cNvSpPr txBox="1"/>
          <p:nvPr/>
        </p:nvSpPr>
        <p:spPr>
          <a:xfrm>
            <a:off x="732925" y="1541825"/>
            <a:ext cx="7852200" cy="3194700"/>
          </a:xfrm>
          <a:prstGeom prst="rect">
            <a:avLst/>
          </a:prstGeom>
          <a:noFill/>
          <a:ln>
            <a:noFill/>
          </a:ln>
        </p:spPr>
        <p:txBody>
          <a:bodyPr anchorCtr="0" anchor="t" bIns="91425" lIns="91425" rIns="91425" tIns="91425">
            <a:noAutofit/>
          </a:bodyPr>
          <a:lstStyle/>
          <a:p>
            <a:pPr lvl="0">
              <a:spcBef>
                <a:spcPts val="0"/>
              </a:spcBef>
              <a:buNone/>
            </a:pPr>
            <a:r>
              <a:t/>
            </a:r>
            <a:endParaRPr sz="1800">
              <a:solidFill>
                <a:schemeClr val="dk1"/>
              </a:solidFill>
              <a:latin typeface="Oswald"/>
              <a:ea typeface="Oswald"/>
              <a:cs typeface="Oswald"/>
              <a:sym typeface="Oswald"/>
            </a:endParaRPr>
          </a:p>
          <a:p>
            <a:pPr lvl="0">
              <a:spcBef>
                <a:spcPts val="0"/>
              </a:spcBef>
              <a:buNone/>
            </a:pPr>
            <a:r>
              <a:rPr lang="en" sz="1800">
                <a:solidFill>
                  <a:schemeClr val="dk1"/>
                </a:solidFill>
                <a:latin typeface="Oswald"/>
                <a:ea typeface="Oswald"/>
                <a:cs typeface="Oswald"/>
                <a:sym typeface="Oswald"/>
              </a:rPr>
              <a:t>In Abstract Factory pattern an interface is responsible for creating a factory of related objects without explicitly specifying their classes. Each generated factory can give the objects as per the Factory pattern.</a:t>
            </a:r>
          </a:p>
          <a:p>
            <a:pPr lvl="0">
              <a:spcBef>
                <a:spcPts val="0"/>
              </a:spcBef>
              <a:buNone/>
            </a:pPr>
            <a:r>
              <a:t/>
            </a:r>
            <a:endParaRPr sz="1800">
              <a:solidFill>
                <a:schemeClr val="dk1"/>
              </a:solidFill>
              <a:latin typeface="Oswald"/>
              <a:ea typeface="Oswald"/>
              <a:cs typeface="Oswald"/>
              <a:sym typeface="Oswald"/>
            </a:endParaRPr>
          </a:p>
          <a:p>
            <a:pPr lvl="0">
              <a:spcBef>
                <a:spcPts val="0"/>
              </a:spcBef>
              <a:buNone/>
            </a:pPr>
            <a:r>
              <a:rPr lang="en" sz="1800">
                <a:solidFill>
                  <a:schemeClr val="dk1"/>
                </a:solidFill>
                <a:latin typeface="Oswald"/>
                <a:ea typeface="Oswald"/>
                <a:cs typeface="Oswald"/>
                <a:sym typeface="Oswald"/>
              </a:rPr>
              <a:t>Eg: Abstract AbstractFactory class will define and abstract the class instantiation &amp; </a:t>
            </a:r>
          </a:p>
          <a:p>
            <a:pPr lvl="0">
              <a:spcBef>
                <a:spcPts val="0"/>
              </a:spcBef>
              <a:buNone/>
            </a:pPr>
            <a:r>
              <a:rPr lang="en" sz="1800">
                <a:solidFill>
                  <a:schemeClr val="dk1"/>
                </a:solidFill>
                <a:latin typeface="Oswald"/>
                <a:ea typeface="Oswald"/>
                <a:cs typeface="Oswald"/>
                <a:sym typeface="Oswald"/>
              </a:rPr>
              <a:t>Factory class will extend the abstract class and override its functions to return objects of the concrete class.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