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Source Sans Pr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SourceSansPro-bold.fntdata"/><Relationship Id="rId27" Type="http://schemas.openxmlformats.org/officeDocument/2006/relationships/font" Target="fonts/SourceSans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ourceSansPr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SourceSansPr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SzPct val="100000"/>
              <a:defRPr sz="4200"/>
            </a:lvl2pPr>
            <a:lvl3pPr lvl="2" rtl="0">
              <a:spcBef>
                <a:spcPts val="0"/>
              </a:spcBef>
              <a:buSzPct val="100000"/>
              <a:defRPr sz="4200"/>
            </a:lvl3pPr>
            <a:lvl4pPr lvl="3" rtl="0">
              <a:spcBef>
                <a:spcPts val="0"/>
              </a:spcBef>
              <a:buSzPct val="100000"/>
              <a:defRPr sz="4200"/>
            </a:lvl4pPr>
            <a:lvl5pPr lvl="4" rtl="0">
              <a:spcBef>
                <a:spcPts val="0"/>
              </a:spcBef>
              <a:buSzPct val="100000"/>
              <a:defRPr sz="4200"/>
            </a:lvl5pPr>
            <a:lvl6pPr lvl="5" rtl="0">
              <a:spcBef>
                <a:spcPts val="0"/>
              </a:spcBef>
              <a:buSzPct val="100000"/>
              <a:defRPr sz="4200"/>
            </a:lvl6pPr>
            <a:lvl7pPr lvl="6" rtl="0">
              <a:spcBef>
                <a:spcPts val="0"/>
              </a:spcBef>
              <a:buSzPct val="100000"/>
              <a:defRPr sz="4200"/>
            </a:lvl7pPr>
            <a:lvl8pPr lvl="7" rtl="0">
              <a:spcBef>
                <a:spcPts val="0"/>
              </a:spcBef>
              <a:buSzPct val="100000"/>
              <a:defRPr sz="4200"/>
            </a:lvl8pPr>
            <a:lvl9pPr lvl="8" rtl="0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743000"/>
            <a:ext cx="8520600" cy="200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2845181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800"/>
            </a:lvl1pPr>
            <a:lvl2pPr lvl="1" rtl="0" algn="ctr">
              <a:spcBef>
                <a:spcPts val="0"/>
              </a:spcBef>
              <a:buSzPct val="100000"/>
              <a:defRPr sz="3800"/>
            </a:lvl2pPr>
            <a:lvl3pPr lvl="2" rtl="0" algn="ctr">
              <a:spcBef>
                <a:spcPts val="0"/>
              </a:spcBef>
              <a:buSzPct val="100000"/>
              <a:defRPr sz="3800"/>
            </a:lvl3pPr>
            <a:lvl4pPr lvl="3" rtl="0" algn="ctr">
              <a:spcBef>
                <a:spcPts val="0"/>
              </a:spcBef>
              <a:buSzPct val="100000"/>
              <a:defRPr sz="3800"/>
            </a:lvl4pPr>
            <a:lvl5pPr lvl="4" rtl="0" algn="ctr">
              <a:spcBef>
                <a:spcPts val="0"/>
              </a:spcBef>
              <a:buSzPct val="100000"/>
              <a:defRPr sz="3800"/>
            </a:lvl5pPr>
            <a:lvl6pPr lvl="5" rtl="0" algn="ctr">
              <a:spcBef>
                <a:spcPts val="0"/>
              </a:spcBef>
              <a:buSzPct val="100000"/>
              <a:defRPr sz="3800"/>
            </a:lvl6pPr>
            <a:lvl7pPr lvl="6" rtl="0" algn="ctr">
              <a:spcBef>
                <a:spcPts val="0"/>
              </a:spcBef>
              <a:buSzPct val="100000"/>
              <a:defRPr sz="3800"/>
            </a:lvl7pPr>
            <a:lvl8pPr lvl="7" rtl="0" algn="ctr">
              <a:spcBef>
                <a:spcPts val="0"/>
              </a:spcBef>
              <a:buSzPct val="100000"/>
              <a:defRPr sz="3800"/>
            </a:lvl8pPr>
            <a:lvl9pPr lvl="8" rtl="0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Source Sans Pro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 Patterns - STATE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Bhavik Gujarati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Sandeep Alajangi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7-20 at 12.59.18 AM.png"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327248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7-20 at 1.46.34 AM.png"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2050" y="0"/>
            <a:ext cx="45119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7-20 at 1.59.10 AM.png"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725" y="3403625"/>
            <a:ext cx="63055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1877525" y="276375"/>
            <a:ext cx="46818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Now, With </a:t>
            </a:r>
            <a:r>
              <a:rPr b="1" i="1" lang="en" sz="2400">
                <a:latin typeface="Raleway"/>
                <a:ea typeface="Raleway"/>
                <a:cs typeface="Raleway"/>
                <a:sym typeface="Raleway"/>
              </a:rPr>
              <a:t>State</a:t>
            </a: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 Pattern</a:t>
            </a:r>
          </a:p>
        </p:txBody>
      </p:sp>
      <p:pic>
        <p:nvPicPr>
          <p:cNvPr descr="Sunglasses_Emoji.png"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7275" y="900175"/>
            <a:ext cx="2279875" cy="227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7-20 at 2.00.20 AM.png"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25" y="2704875"/>
            <a:ext cx="729615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7-20 at 2.00.07 AM.png"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525" y="180100"/>
            <a:ext cx="73723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7-20 at 2.00.44 AM.png"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25" y="2681850"/>
            <a:ext cx="714375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7-20 at 2.00.32 AM.png"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925" y="183775"/>
            <a:ext cx="727710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7-20 at 2.02.04 AM.png"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" y="0"/>
            <a:ext cx="470068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7-20 at 1.46.34 AM.png"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2050" y="0"/>
            <a:ext cx="45119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Exercise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7-20 at 2.12.44 AM.png"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52462"/>
            <a:ext cx="6264176" cy="388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Advantages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16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Raleway"/>
              <a:buChar char="🔺"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Localizes all behaviour associated with a particular state into one object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Raleway"/>
              <a:buChar char="🔺"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New states and transitions can be added easily by defining new subclasses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Raleway"/>
              <a:buChar char="🔺"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Makes the state transitions explicit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Raleway"/>
              <a:buChar char="🔺"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Simplifies maintenance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Disadvantages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99075" y="3670125"/>
            <a:ext cx="8520600" cy="106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Raleway"/>
              <a:buChar char="🔻"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If the system has many states, the number of classes will grow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/>
              <a:t>State</a:t>
            </a:r>
            <a:r>
              <a:rPr lang="en"/>
              <a:t> vs </a:t>
            </a:r>
            <a:r>
              <a:rPr i="1" lang="en"/>
              <a:t>Strategy</a:t>
            </a:r>
            <a:r>
              <a:rPr lang="en"/>
              <a:t> (Recall the History)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Raleway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In </a:t>
            </a:r>
            <a:r>
              <a:rPr i="1" lang="en" sz="24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state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, the Context contains state as instance variable, whereas, in </a:t>
            </a:r>
            <a:r>
              <a:rPr i="1" lang="en" sz="24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strategy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, strategy is passed as argument to the method and context object doesn’t have any variable to store it.</a:t>
            </a:r>
          </a:p>
          <a:p>
            <a:pPr indent="-381000" lvl="0" marL="457200">
              <a:spcBef>
                <a:spcPts val="0"/>
              </a:spcBef>
              <a:buClr>
                <a:srgbClr val="000000"/>
              </a:buClr>
              <a:buSzPct val="100000"/>
              <a:buFont typeface="Raleway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With </a:t>
            </a:r>
            <a:r>
              <a:rPr i="1" lang="en" sz="24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Strategy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, the choice of algorithm is fairly stable. With </a:t>
            </a:r>
            <a:r>
              <a:rPr i="1" lang="en" sz="24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State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, a change in the state of the Context object causes it to select from its "palette" of Strategy objects.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/>
        </p:nvSpPr>
        <p:spPr>
          <a:xfrm>
            <a:off x="2157950" y="463300"/>
            <a:ext cx="43527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latin typeface="Raleway"/>
                <a:ea typeface="Raleway"/>
                <a:cs typeface="Raleway"/>
                <a:sym typeface="Raleway"/>
              </a:rPr>
              <a:t>Thank You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b="1" sz="48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Praying_Emoji.png"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3649" y="1422400"/>
            <a:ext cx="3478025" cy="347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Roadmap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Raleway"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Types of Design Pattern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Raleway"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What?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Raleway"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When?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Raleway"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How?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Raleway"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Example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Raleway"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Exercise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Raleway"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Advantages and Disadvantages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Raleway"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State vs Strategy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Types of Design Patterns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Raleway"/>
              <a:buChar char="●"/>
            </a:pPr>
            <a:r>
              <a:rPr lang="en"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Creational Design Pattern</a:t>
            </a:r>
          </a:p>
          <a:p>
            <a:pPr indent="-228600" lvl="1" marL="914400" rtl="0">
              <a:spcBef>
                <a:spcPts val="0"/>
              </a:spcBef>
              <a:buFont typeface="Raleway"/>
              <a:buChar char="○"/>
            </a:pPr>
            <a:r>
              <a:rPr lang="en" sz="1050">
                <a:solidFill>
                  <a:srgbClr val="31313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Provides a way to create objects while hiding the creation logic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Raleway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Example: Builder Pattern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Raleway"/>
              <a:buChar char="●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Structural Design Pattern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Raleway"/>
              <a:buChar char="○"/>
            </a:pPr>
            <a:r>
              <a:rPr lang="en" sz="1800">
                <a:solidFill>
                  <a:srgbClr val="26262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Forms large object structures between many disparate objects</a:t>
            </a:r>
          </a:p>
          <a:p>
            <a:pPr indent="-342900" lvl="1" marL="914400" rtl="0">
              <a:spcBef>
                <a:spcPts val="0"/>
              </a:spcBef>
              <a:buClr>
                <a:srgbClr val="313131"/>
              </a:buClr>
              <a:buSzPct val="100000"/>
              <a:buFont typeface="Raleway"/>
              <a:buChar char="○"/>
            </a:pPr>
            <a:r>
              <a:rPr lang="en" sz="1800">
                <a:solidFill>
                  <a:srgbClr val="31313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Example: Adapter Pattern</a:t>
            </a:r>
          </a:p>
          <a:p>
            <a:pPr indent="-381000" lvl="0" marL="457200" rtl="0">
              <a:spcBef>
                <a:spcPts val="0"/>
              </a:spcBef>
              <a:buClr>
                <a:srgbClr val="313131"/>
              </a:buClr>
              <a:buSzPct val="100000"/>
              <a:buFont typeface="Raleway"/>
              <a:buChar char="●"/>
            </a:pPr>
            <a:r>
              <a:rPr lang="en" sz="2400">
                <a:solidFill>
                  <a:srgbClr val="31313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Behavioral Design Pattern</a:t>
            </a:r>
          </a:p>
          <a:p>
            <a:pPr indent="-342900" lvl="1" marL="914400" rtl="0">
              <a:spcBef>
                <a:spcPts val="0"/>
              </a:spcBef>
              <a:buClr>
                <a:srgbClr val="313131"/>
              </a:buClr>
              <a:buSzPct val="100000"/>
              <a:buFont typeface="Raleway"/>
              <a:buChar char="○"/>
            </a:pPr>
            <a:r>
              <a:rPr lang="en" sz="1800">
                <a:solidFill>
                  <a:srgbClr val="26262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Manages algorithms, relationships, and responsibilities between objects</a:t>
            </a:r>
          </a:p>
          <a:p>
            <a:pPr indent="-342900" lvl="1" marL="914400" rtl="0">
              <a:spcBef>
                <a:spcPts val="0"/>
              </a:spcBef>
              <a:buClr>
                <a:srgbClr val="313131"/>
              </a:buClr>
              <a:buSzPct val="100000"/>
              <a:buFont typeface="Raleway"/>
              <a:buChar char="○"/>
            </a:pPr>
            <a:r>
              <a:rPr lang="en" sz="1800">
                <a:solidFill>
                  <a:srgbClr val="31313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Example: Strategy Pattern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/>
        </p:nvSpPr>
        <p:spPr>
          <a:xfrm>
            <a:off x="1869450" y="1861325"/>
            <a:ext cx="5258700" cy="17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4800">
                <a:latin typeface="Raleway"/>
                <a:ea typeface="Raleway"/>
                <a:cs typeface="Raleway"/>
                <a:sym typeface="Raleway"/>
              </a:rPr>
              <a:t>STATE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What?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Raleway"/>
            </a:pPr>
            <a:r>
              <a:rPr lang="en"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Allows an object to alter its behaviour when its internal state changes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Raleway"/>
            </a:pPr>
            <a:r>
              <a:rPr lang="en"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 Behavioral Design Pattern</a:t>
            </a:r>
          </a:p>
          <a:p>
            <a:pPr indent="-381000" lvl="0" marL="457200">
              <a:spcBef>
                <a:spcPts val="0"/>
              </a:spcBef>
              <a:buClr>
                <a:srgbClr val="000000"/>
              </a:buClr>
              <a:buSzPct val="100000"/>
              <a:buFont typeface="Raleway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we create objects which represent various states and a context object whose behavior varies as its state object changes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When?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</a:pP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When object can be in one of the several states, with different behaviour in each state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</a:pP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To simplify operations that have large conditional statements that depend on object’s state</a:t>
            </a:r>
          </a:p>
        </p:txBody>
      </p:sp>
      <p:pic>
        <p:nvPicPr>
          <p:cNvPr descr="Untitled.png"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3100" y="1389599"/>
            <a:ext cx="4107650" cy="351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How?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Raleway"/>
              <a:buAutoNum type="arabicPeriod"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Context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Raleway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Interface to the outside world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Raleway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Answer of “Whose state are we talking about?”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Raleway"/>
              <a:buAutoNum type="arabicPeriod"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State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Raleway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 skeleton for different states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Raleway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Interface or Abstract class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Raleway"/>
              <a:buAutoNum type="arabicPeriod"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Concrete classes 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Raleway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Represents actual nature of the states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Raleway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Implements/extends “State”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e_pattern_uml_diagram.jpg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225" y="728662"/>
            <a:ext cx="533400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Raleway"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Consider a Ceiling Fan with 4 states: Off, Low, Medium, High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Raleway"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It has one method </a:t>
            </a:r>
            <a:r>
              <a:rPr i="1"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pull</a:t>
            </a: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to transit to next state.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Raleway"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How would have we gone about it if we did not know about </a:t>
            </a:r>
            <a:r>
              <a:rPr i="1"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state</a:t>
            </a: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pattern?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Thinking_Face_Emoji.png"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1225" y="2332700"/>
            <a:ext cx="2315699" cy="231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