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http://www.edupristine.com/blog/hadoop-ecosystem-and-components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https://www.youtube.com/watch?v=CsYdlAwwGtE&amp;index=7&amp;list=PLjOv0CBS0xcLhG2xvM-Un2Hxji1g0ScrN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buChar char="●"/>
              <a:defRPr/>
            </a:lvl1pPr>
            <a:lvl2pPr lvl="1" algn="ctr">
              <a:spcBef>
                <a:spcPts val="0"/>
              </a:spcBef>
              <a:buChar char="○"/>
              <a:defRPr/>
            </a:lvl2pPr>
            <a:lvl3pPr lvl="2" algn="ctr">
              <a:spcBef>
                <a:spcPts val="0"/>
              </a:spcBef>
              <a:buChar char="■"/>
              <a:defRPr/>
            </a:lvl3pPr>
            <a:lvl4pPr lvl="3" algn="ctr">
              <a:spcBef>
                <a:spcPts val="0"/>
              </a:spcBef>
              <a:buChar char="●"/>
              <a:defRPr/>
            </a:lvl4pPr>
            <a:lvl5pPr lvl="4" algn="ctr">
              <a:spcBef>
                <a:spcPts val="0"/>
              </a:spcBef>
              <a:buChar char="○"/>
              <a:defRPr/>
            </a:lvl5pPr>
            <a:lvl6pPr lvl="5" algn="ctr">
              <a:spcBef>
                <a:spcPts val="0"/>
              </a:spcBef>
              <a:buChar char="■"/>
              <a:defRPr/>
            </a:lvl6pPr>
            <a:lvl7pPr lvl="6" algn="ctr">
              <a:spcBef>
                <a:spcPts val="0"/>
              </a:spcBef>
              <a:buChar char="●"/>
              <a:defRPr/>
            </a:lvl7pPr>
            <a:lvl8pPr lvl="7" algn="ctr">
              <a:spcBef>
                <a:spcPts val="0"/>
              </a:spcBef>
              <a:buChar char="○"/>
              <a:defRPr/>
            </a:lvl8pPr>
            <a:lvl9pPr lvl="8" algn="ctr">
              <a:spcBef>
                <a:spcPts val="0"/>
              </a:spcBef>
              <a:buChar char="■"/>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har char="●"/>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guru99.com/learn-hdfs-a-beginners-guide.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guru99.com/learn-hdfs-a-beginners-guide.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blog.cloudera.com/blog/2014/03/a-guide-to-checkpointing-in-hadoo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tackoverflow.com/a/33313804"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hadoop.apache.org/docs/current/hadoop-yarn/hadoop-yarn-site/CapacityScheduler.html" TargetMode="External"/><Relationship Id="rId4" Type="http://schemas.openxmlformats.org/officeDocument/2006/relationships/hyperlink" Target="http://hadoop.apache.org/docs/current/hadoop-yarn/hadoop-yarn-site/FairScheduler.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9.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0x0fff.com/hadoop-mapreduce-comprehensive-description/" TargetMode="External"/><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7.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hadoop.apache.org/"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4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5.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How-Big-Data-Drives-HR-in-2016-740x431.jpg" id="54" name="Shape 54"/>
          <p:cNvPicPr preferRelativeResize="0"/>
          <p:nvPr/>
        </p:nvPicPr>
        <p:blipFill>
          <a:blip r:embed="rId3">
            <a:alphaModFix/>
          </a:blip>
          <a:stretch>
            <a:fillRect/>
          </a:stretch>
        </p:blipFill>
        <p:spPr>
          <a:xfrm>
            <a:off x="575500" y="287750"/>
            <a:ext cx="7984999" cy="4711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1" type="body"/>
          </p:nvPr>
        </p:nvSpPr>
        <p:spPr>
          <a:xfrm>
            <a:off x="311700" y="431625"/>
            <a:ext cx="8520600" cy="41373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Structured Data</a:t>
            </a:r>
          </a:p>
          <a:p>
            <a:pPr indent="-342900" lvl="1" marL="914400" rtl="0">
              <a:spcBef>
                <a:spcPts val="0"/>
              </a:spcBef>
              <a:buClr>
                <a:srgbClr val="000000"/>
              </a:buClr>
              <a:buSzPct val="100000"/>
            </a:pPr>
            <a:r>
              <a:rPr lang="en" sz="1800">
                <a:solidFill>
                  <a:srgbClr val="000000"/>
                </a:solidFill>
              </a:rPr>
              <a:t>Ex: </a:t>
            </a:r>
            <a:r>
              <a:rPr lang="en">
                <a:solidFill>
                  <a:schemeClr val="dk1"/>
                </a:solidFill>
                <a:highlight>
                  <a:srgbClr val="FFFFFF"/>
                </a:highlight>
              </a:rPr>
              <a:t>Library Catalogues (date, author, place, subject, etc) , Census records (birth, income, employment, place etc.) , telephone directory , databases</a:t>
            </a:r>
          </a:p>
          <a:p>
            <a:pPr indent="0" lvl="0" marL="457200" rtl="0">
              <a:spcBef>
                <a:spcPts val="0"/>
              </a:spcBef>
              <a:buNone/>
            </a:pPr>
            <a:r>
              <a:t/>
            </a:r>
            <a:endParaRPr>
              <a:solidFill>
                <a:schemeClr val="dk1"/>
              </a:solidFill>
              <a:highlight>
                <a:srgbClr val="FFFFFF"/>
              </a:highlight>
            </a:endParaRPr>
          </a:p>
          <a:p>
            <a:pPr indent="-228600" lvl="0" marL="457200" rtl="0">
              <a:spcBef>
                <a:spcPts val="0"/>
              </a:spcBef>
              <a:buClr>
                <a:srgbClr val="000000"/>
              </a:buClr>
            </a:pPr>
            <a:r>
              <a:rPr lang="en">
                <a:solidFill>
                  <a:srgbClr val="000000"/>
                </a:solidFill>
              </a:rPr>
              <a:t>Semi Structured Data</a:t>
            </a:r>
          </a:p>
          <a:p>
            <a:pPr indent="-342900" lvl="1" marL="914400" rtl="0">
              <a:spcBef>
                <a:spcPts val="0"/>
              </a:spcBef>
              <a:buClr>
                <a:srgbClr val="000000"/>
              </a:buClr>
              <a:buSzPct val="100000"/>
            </a:pPr>
            <a:r>
              <a:rPr lang="en" sz="1800">
                <a:solidFill>
                  <a:srgbClr val="000000"/>
                </a:solidFill>
              </a:rPr>
              <a:t>Ex: NoSQL databases,xml,json</a:t>
            </a:r>
          </a:p>
          <a:p>
            <a:pPr lvl="0" rtl="0">
              <a:spcBef>
                <a:spcPts val="0"/>
              </a:spcBef>
              <a:buNone/>
            </a:pPr>
            <a:r>
              <a:t/>
            </a:r>
            <a:endParaRPr sz="1800">
              <a:solidFill>
                <a:srgbClr val="000000"/>
              </a:solidFill>
            </a:endParaRPr>
          </a:p>
          <a:p>
            <a:pPr indent="-228600" lvl="0" marL="457200" rtl="0">
              <a:spcBef>
                <a:spcPts val="0"/>
              </a:spcBef>
              <a:buClr>
                <a:srgbClr val="000000"/>
              </a:buClr>
            </a:pPr>
            <a:r>
              <a:rPr lang="en">
                <a:solidFill>
                  <a:srgbClr val="000000"/>
                </a:solidFill>
              </a:rPr>
              <a:t>Unstructured Data</a:t>
            </a:r>
          </a:p>
          <a:p>
            <a:pPr indent="-342900" lvl="1" marL="914400" rtl="0">
              <a:spcBef>
                <a:spcPts val="0"/>
              </a:spcBef>
              <a:buClr>
                <a:srgbClr val="000000"/>
              </a:buClr>
              <a:buSzPct val="100000"/>
            </a:pPr>
            <a:r>
              <a:rPr lang="en" sz="1800">
                <a:solidFill>
                  <a:srgbClr val="000000"/>
                </a:solidFill>
              </a:rPr>
              <a:t>Ex: emails , spreadsheets , audio ,video etc</a:t>
            </a:r>
          </a:p>
          <a:p>
            <a:pPr indent="-342900" lvl="1" marL="914400" rtl="0">
              <a:spcBef>
                <a:spcPts val="0"/>
              </a:spcBef>
              <a:buClr>
                <a:srgbClr val="000000"/>
              </a:buClr>
              <a:buSzPct val="100000"/>
            </a:pPr>
            <a:r>
              <a:rPr lang="en" sz="1800">
                <a:solidFill>
                  <a:srgbClr val="000000"/>
                </a:solidFill>
              </a:rPr>
              <a:t>80 % of the data is unstructured data</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Limitations of traditional systems</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The data size has increased tremendously to the range of petabytes. RDBMS finds it challenging to handle such huge data volumes. To address this, RDBMS added more central processing units (or CPUs) or more memory to the database management system to scale up vertically.</a:t>
            </a:r>
          </a:p>
          <a:p>
            <a:pPr indent="-228600" lvl="0" marL="457200" rtl="0">
              <a:spcBef>
                <a:spcPts val="0"/>
              </a:spcBef>
              <a:buClr>
                <a:srgbClr val="000000"/>
              </a:buClr>
            </a:pPr>
            <a:r>
              <a:rPr lang="en">
                <a:solidFill>
                  <a:srgbClr val="000000"/>
                </a:solidFill>
              </a:rPr>
              <a:t>RDBMS cannot handle unstructured data.They’re designed and structured to accommodate structured data</a:t>
            </a:r>
          </a:p>
          <a:p>
            <a:pPr indent="-228600" lvl="0" marL="457200">
              <a:spcBef>
                <a:spcPts val="0"/>
              </a:spcBef>
              <a:buClr>
                <a:srgbClr val="000000"/>
              </a:buClr>
            </a:pPr>
            <a:r>
              <a:rPr lang="en">
                <a:solidFill>
                  <a:srgbClr val="000000"/>
                </a:solidFill>
              </a:rPr>
              <a:t>data is generated at a very high velocity. RDBMS lacks in high velocity because it’s designed for steady data retention rather than rapid growth. Even if RDBMS is used to handle and store </a:t>
            </a:r>
            <a:r>
              <a:rPr b="1" lang="en">
                <a:solidFill>
                  <a:srgbClr val="000000"/>
                </a:solidFill>
              </a:rPr>
              <a:t>big data</a:t>
            </a:r>
            <a:r>
              <a:rPr lang="en">
                <a:solidFill>
                  <a:srgbClr val="000000"/>
                </a:solidFill>
              </a:rPr>
              <a:t>,  it will turn out to be very expensive.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descr="3bd1.png" id="114" name="Shape 114"/>
          <p:cNvPicPr preferRelativeResize="0"/>
          <p:nvPr/>
        </p:nvPicPr>
        <p:blipFill>
          <a:blip r:embed="rId3">
            <a:alphaModFix/>
          </a:blip>
          <a:stretch>
            <a:fillRect/>
          </a:stretch>
        </p:blipFill>
        <p:spPr>
          <a:xfrm>
            <a:off x="779325" y="431625"/>
            <a:ext cx="7565375" cy="4388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introduction-to-the-hadoop-ecosystem-froscon-edition-13-638.jpg" id="119" name="Shape 119"/>
          <p:cNvPicPr preferRelativeResize="0"/>
          <p:nvPr/>
        </p:nvPicPr>
        <p:blipFill>
          <a:blip r:embed="rId3">
            <a:alphaModFix/>
          </a:blip>
          <a:stretch>
            <a:fillRect/>
          </a:stretch>
        </p:blipFill>
        <p:spPr>
          <a:xfrm>
            <a:off x="1306850" y="419100"/>
            <a:ext cx="6546275" cy="4412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Hadoop</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333333"/>
                </a:solidFill>
              </a:rPr>
              <a:t>Hadoop is an open-source software framework for storing data and running applications on clusters of commodity hardware.</a:t>
            </a:r>
          </a:p>
          <a:p>
            <a:pPr lvl="0" rtl="0">
              <a:spcBef>
                <a:spcPts val="0"/>
              </a:spcBef>
              <a:buNone/>
            </a:pPr>
            <a:r>
              <a:t/>
            </a:r>
            <a:endParaRPr>
              <a:solidFill>
                <a:srgbClr val="333333"/>
              </a:solidFill>
            </a:endParaRPr>
          </a:p>
          <a:p>
            <a:pPr indent="-228600" lvl="0" marL="457200" rtl="0">
              <a:spcBef>
                <a:spcPts val="0"/>
              </a:spcBef>
              <a:buClr>
                <a:srgbClr val="333333"/>
              </a:buClr>
            </a:pPr>
            <a:r>
              <a:rPr lang="en">
                <a:solidFill>
                  <a:srgbClr val="333333"/>
                </a:solidFill>
              </a:rPr>
              <a:t>It provides massive storage for any kind of data, enormous processing power and the ability to handle many concurrent tasks or jobs.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Benefits</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1500"/>
              </a:spcBef>
              <a:spcAft>
                <a:spcPts val="2700"/>
              </a:spcAft>
              <a:buClr>
                <a:srgbClr val="000000"/>
              </a:buClr>
            </a:pPr>
            <a:r>
              <a:rPr b="1" lang="en">
                <a:solidFill>
                  <a:srgbClr val="000000"/>
                </a:solidFill>
              </a:rPr>
              <a:t>Computing power.</a:t>
            </a:r>
            <a:r>
              <a:rPr lang="en">
                <a:solidFill>
                  <a:srgbClr val="000000"/>
                </a:solidFill>
              </a:rPr>
              <a:t> Its distributed computing model quickly processes big data. The more computing nodes you use, the more processing power you have.</a:t>
            </a:r>
          </a:p>
          <a:p>
            <a:pPr indent="-228600" lvl="0" marL="457200" rtl="0">
              <a:spcBef>
                <a:spcPts val="0"/>
              </a:spcBef>
              <a:buClr>
                <a:srgbClr val="000000"/>
              </a:buClr>
            </a:pPr>
            <a:r>
              <a:rPr b="1" lang="en">
                <a:solidFill>
                  <a:srgbClr val="000000"/>
                </a:solidFill>
              </a:rPr>
              <a:t>Flexibility.</a:t>
            </a:r>
            <a:r>
              <a:rPr lang="en">
                <a:solidFill>
                  <a:srgbClr val="000000"/>
                </a:solidFill>
              </a:rPr>
              <a:t> Unlike traditional relational databases, you don’t have to preprocess data before storing it. You can store as much data as you want and decide how to use it later. That includes unstructured data like text, images and videos.</a:t>
            </a:r>
          </a:p>
          <a:p>
            <a:pPr lvl="0" rtl="0">
              <a:lnSpc>
                <a:spcPct val="150000"/>
              </a:lnSpc>
              <a:spcBef>
                <a:spcPts val="1500"/>
              </a:spcBef>
              <a:spcAft>
                <a:spcPts val="2700"/>
              </a:spcAft>
              <a:buNone/>
            </a:pPr>
            <a:r>
              <a:t/>
            </a:r>
            <a:endParaRPr>
              <a:solidFill>
                <a:srgbClr val="000000"/>
              </a:solidFill>
            </a:endParaRPr>
          </a:p>
          <a:p>
            <a:pPr lvl="0">
              <a:spcBef>
                <a:spcPts val="0"/>
              </a:spcBef>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 type="body"/>
          </p:nvPr>
        </p:nvSpPr>
        <p:spPr>
          <a:xfrm>
            <a:off x="311700" y="683400"/>
            <a:ext cx="8520600" cy="3885600"/>
          </a:xfrm>
          <a:prstGeom prst="rect">
            <a:avLst/>
          </a:prstGeom>
        </p:spPr>
        <p:txBody>
          <a:bodyPr anchorCtr="0" anchor="t" bIns="91425" lIns="91425" rIns="91425" tIns="91425">
            <a:noAutofit/>
          </a:bodyPr>
          <a:lstStyle/>
          <a:p>
            <a:pPr indent="-228600" lvl="0" marL="457200" rtl="0">
              <a:lnSpc>
                <a:spcPct val="150000"/>
              </a:lnSpc>
              <a:spcBef>
                <a:spcPts val="1500"/>
              </a:spcBef>
              <a:spcAft>
                <a:spcPts val="2700"/>
              </a:spcAft>
              <a:buClr>
                <a:srgbClr val="000000"/>
              </a:buClr>
            </a:pPr>
            <a:r>
              <a:rPr b="1" lang="en">
                <a:solidFill>
                  <a:srgbClr val="000000"/>
                </a:solidFill>
              </a:rPr>
              <a:t>Fault tolerance.</a:t>
            </a:r>
            <a:r>
              <a:rPr lang="en">
                <a:solidFill>
                  <a:srgbClr val="000000"/>
                </a:solidFill>
              </a:rPr>
              <a:t> Data and application processing are protected against hardware failure. If a node goes down, jobs are automatically redirected to other nodes to make sure the distributed computing does not fail. And it automatically stores multiple copies of all data.</a:t>
            </a:r>
          </a:p>
          <a:p>
            <a:pPr indent="-228600" lvl="0" marL="457200" rtl="0">
              <a:lnSpc>
                <a:spcPct val="150000"/>
              </a:lnSpc>
              <a:spcBef>
                <a:spcPts val="1500"/>
              </a:spcBef>
              <a:spcAft>
                <a:spcPts val="2700"/>
              </a:spcAft>
              <a:buClr>
                <a:srgbClr val="000000"/>
              </a:buClr>
            </a:pPr>
            <a:r>
              <a:rPr b="1" lang="en">
                <a:solidFill>
                  <a:srgbClr val="000000"/>
                </a:solidFill>
              </a:rPr>
              <a:t>Scalability</a:t>
            </a:r>
            <a:r>
              <a:rPr lang="en">
                <a:solidFill>
                  <a:srgbClr val="000000"/>
                </a:solidFill>
              </a:rPr>
              <a:t>. You can easily grow your system simply by adding more nodes. Little administration is required.</a:t>
            </a:r>
          </a:p>
          <a:p>
            <a:pPr indent="-228600" lvl="0" marL="457200">
              <a:lnSpc>
                <a:spcPct val="150000"/>
              </a:lnSpc>
              <a:spcBef>
                <a:spcPts val="1500"/>
              </a:spcBef>
              <a:spcAft>
                <a:spcPts val="2700"/>
              </a:spcAft>
              <a:buClr>
                <a:srgbClr val="000000"/>
              </a:buClr>
            </a:pPr>
            <a:r>
              <a:rPr b="1" lang="en">
                <a:solidFill>
                  <a:srgbClr val="000000"/>
                </a:solidFill>
              </a:rPr>
              <a:t>Low cost.</a:t>
            </a:r>
            <a:r>
              <a:rPr lang="en">
                <a:solidFill>
                  <a:srgbClr val="000000"/>
                </a:solidFill>
              </a:rPr>
              <a:t> The open-source framework is free and uses commodity hardware to store large quantities of data.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descr="hadoop-ecosystem.png" id="141" name="Shape 141"/>
          <p:cNvPicPr preferRelativeResize="0"/>
          <p:nvPr/>
        </p:nvPicPr>
        <p:blipFill>
          <a:blip r:embed="rId3">
            <a:alphaModFix/>
          </a:blip>
          <a:stretch>
            <a:fillRect/>
          </a:stretch>
        </p:blipFill>
        <p:spPr>
          <a:xfrm>
            <a:off x="959149" y="0"/>
            <a:ext cx="7001874"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descr="Hadoop11.png" id="146" name="Shape 146"/>
          <p:cNvPicPr preferRelativeResize="0"/>
          <p:nvPr/>
        </p:nvPicPr>
        <p:blipFill>
          <a:blip r:embed="rId3">
            <a:alphaModFix/>
          </a:blip>
          <a:stretch>
            <a:fillRect/>
          </a:stretch>
        </p:blipFill>
        <p:spPr>
          <a:xfrm>
            <a:off x="1352281" y="0"/>
            <a:ext cx="6439435"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descr="Integrated Architecture.jpg" id="151" name="Shape 151"/>
          <p:cNvPicPr preferRelativeResize="0"/>
          <p:nvPr/>
        </p:nvPicPr>
        <p:blipFill>
          <a:blip r:embed="rId3">
            <a:alphaModFix/>
          </a:blip>
          <a:stretch>
            <a:fillRect/>
          </a:stretch>
        </p:blipFill>
        <p:spPr>
          <a:xfrm>
            <a:off x="714375" y="0"/>
            <a:ext cx="7715249"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big-data-ppt-2-638.jpg" id="59" name="Shape 59"/>
          <p:cNvPicPr preferRelativeResize="0"/>
          <p:nvPr/>
        </p:nvPicPr>
        <p:blipFill>
          <a:blip r:embed="rId3">
            <a:alphaModFix/>
          </a:blip>
          <a:stretch>
            <a:fillRect/>
          </a:stretch>
        </p:blipFill>
        <p:spPr>
          <a:xfrm>
            <a:off x="1533525" y="290512"/>
            <a:ext cx="6076950" cy="456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Hadoop is not</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 sz="2400">
                <a:solidFill>
                  <a:srgbClr val="000000"/>
                </a:solidFill>
              </a:rPr>
              <a:t>not a substitute for a database</a:t>
            </a:r>
          </a:p>
          <a:p>
            <a:pPr indent="-342900" lvl="1" marL="914400" rtl="0">
              <a:spcBef>
                <a:spcPts val="0"/>
              </a:spcBef>
              <a:buClr>
                <a:srgbClr val="000000"/>
              </a:buClr>
              <a:buSzPct val="100000"/>
            </a:pPr>
            <a:r>
              <a:rPr lang="en" sz="1800">
                <a:solidFill>
                  <a:srgbClr val="000000"/>
                </a:solidFill>
              </a:rPr>
              <a:t>Hadoop stores data in files, and does not index them. If you want to find something, you have to run a MapReduce job going through all the data. This takes time, and means that you cannot directly use Hadoop as a substitute for a database</a:t>
            </a:r>
          </a:p>
          <a:p>
            <a:pPr indent="-342900" lvl="1" marL="914400">
              <a:spcBef>
                <a:spcPts val="0"/>
              </a:spcBef>
              <a:buClr>
                <a:srgbClr val="000000"/>
              </a:buClr>
              <a:buSzPct val="100000"/>
            </a:pPr>
            <a:r>
              <a:rPr lang="en" sz="1800">
                <a:solidFill>
                  <a:srgbClr val="000000"/>
                </a:solidFill>
              </a:rPr>
              <a:t>There is a high performance column-table database that runs on top of Hadoop HDFS: Apache HBase.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Hadoop is not</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 sz="2400">
                <a:solidFill>
                  <a:srgbClr val="000000"/>
                </a:solidFill>
              </a:rPr>
              <a:t>not for small data sets</a:t>
            </a:r>
          </a:p>
          <a:p>
            <a:pPr indent="-342900" lvl="1" marL="914400">
              <a:spcBef>
                <a:spcPts val="0"/>
              </a:spcBef>
              <a:buClr>
                <a:srgbClr val="000000"/>
              </a:buClr>
              <a:buSzPct val="100000"/>
            </a:pPr>
            <a:r>
              <a:rPr lang="en" sz="1800">
                <a:solidFill>
                  <a:srgbClr val="000000"/>
                </a:solidFill>
              </a:rPr>
              <a:t>Hadoop framework is not recommended for small-structured datasets as you have other tools available in market which can do this work quite easily and at a fast pace than Hadoop like MS Excel, RDBMS etc. For a small data analytics, Hadoop can be costlier than other tools.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descr="hadoop_pic.png" id="168" name="Shape 168"/>
          <p:cNvPicPr preferRelativeResize="0"/>
          <p:nvPr/>
        </p:nvPicPr>
        <p:blipFill>
          <a:blip r:embed="rId3">
            <a:alphaModFix/>
          </a:blip>
          <a:stretch>
            <a:fillRect/>
          </a:stretch>
        </p:blipFill>
        <p:spPr>
          <a:xfrm>
            <a:off x="1490675" y="635450"/>
            <a:ext cx="6162675" cy="3298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7200"/>
              <a:t>         </a:t>
            </a:r>
            <a:r>
              <a:rPr lang="en" sz="7200">
                <a:solidFill>
                  <a:srgbClr val="000000"/>
                </a:solidFill>
              </a:rPr>
              <a:t>BREAK</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HDFS</a:t>
            </a:r>
          </a:p>
        </p:txBody>
      </p:sp>
      <p:sp>
        <p:nvSpPr>
          <p:cNvPr id="179" name="Shape 179"/>
          <p:cNvSpPr txBox="1"/>
          <p:nvPr>
            <p:ph idx="1" type="body"/>
          </p:nvPr>
        </p:nvSpPr>
        <p:spPr>
          <a:xfrm>
            <a:off x="311700" y="1152475"/>
            <a:ext cx="8520600" cy="3579600"/>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 sz="2400">
                <a:solidFill>
                  <a:srgbClr val="000000"/>
                </a:solidFill>
                <a:highlight>
                  <a:srgbClr val="FFFFFF"/>
                </a:highlight>
                <a:latin typeface="Georgia"/>
                <a:ea typeface="Georgia"/>
                <a:cs typeface="Georgia"/>
                <a:sym typeface="Georgia"/>
              </a:rPr>
              <a:t>HDFS stands for Hadoop Distributed File System, which is the storage system used by Hadoop.</a:t>
            </a:r>
          </a:p>
          <a:p>
            <a:pPr lvl="0">
              <a:spcBef>
                <a:spcPts val="0"/>
              </a:spcBef>
              <a:buNone/>
            </a:pPr>
            <a:r>
              <a:t/>
            </a:r>
            <a:endParaRPr sz="2400">
              <a:solidFill>
                <a:srgbClr val="000000"/>
              </a:solidFill>
              <a:highlight>
                <a:srgbClr val="FFFFFF"/>
              </a:highlight>
              <a:latin typeface="Georgia"/>
              <a:ea typeface="Georgia"/>
              <a:cs typeface="Georgia"/>
              <a:sym typeface="Georgia"/>
            </a:endParaRPr>
          </a:p>
        </p:txBody>
      </p:sp>
      <p:pic>
        <p:nvPicPr>
          <p:cNvPr descr="hdfs.png" id="180" name="Shape 180"/>
          <p:cNvPicPr preferRelativeResize="0"/>
          <p:nvPr/>
        </p:nvPicPr>
        <p:blipFill>
          <a:blip r:embed="rId3">
            <a:alphaModFix/>
          </a:blip>
          <a:stretch>
            <a:fillRect/>
          </a:stretch>
        </p:blipFill>
        <p:spPr>
          <a:xfrm>
            <a:off x="1450075" y="2221750"/>
            <a:ext cx="6378016" cy="2347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1546650"/>
            <a:ext cx="8520600" cy="1522500"/>
          </a:xfrm>
          <a:prstGeom prst="rect">
            <a:avLst/>
          </a:prstGeom>
        </p:spPr>
        <p:txBody>
          <a:bodyPr anchorCtr="0" anchor="t" bIns="91425" lIns="91425" rIns="91425" tIns="91425">
            <a:noAutofit/>
          </a:bodyPr>
          <a:lstStyle/>
          <a:p>
            <a:pPr lvl="0">
              <a:spcBef>
                <a:spcPts val="0"/>
              </a:spcBef>
              <a:buNone/>
            </a:pPr>
            <a:r>
              <a:rPr lang="en"/>
              <a:t>             </a:t>
            </a:r>
          </a:p>
          <a:p>
            <a:pPr lvl="0">
              <a:spcBef>
                <a:spcPts val="0"/>
              </a:spcBef>
              <a:buNone/>
            </a:pPr>
            <a:r>
              <a:rPr lang="en" sz="4800"/>
              <a:t>      HDFS Write Operation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descr="hdfs_write.png" id="190" name="Shape 190"/>
          <p:cNvPicPr preferRelativeResize="0"/>
          <p:nvPr/>
        </p:nvPicPr>
        <p:blipFill>
          <a:blip r:embed="rId3">
            <a:alphaModFix/>
          </a:blip>
          <a:stretch>
            <a:fillRect/>
          </a:stretch>
        </p:blipFill>
        <p:spPr>
          <a:xfrm>
            <a:off x="995125" y="155875"/>
            <a:ext cx="7205700" cy="48317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Steps</a:t>
            </a:r>
          </a:p>
        </p:txBody>
      </p:sp>
      <p:sp>
        <p:nvSpPr>
          <p:cNvPr id="196" name="Shape 1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8461"/>
              </a:lnSpc>
              <a:spcBef>
                <a:spcPts val="0"/>
              </a:spcBef>
              <a:spcAft>
                <a:spcPts val="1100"/>
              </a:spcAft>
              <a:buNone/>
            </a:pPr>
            <a:r>
              <a:rPr lang="en" sz="3600" u="sng">
                <a:solidFill>
                  <a:srgbClr val="0000FF"/>
                </a:solidFill>
                <a:hlinkClick r:id="rId3"/>
              </a:rPr>
              <a:t>Steps for hdfs write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21425" y="1462725"/>
            <a:ext cx="8520600" cy="1558500"/>
          </a:xfrm>
          <a:prstGeom prst="rect">
            <a:avLst/>
          </a:prstGeom>
        </p:spPr>
        <p:txBody>
          <a:bodyPr anchorCtr="0" anchor="t" bIns="91425" lIns="91425" rIns="91425" tIns="91425">
            <a:noAutofit/>
          </a:bodyPr>
          <a:lstStyle/>
          <a:p>
            <a:pPr lvl="0">
              <a:spcBef>
                <a:spcPts val="0"/>
              </a:spcBef>
              <a:buNone/>
            </a:pPr>
            <a:r>
              <a:rPr lang="en"/>
              <a:t>             </a:t>
            </a:r>
          </a:p>
          <a:p>
            <a:pPr lvl="0">
              <a:spcBef>
                <a:spcPts val="0"/>
              </a:spcBef>
              <a:buNone/>
            </a:pPr>
            <a:r>
              <a:rPr lang="en" sz="4800"/>
              <a:t>    HDFS Read Operation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descr="hdfs_read.png" id="206" name="Shape 206"/>
          <p:cNvPicPr preferRelativeResize="0"/>
          <p:nvPr/>
        </p:nvPicPr>
        <p:blipFill>
          <a:blip r:embed="rId3">
            <a:alphaModFix/>
          </a:blip>
          <a:stretch>
            <a:fillRect/>
          </a:stretch>
        </p:blipFill>
        <p:spPr>
          <a:xfrm>
            <a:off x="1514475" y="414337"/>
            <a:ext cx="6115050" cy="431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Big Data</a:t>
            </a:r>
          </a:p>
        </p:txBody>
      </p:sp>
      <p:sp>
        <p:nvSpPr>
          <p:cNvPr id="65" name="Shape 6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 sz="2400">
                <a:solidFill>
                  <a:srgbClr val="000000"/>
                </a:solidFill>
                <a:highlight>
                  <a:srgbClr val="FFFFFF"/>
                </a:highlight>
              </a:rPr>
              <a:t>Extremely large data sets </a:t>
            </a:r>
          </a:p>
          <a:p>
            <a:pPr indent="-381000" lvl="0" marL="457200" rtl="0">
              <a:spcBef>
                <a:spcPts val="0"/>
              </a:spcBef>
              <a:buClr>
                <a:srgbClr val="000000"/>
              </a:buClr>
              <a:buSzPct val="100000"/>
            </a:pPr>
            <a:r>
              <a:rPr lang="en" sz="2400">
                <a:solidFill>
                  <a:srgbClr val="000000"/>
                </a:solidFill>
                <a:highlight>
                  <a:srgbClr val="FFFFFF"/>
                </a:highlight>
              </a:rPr>
              <a:t>Analysed to reveal </a:t>
            </a:r>
          </a:p>
          <a:p>
            <a:pPr indent="-381000" lvl="1" marL="914400" rtl="0">
              <a:spcBef>
                <a:spcPts val="0"/>
              </a:spcBef>
              <a:buClr>
                <a:srgbClr val="000000"/>
              </a:buClr>
              <a:buSzPct val="100000"/>
            </a:pPr>
            <a:r>
              <a:rPr lang="en" sz="2400">
                <a:solidFill>
                  <a:srgbClr val="000000"/>
                </a:solidFill>
                <a:highlight>
                  <a:srgbClr val="FFFFFF"/>
                </a:highlight>
              </a:rPr>
              <a:t>patterns </a:t>
            </a:r>
          </a:p>
          <a:p>
            <a:pPr indent="-381000" lvl="1" marL="914400" rtl="0">
              <a:spcBef>
                <a:spcPts val="0"/>
              </a:spcBef>
              <a:buClr>
                <a:srgbClr val="000000"/>
              </a:buClr>
              <a:buSzPct val="100000"/>
            </a:pPr>
            <a:r>
              <a:rPr lang="en" sz="2400">
                <a:solidFill>
                  <a:srgbClr val="000000"/>
                </a:solidFill>
                <a:highlight>
                  <a:srgbClr val="FFFFFF"/>
                </a:highlight>
              </a:rPr>
              <a:t>trends and</a:t>
            </a:r>
          </a:p>
          <a:p>
            <a:pPr indent="-381000" lvl="1" marL="914400">
              <a:spcBef>
                <a:spcPts val="0"/>
              </a:spcBef>
              <a:buClr>
                <a:srgbClr val="000000"/>
              </a:buClr>
              <a:buSzPct val="100000"/>
            </a:pPr>
            <a:r>
              <a:rPr lang="en" sz="2400">
                <a:solidFill>
                  <a:srgbClr val="000000"/>
                </a:solidFill>
                <a:highlight>
                  <a:srgbClr val="FFFFFF"/>
                </a:highlight>
              </a:rPr>
              <a:t>associations especially relating to human behaviour and interactions.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Steps</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3600" u="sng">
                <a:solidFill>
                  <a:srgbClr val="0000FF"/>
                </a:solidFill>
                <a:hlinkClick r:id="rId3"/>
              </a:rPr>
              <a:t>Steps for hdfs read</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Name-Node.PNG" id="217" name="Shape 217"/>
          <p:cNvPicPr preferRelativeResize="0"/>
          <p:nvPr/>
        </p:nvPicPr>
        <p:blipFill>
          <a:blip r:embed="rId3">
            <a:alphaModFix/>
          </a:blip>
          <a:stretch>
            <a:fillRect/>
          </a:stretch>
        </p:blipFill>
        <p:spPr>
          <a:xfrm>
            <a:off x="1188118" y="0"/>
            <a:ext cx="6767763"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HDFS Blocks</a:t>
            </a:r>
          </a:p>
        </p:txBody>
      </p:sp>
      <p:sp>
        <p:nvSpPr>
          <p:cNvPr id="223" name="Shape 2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Hadoop distributed file system also stores the data in terms of blocks. However the block size in HDFS is very large. </a:t>
            </a:r>
          </a:p>
          <a:p>
            <a:pPr indent="-228600" lvl="0" marL="457200">
              <a:spcBef>
                <a:spcPts val="0"/>
              </a:spcBef>
              <a:buClr>
                <a:srgbClr val="000000"/>
              </a:buClr>
            </a:pPr>
            <a:r>
              <a:rPr lang="en">
                <a:solidFill>
                  <a:srgbClr val="000000"/>
                </a:solidFill>
                <a:highlight>
                  <a:srgbClr val="FFFFFF"/>
                </a:highlight>
              </a:rPr>
              <a:t>The default size of HDFS block is 64MB. The files are split into 64MB blocks and then stored into the hadoop filesystem.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descr="blocks.jpg" id="228" name="Shape 228"/>
          <p:cNvPicPr preferRelativeResize="0"/>
          <p:nvPr/>
        </p:nvPicPr>
        <p:blipFill>
          <a:blip r:embed="rId3">
            <a:alphaModFix/>
          </a:blip>
          <a:stretch>
            <a:fillRect/>
          </a:stretch>
        </p:blipFill>
        <p:spPr>
          <a:xfrm>
            <a:off x="1533525" y="290512"/>
            <a:ext cx="6076950" cy="4562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HDFS Checkpointing</a:t>
            </a:r>
          </a:p>
        </p:txBody>
      </p:sp>
      <p:sp>
        <p:nvSpPr>
          <p:cNvPr id="234" name="Shape 234"/>
          <p:cNvSpPr txBox="1"/>
          <p:nvPr>
            <p:ph idx="1" type="body"/>
          </p:nvPr>
        </p:nvSpPr>
        <p:spPr>
          <a:xfrm>
            <a:off x="311700" y="1152475"/>
            <a:ext cx="8520600" cy="36075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HDFS metadata can be thought of consisting of two parts: the base filesystem table (stored in a file called </a:t>
            </a:r>
            <a:r>
              <a:rPr b="1" lang="en">
                <a:solidFill>
                  <a:srgbClr val="000000"/>
                </a:solidFill>
                <a:highlight>
                  <a:srgbClr val="EFF0F1"/>
                </a:highlight>
              </a:rPr>
              <a:t>fsimage</a:t>
            </a:r>
            <a:r>
              <a:rPr b="1" lang="en">
                <a:solidFill>
                  <a:srgbClr val="000000"/>
                </a:solidFill>
                <a:highlight>
                  <a:srgbClr val="FFFFFF"/>
                </a:highlight>
              </a:rPr>
              <a:t>)</a:t>
            </a:r>
            <a:r>
              <a:rPr lang="en">
                <a:solidFill>
                  <a:srgbClr val="000000"/>
                </a:solidFill>
                <a:highlight>
                  <a:srgbClr val="FFFFFF"/>
                </a:highlight>
              </a:rPr>
              <a:t> and the edit log which lists changes made to the base table (stored in a file called </a:t>
            </a:r>
            <a:r>
              <a:rPr lang="en">
                <a:solidFill>
                  <a:srgbClr val="000000"/>
                </a:solidFill>
                <a:highlight>
                  <a:srgbClr val="EFF0F1"/>
                </a:highlight>
              </a:rPr>
              <a:t>edits</a:t>
            </a:r>
            <a:r>
              <a:rPr lang="en">
                <a:solidFill>
                  <a:srgbClr val="000000"/>
                </a:solidFill>
                <a:highlight>
                  <a:srgbClr val="FFFFFF"/>
                </a:highlight>
              </a:rPr>
              <a:t>)</a:t>
            </a:r>
          </a:p>
          <a:p>
            <a:pPr indent="-228600" lvl="0" marL="457200">
              <a:spcBef>
                <a:spcPts val="0"/>
              </a:spcBef>
              <a:buClr>
                <a:srgbClr val="000000"/>
              </a:buClr>
            </a:pPr>
            <a:r>
              <a:rPr lang="en">
                <a:solidFill>
                  <a:srgbClr val="000000"/>
                </a:solidFill>
                <a:highlight>
                  <a:srgbClr val="FFFFFF"/>
                </a:highlight>
              </a:rPr>
              <a:t>Checkpointing is a process of reconciling </a:t>
            </a:r>
            <a:r>
              <a:rPr lang="en">
                <a:solidFill>
                  <a:srgbClr val="000000"/>
                </a:solidFill>
                <a:highlight>
                  <a:srgbClr val="EFF0F1"/>
                </a:highlight>
              </a:rPr>
              <a:t>fsimage</a:t>
            </a:r>
            <a:r>
              <a:rPr lang="en">
                <a:solidFill>
                  <a:srgbClr val="000000"/>
                </a:solidFill>
                <a:highlight>
                  <a:srgbClr val="FFFFFF"/>
                </a:highlight>
              </a:rPr>
              <a:t> with </a:t>
            </a:r>
            <a:r>
              <a:rPr lang="en">
                <a:solidFill>
                  <a:srgbClr val="000000"/>
                </a:solidFill>
                <a:highlight>
                  <a:srgbClr val="EFF0F1"/>
                </a:highlight>
              </a:rPr>
              <a:t>edits</a:t>
            </a:r>
            <a:r>
              <a:rPr lang="en">
                <a:solidFill>
                  <a:srgbClr val="000000"/>
                </a:solidFill>
                <a:highlight>
                  <a:srgbClr val="FFFFFF"/>
                </a:highlight>
              </a:rPr>
              <a:t> to produce a new version of </a:t>
            </a:r>
            <a:r>
              <a:rPr lang="en">
                <a:solidFill>
                  <a:srgbClr val="000000"/>
                </a:solidFill>
                <a:highlight>
                  <a:srgbClr val="EFF0F1"/>
                </a:highlight>
              </a:rPr>
              <a:t>fsimage</a:t>
            </a:r>
            <a:r>
              <a:rPr lang="en">
                <a:solidFill>
                  <a:srgbClr val="000000"/>
                </a:solidFill>
                <a:highlight>
                  <a:srgbClr val="FFFFFF"/>
                </a:highlight>
              </a:rPr>
              <a:t>. There are two benefits arising out of this: a more recent version of </a:t>
            </a:r>
            <a:r>
              <a:rPr lang="en">
                <a:solidFill>
                  <a:srgbClr val="000000"/>
                </a:solidFill>
                <a:highlight>
                  <a:srgbClr val="EFF0F1"/>
                </a:highlight>
              </a:rPr>
              <a:t>fsimage</a:t>
            </a:r>
            <a:r>
              <a:rPr lang="en">
                <a:solidFill>
                  <a:srgbClr val="000000"/>
                </a:solidFill>
                <a:highlight>
                  <a:srgbClr val="FFFFFF"/>
                </a:highlight>
              </a:rPr>
              <a:t>, and a truncated edit log</a:t>
            </a:r>
          </a:p>
        </p:txBody>
      </p:sp>
      <p:pic>
        <p:nvPicPr>
          <p:cNvPr descr="checkpointing1.png" id="235" name="Shape 235"/>
          <p:cNvPicPr preferRelativeResize="0"/>
          <p:nvPr/>
        </p:nvPicPr>
        <p:blipFill>
          <a:blip r:embed="rId3">
            <a:alphaModFix/>
          </a:blip>
          <a:stretch>
            <a:fillRect/>
          </a:stretch>
        </p:blipFill>
        <p:spPr>
          <a:xfrm>
            <a:off x="1612325" y="3221887"/>
            <a:ext cx="5295900" cy="1457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checkpointing_4.png" id="240" name="Shape 240"/>
          <p:cNvPicPr preferRelativeResize="0"/>
          <p:nvPr/>
        </p:nvPicPr>
        <p:blipFill>
          <a:blip r:embed="rId3">
            <a:alphaModFix/>
          </a:blip>
          <a:stretch>
            <a:fillRect/>
          </a:stretch>
        </p:blipFill>
        <p:spPr>
          <a:xfrm>
            <a:off x="1524000" y="661987"/>
            <a:ext cx="6096000" cy="3819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1" type="body"/>
          </p:nvPr>
        </p:nvSpPr>
        <p:spPr>
          <a:xfrm>
            <a:off x="311700" y="575500"/>
            <a:ext cx="8520600" cy="3993300"/>
          </a:xfrm>
          <a:prstGeom prst="rect">
            <a:avLst/>
          </a:prstGeom>
        </p:spPr>
        <p:txBody>
          <a:bodyPr anchorCtr="0" anchor="t" bIns="91425" lIns="91425" rIns="91425" tIns="91425">
            <a:noAutofit/>
          </a:bodyPr>
          <a:lstStyle/>
          <a:p>
            <a:pPr indent="-228600" lvl="0" marL="457200" rtl="0">
              <a:spcBef>
                <a:spcPts val="0"/>
              </a:spcBef>
              <a:buClr>
                <a:srgbClr val="0000FF"/>
              </a:buClr>
            </a:pPr>
            <a:r>
              <a:rPr lang="en" u="sng">
                <a:solidFill>
                  <a:srgbClr val="0000FF"/>
                </a:solidFill>
                <a:hlinkClick r:id="rId3"/>
              </a:rPr>
              <a:t>Hdfs Checkpointing</a:t>
            </a:r>
          </a:p>
          <a:p>
            <a:pPr indent="-228600" lvl="0" marL="457200" rtl="0">
              <a:spcBef>
                <a:spcPts val="0"/>
              </a:spcBef>
              <a:buClr>
                <a:srgbClr val="000000"/>
              </a:buClr>
            </a:pPr>
            <a:r>
              <a:rPr b="1" lang="en">
                <a:solidFill>
                  <a:srgbClr val="000000"/>
                </a:solidFill>
              </a:rPr>
              <a:t>fs.checkpoint.period:  </a:t>
            </a:r>
            <a:r>
              <a:rPr lang="en">
                <a:solidFill>
                  <a:srgbClr val="000000"/>
                </a:solidFill>
              </a:rPr>
              <a:t>controls how often this reconciliation will be triggered.  3600 means that every hour fsimage will be updated and edit log truncated. Checkpiont is not cheap, so there is a balance between running it too often and letting the edit log grow too large. This parameter should be set to get a good balance assuming typical filesystem use in your cluster.</a:t>
            </a:r>
          </a:p>
          <a:p>
            <a:pPr indent="-228600" lvl="0" marL="457200" rtl="0">
              <a:spcBef>
                <a:spcPts val="0"/>
              </a:spcBef>
              <a:buClr>
                <a:srgbClr val="000000"/>
              </a:buClr>
            </a:pPr>
            <a:r>
              <a:rPr b="1" lang="en">
                <a:solidFill>
                  <a:srgbClr val="000000"/>
                </a:solidFill>
              </a:rPr>
              <a:t>fs.checkpoint.size:</a:t>
            </a:r>
            <a:r>
              <a:rPr lang="en">
                <a:solidFill>
                  <a:srgbClr val="000000"/>
                </a:solidFill>
              </a:rPr>
              <a:t> is a size threshold, which, if reached by edits, will trigger an immediate checkpoint regardless of time elapsed since the last checkpoint. This is insurance from edit log getting too large under unusually heavy write traffic to the filesystem metadata.</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descr="checkpointing_2.png" id="250" name="Shape 250"/>
          <p:cNvPicPr preferRelativeResize="0"/>
          <p:nvPr/>
        </p:nvPicPr>
        <p:blipFill>
          <a:blip r:embed="rId3">
            <a:alphaModFix/>
          </a:blip>
          <a:stretch>
            <a:fillRect/>
          </a:stretch>
        </p:blipFill>
        <p:spPr>
          <a:xfrm>
            <a:off x="1295400" y="900150"/>
            <a:ext cx="6553200" cy="4038600"/>
          </a:xfrm>
          <a:prstGeom prst="rect">
            <a:avLst/>
          </a:prstGeom>
          <a:noFill/>
          <a:ln>
            <a:noFill/>
          </a:ln>
        </p:spPr>
      </p:pic>
      <p:sp>
        <p:nvSpPr>
          <p:cNvPr id="251" name="Shape 251"/>
          <p:cNvSpPr txBox="1"/>
          <p:nvPr/>
        </p:nvSpPr>
        <p:spPr>
          <a:xfrm>
            <a:off x="815275" y="299750"/>
            <a:ext cx="6906000" cy="527400"/>
          </a:xfrm>
          <a:prstGeom prst="rect">
            <a:avLst/>
          </a:prstGeom>
          <a:noFill/>
          <a:ln>
            <a:noFill/>
          </a:ln>
        </p:spPr>
        <p:txBody>
          <a:bodyPr anchorCtr="0" anchor="t" bIns="91425" lIns="91425" rIns="91425" tIns="91425">
            <a:noAutofit/>
          </a:bodyPr>
          <a:lstStyle/>
          <a:p>
            <a:pPr lvl="0">
              <a:spcBef>
                <a:spcPts val="0"/>
              </a:spcBef>
              <a:buNone/>
            </a:pPr>
            <a:r>
              <a:rPr lang="en" sz="1800"/>
              <a:t>Fsimage and editlogs directories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HDFS Failure scenarios</a:t>
            </a:r>
          </a:p>
        </p:txBody>
      </p:sp>
      <p:sp>
        <p:nvSpPr>
          <p:cNvPr id="257" name="Shape 257"/>
          <p:cNvSpPr txBox="1"/>
          <p:nvPr>
            <p:ph idx="1" type="body"/>
          </p:nvPr>
        </p:nvSpPr>
        <p:spPr>
          <a:xfrm>
            <a:off x="311700" y="1152475"/>
            <a:ext cx="8520600" cy="3787200"/>
          </a:xfrm>
          <a:prstGeom prst="rect">
            <a:avLst/>
          </a:prstGeom>
        </p:spPr>
        <p:txBody>
          <a:bodyPr anchorCtr="0" anchor="t" bIns="91425" lIns="91425" rIns="91425" tIns="91425">
            <a:noAutofit/>
          </a:bodyPr>
          <a:lstStyle/>
          <a:p>
            <a:pPr lvl="0" rtl="0">
              <a:lnSpc>
                <a:spcPct val="110000"/>
              </a:lnSpc>
              <a:spcBef>
                <a:spcPts val="0"/>
              </a:spcBef>
              <a:spcAft>
                <a:spcPts val="0"/>
              </a:spcAft>
              <a:buNone/>
            </a:pPr>
            <a:r>
              <a:rPr b="1" lang="en">
                <a:solidFill>
                  <a:srgbClr val="000000"/>
                </a:solidFill>
                <a:highlight>
                  <a:srgbClr val="FFFFFF"/>
                </a:highlight>
              </a:rPr>
              <a:t>Edit Log Failures</a:t>
            </a:r>
          </a:p>
          <a:p>
            <a:pPr indent="-228600" lvl="0" marL="457200" rtl="0">
              <a:spcBef>
                <a:spcPts val="0"/>
              </a:spcBef>
              <a:buClr>
                <a:srgbClr val="000000"/>
              </a:buClr>
            </a:pPr>
            <a:r>
              <a:rPr lang="en">
                <a:solidFill>
                  <a:srgbClr val="000000"/>
                </a:solidFill>
                <a:highlight>
                  <a:srgbClr val="FFFFFF"/>
                </a:highlight>
              </a:rPr>
              <a:t>The NameNode’s function is to store metadata. In filesystem jargon, metadata is “data about data”– things like the owners of files, permission bits, and so forth. HDFS stores its metadata on the NameNode in two main places: the FSImage, and the edit log.</a:t>
            </a:r>
          </a:p>
          <a:p>
            <a:pPr indent="-228600" lvl="0" marL="457200" rtl="0">
              <a:spcBef>
                <a:spcPts val="0"/>
              </a:spcBef>
              <a:buClr>
                <a:srgbClr val="000000"/>
              </a:buClr>
            </a:pPr>
            <a:r>
              <a:rPr lang="en" sz="1500">
                <a:solidFill>
                  <a:srgbClr val="000000"/>
                </a:solidFill>
                <a:highlight>
                  <a:srgbClr val="FFFFFF"/>
                </a:highlight>
              </a:rPr>
              <a:t>It is a good practice to configure your NameNode to store multiple copies of its metadata.</a:t>
            </a:r>
            <a:r>
              <a:rPr lang="en">
                <a:solidFill>
                  <a:srgbClr val="000000"/>
                </a:solidFill>
                <a:highlight>
                  <a:srgbClr val="FFFFFF"/>
                </a:highlight>
              </a:rPr>
              <a:t>It is stored in </a:t>
            </a:r>
            <a:r>
              <a:rPr b="1" lang="en">
                <a:solidFill>
                  <a:srgbClr val="000000"/>
                </a:solidFill>
                <a:highlight>
                  <a:srgbClr val="FFFFFF"/>
                </a:highlight>
              </a:rPr>
              <a:t>journal nodes</a:t>
            </a:r>
          </a:p>
          <a:p>
            <a:pPr lvl="0">
              <a:spcBef>
                <a:spcPts val="0"/>
              </a:spcBef>
              <a:buNone/>
            </a:pPr>
            <a:r>
              <a:rPr b="1" lang="en" sz="1400">
                <a:solidFill>
                  <a:schemeClr val="dk1"/>
                </a:solidFill>
                <a:highlight>
                  <a:srgbClr val="FFFFFF"/>
                </a:highlight>
                <a:latin typeface="Verdana"/>
                <a:ea typeface="Verdana"/>
                <a:cs typeface="Verdana"/>
                <a:sym typeface="Verdana"/>
              </a:rPr>
              <a:t>Note:</a:t>
            </a:r>
            <a:r>
              <a:rPr lang="en" sz="1400">
                <a:solidFill>
                  <a:schemeClr val="dk1"/>
                </a:solidFill>
                <a:highlight>
                  <a:srgbClr val="FFFFFF"/>
                </a:highlight>
                <a:latin typeface="Verdana"/>
                <a:ea typeface="Verdana"/>
                <a:cs typeface="Verdana"/>
                <a:sym typeface="Verdana"/>
              </a:rPr>
              <a:t> There must be at least 3 JournalNode daemons, since edit log modifications must be written to a majority of JNs. This will allow the system to tolerate the failure of a single machine. You may also run more than 3 JournalNodes, but in order to actually increase the number of failures the system can tolerate, you should run an odd number of JNs, (i.e. 3, 5, 7, etc.). Note that when running with N JournalNodes, the system can tolerate at most (N - 1) / 2 failures and continue to function normally.</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NameNode failures</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buAutoNum type="alphaLcParenR"/>
            </a:pPr>
            <a:r>
              <a:rPr lang="en">
                <a:solidFill>
                  <a:srgbClr val="000000"/>
                </a:solidFill>
                <a:highlight>
                  <a:srgbClr val="FFFFFF"/>
                </a:highlight>
              </a:rPr>
              <a:t>NameNode Daemon Crash : Solution: Just restart the Namenode process</a:t>
            </a:r>
          </a:p>
          <a:p>
            <a:pPr indent="-228600" lvl="0" marL="457200" rtl="0">
              <a:spcBef>
                <a:spcPts val="0"/>
              </a:spcBef>
              <a:buClr>
                <a:srgbClr val="000000"/>
              </a:buClr>
              <a:buAutoNum type="alphaLcParenR"/>
            </a:pPr>
            <a:r>
              <a:rPr lang="en">
                <a:solidFill>
                  <a:srgbClr val="000000"/>
                </a:solidFill>
                <a:highlight>
                  <a:srgbClr val="FFFFFF"/>
                </a:highlight>
              </a:rPr>
              <a:t>Host is Down where the Name Node is running.</a:t>
            </a:r>
          </a:p>
          <a:p>
            <a:pPr lvl="0" rtl="0">
              <a:lnSpc>
                <a:spcPct val="127173"/>
              </a:lnSpc>
              <a:spcBef>
                <a:spcPts val="0"/>
              </a:spcBef>
              <a:spcAft>
                <a:spcPts val="1100"/>
              </a:spcAft>
              <a:buNone/>
            </a:pPr>
            <a:r>
              <a:rPr lang="en" sz="1400">
                <a:solidFill>
                  <a:srgbClr val="000000"/>
                </a:solidFill>
                <a:highlight>
                  <a:srgbClr val="FFFFFF"/>
                </a:highlight>
              </a:rPr>
              <a:t>Solution:</a:t>
            </a:r>
          </a:p>
          <a:p>
            <a:pPr indent="-317500" lvl="0" marL="749300" rtl="0">
              <a:lnSpc>
                <a:spcPct val="127173"/>
              </a:lnSpc>
              <a:spcBef>
                <a:spcPts val="0"/>
              </a:spcBef>
              <a:spcAft>
                <a:spcPts val="1700"/>
              </a:spcAft>
              <a:buClr>
                <a:srgbClr val="000000"/>
              </a:buClr>
              <a:buSzPct val="100000"/>
              <a:buAutoNum type="arabicPeriod"/>
            </a:pPr>
            <a:r>
              <a:rPr lang="en" sz="1400">
                <a:solidFill>
                  <a:srgbClr val="000000"/>
                </a:solidFill>
                <a:highlight>
                  <a:srgbClr val="FFFFFF"/>
                </a:highlight>
              </a:rPr>
              <a:t>Start the namenode in a different host with a empty dfs.name.dir</a:t>
            </a:r>
          </a:p>
          <a:p>
            <a:pPr indent="-317500" lvl="0" marL="749300" rtl="0">
              <a:lnSpc>
                <a:spcPct val="127173"/>
              </a:lnSpc>
              <a:spcBef>
                <a:spcPts val="0"/>
              </a:spcBef>
              <a:spcAft>
                <a:spcPts val="1700"/>
              </a:spcAft>
              <a:buClr>
                <a:srgbClr val="000000"/>
              </a:buClr>
              <a:buSzPct val="100000"/>
              <a:buAutoNum type="arabicPeriod"/>
            </a:pPr>
            <a:r>
              <a:rPr lang="en" sz="1400">
                <a:solidFill>
                  <a:srgbClr val="000000"/>
                </a:solidFill>
                <a:highlight>
                  <a:srgbClr val="FFFFFF"/>
                </a:highlight>
              </a:rPr>
              <a:t>Point the dfs.name.dir to the NFS mount where we have copy of the meta data. OR</a:t>
            </a:r>
          </a:p>
          <a:p>
            <a:pPr indent="-317500" lvl="0" marL="749300" rtl="0">
              <a:lnSpc>
                <a:spcPct val="127173"/>
              </a:lnSpc>
              <a:spcBef>
                <a:spcPts val="0"/>
              </a:spcBef>
              <a:spcAft>
                <a:spcPts val="1700"/>
              </a:spcAft>
              <a:buClr>
                <a:srgbClr val="000000"/>
              </a:buClr>
              <a:buSzPct val="100000"/>
              <a:buAutoNum type="arabicPeriod"/>
            </a:pPr>
            <a:r>
              <a:rPr lang="en" sz="1400">
                <a:solidFill>
                  <a:srgbClr val="000000"/>
                </a:solidFill>
                <a:highlight>
                  <a:srgbClr val="FFFFFF"/>
                </a:highlight>
              </a:rPr>
              <a:t>Use --importCheckpoint option while starting namenode after pointing fs.checkpoint.dir to checkpoint directory from Secondary NameNode</a:t>
            </a:r>
          </a:p>
          <a:p>
            <a:pPr indent="-317500" lvl="0" marL="749300" rtl="0">
              <a:lnSpc>
                <a:spcPct val="127173"/>
              </a:lnSpc>
              <a:spcBef>
                <a:spcPts val="0"/>
              </a:spcBef>
              <a:spcAft>
                <a:spcPts val="1100"/>
              </a:spcAft>
              <a:buClr>
                <a:srgbClr val="000000"/>
              </a:buClr>
              <a:buSzPct val="100000"/>
              <a:buAutoNum type="arabicPeriod"/>
            </a:pPr>
            <a:r>
              <a:rPr lang="en" sz="1400">
                <a:solidFill>
                  <a:srgbClr val="000000"/>
                </a:solidFill>
                <a:highlight>
                  <a:srgbClr val="FFFFFF"/>
                </a:highlight>
              </a:rPr>
              <a:t>Change the fs.default.name to the backup host name URI and restart the cluster with all the slave IP's in slaves file.</a:t>
            </a:r>
          </a:p>
          <a:p>
            <a:pPr lvl="0" rtl="0">
              <a:lnSpc>
                <a:spcPct val="127173"/>
              </a:lnSpc>
              <a:spcBef>
                <a:spcPts val="0"/>
              </a:spcBef>
              <a:spcAft>
                <a:spcPts val="1100"/>
              </a:spcAft>
              <a:buNone/>
            </a:pPr>
            <a:r>
              <a:rPr lang="en" sz="1400">
                <a:solidFill>
                  <a:srgbClr val="000000"/>
                </a:solidFill>
                <a:highlight>
                  <a:srgbClr val="FFFFFF"/>
                </a:highlight>
              </a:rPr>
              <a:t>Note - We may miss the edit that might have happened after the last checkpoint.</a:t>
            </a:r>
          </a:p>
          <a:p>
            <a:pPr lvl="0">
              <a:spcBef>
                <a:spcPts val="0"/>
              </a:spcBef>
              <a:buNone/>
            </a:pPr>
            <a:r>
              <a:t/>
            </a:r>
            <a:endParaRPr>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Big Data Everywhere...</a:t>
            </a:r>
          </a:p>
        </p:txBody>
      </p:sp>
      <p:sp>
        <p:nvSpPr>
          <p:cNvPr id="71" name="Shape 71"/>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 sz="2400">
                <a:solidFill>
                  <a:srgbClr val="000000"/>
                </a:solidFill>
              </a:rPr>
              <a:t>Lots of data is being collected and warehoused</a:t>
            </a:r>
          </a:p>
          <a:p>
            <a:pPr indent="-381000" lvl="1" marL="914400" rtl="0">
              <a:spcBef>
                <a:spcPts val="0"/>
              </a:spcBef>
              <a:buClr>
                <a:srgbClr val="000000"/>
              </a:buClr>
              <a:buSzPct val="100000"/>
            </a:pPr>
            <a:r>
              <a:rPr lang="en" sz="2400">
                <a:solidFill>
                  <a:srgbClr val="000000"/>
                </a:solidFill>
              </a:rPr>
              <a:t>Web data, e-commerce</a:t>
            </a:r>
          </a:p>
          <a:p>
            <a:pPr indent="-381000" lvl="1" marL="914400" rtl="0">
              <a:spcBef>
                <a:spcPts val="0"/>
              </a:spcBef>
              <a:buClr>
                <a:srgbClr val="000000"/>
              </a:buClr>
              <a:buSzPct val="100000"/>
            </a:pPr>
            <a:r>
              <a:rPr lang="en" sz="2400">
                <a:solidFill>
                  <a:srgbClr val="000000"/>
                </a:solidFill>
              </a:rPr>
              <a:t>purchases at department/grocery stores</a:t>
            </a:r>
          </a:p>
          <a:p>
            <a:pPr indent="-381000" lvl="1" marL="914400" rtl="0">
              <a:spcBef>
                <a:spcPts val="0"/>
              </a:spcBef>
              <a:buClr>
                <a:srgbClr val="000000"/>
              </a:buClr>
              <a:buSzPct val="100000"/>
            </a:pPr>
            <a:r>
              <a:rPr lang="en" sz="2400">
                <a:solidFill>
                  <a:srgbClr val="000000"/>
                </a:solidFill>
              </a:rPr>
              <a:t>Bank/Credit Card transactions</a:t>
            </a:r>
          </a:p>
          <a:p>
            <a:pPr indent="-381000" lvl="1" marL="914400" rtl="0">
              <a:spcBef>
                <a:spcPts val="0"/>
              </a:spcBef>
              <a:buClr>
                <a:srgbClr val="000000"/>
              </a:buClr>
              <a:buSzPct val="100000"/>
            </a:pPr>
            <a:r>
              <a:rPr lang="en" sz="2400">
                <a:solidFill>
                  <a:srgbClr val="000000"/>
                </a:solidFill>
              </a:rPr>
              <a:t>Social Network</a:t>
            </a:r>
          </a:p>
          <a:p>
            <a:pPr indent="-381000" lvl="1" marL="914400" rtl="0">
              <a:spcBef>
                <a:spcPts val="0"/>
              </a:spcBef>
              <a:buClr>
                <a:srgbClr val="000000"/>
              </a:buClr>
              <a:buSzPct val="100000"/>
            </a:pPr>
            <a:r>
              <a:rPr lang="en" sz="2400">
                <a:solidFill>
                  <a:srgbClr val="000000"/>
                </a:solidFill>
              </a:rPr>
              <a:t>etc</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NameNode High Availability</a:t>
            </a:r>
          </a:p>
        </p:txBody>
      </p:sp>
      <p:sp>
        <p:nvSpPr>
          <p:cNvPr id="269" name="Shape 2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To set up High Availability in Hadoop cluster you have to use Zookeeper</a:t>
            </a:r>
          </a:p>
          <a:p>
            <a:pPr indent="-228600" lvl="0" marL="457200" rtl="0">
              <a:spcBef>
                <a:spcPts val="0"/>
              </a:spcBef>
              <a:buClr>
                <a:srgbClr val="000000"/>
              </a:buClr>
            </a:pPr>
            <a:r>
              <a:rPr lang="en">
                <a:solidFill>
                  <a:srgbClr val="000000"/>
                </a:solidFill>
                <a:highlight>
                  <a:srgbClr val="FFFFFF"/>
                </a:highlight>
              </a:rPr>
              <a:t>Two separate machines are configured as NameNodes. At any point in time, one of the NameNodes is in an Active state, and the other is in a Standby state. The Active NameNode is responsible for all client operations in the cluster, while the Standby is simply acting as a slave, maintaining enough state to provide a fast failover if necessary.</a:t>
            </a:r>
          </a:p>
          <a:p>
            <a:pPr indent="-228600" lvl="0" marL="457200">
              <a:spcBef>
                <a:spcPts val="0"/>
              </a:spcBef>
              <a:buClr>
                <a:srgbClr val="000000"/>
              </a:buClr>
            </a:pPr>
            <a:r>
              <a:rPr lang="en">
                <a:solidFill>
                  <a:srgbClr val="000000"/>
                </a:solidFill>
                <a:highlight>
                  <a:srgbClr val="FFFFFF"/>
                </a:highlight>
              </a:rPr>
              <a:t>Daemon called </a:t>
            </a:r>
            <a:r>
              <a:rPr b="1" lang="en">
                <a:solidFill>
                  <a:srgbClr val="000000"/>
                </a:solidFill>
                <a:highlight>
                  <a:srgbClr val="FFFFFF"/>
                </a:highlight>
              </a:rPr>
              <a:t>Failover Controller </a:t>
            </a:r>
            <a:r>
              <a:rPr lang="en">
                <a:solidFill>
                  <a:srgbClr val="000000"/>
                </a:solidFill>
                <a:highlight>
                  <a:srgbClr val="FFFFFF"/>
                </a:highlight>
              </a:rPr>
              <a:t>will be running on the two namenodes which help monitoring health of namenodes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descr="namenode_ha_4.jpg" id="274" name="Shape 274"/>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Automatic Failover architecture</a:t>
            </a:r>
          </a:p>
        </p:txBody>
      </p:sp>
      <p:sp>
        <p:nvSpPr>
          <p:cNvPr id="280" name="Shape 2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solidFill>
                  <a:srgbClr val="000000"/>
                </a:solidFill>
              </a:rPr>
              <a:t>Failover Controller Responsibilities:</a:t>
            </a:r>
          </a:p>
          <a:p>
            <a:pPr indent="-228600" lvl="0" marL="457200" rtl="0">
              <a:spcBef>
                <a:spcPts val="0"/>
              </a:spcBef>
              <a:buClr>
                <a:srgbClr val="000000"/>
              </a:buClr>
            </a:pPr>
            <a:r>
              <a:rPr lang="en">
                <a:solidFill>
                  <a:srgbClr val="000000"/>
                </a:solidFill>
              </a:rPr>
              <a:t>Monitor health of associated namenode</a:t>
            </a:r>
          </a:p>
          <a:p>
            <a:pPr indent="-228600" lvl="0" marL="457200" rtl="0">
              <a:spcBef>
                <a:spcPts val="0"/>
              </a:spcBef>
              <a:buClr>
                <a:srgbClr val="000000"/>
              </a:buClr>
            </a:pPr>
            <a:r>
              <a:rPr lang="en">
                <a:solidFill>
                  <a:srgbClr val="000000"/>
                </a:solidFill>
              </a:rPr>
              <a:t>Participate in leader election of namenode</a:t>
            </a:r>
          </a:p>
          <a:p>
            <a:pPr indent="-228600" lvl="0" marL="457200" rtl="0">
              <a:spcBef>
                <a:spcPts val="0"/>
              </a:spcBef>
              <a:buClr>
                <a:srgbClr val="000000"/>
              </a:buClr>
            </a:pPr>
            <a:r>
              <a:rPr lang="en">
                <a:solidFill>
                  <a:srgbClr val="000000"/>
                </a:solidFill>
              </a:rPr>
              <a:t>Fences the other namenodes if it wins the election</a:t>
            </a:r>
          </a:p>
          <a:p>
            <a:pPr lvl="0" rtl="0">
              <a:spcBef>
                <a:spcPts val="0"/>
              </a:spcBef>
              <a:buNone/>
            </a:pPr>
            <a:r>
              <a:t/>
            </a:r>
            <a:endParaRPr>
              <a:solidFill>
                <a:srgbClr val="000000"/>
              </a:solidFill>
            </a:endParaRPr>
          </a:p>
          <a:p>
            <a:pPr lvl="0">
              <a:spcBef>
                <a:spcPts val="0"/>
              </a:spcBef>
              <a:buNone/>
            </a:pPr>
            <a:r>
              <a:rPr lang="en" u="sng">
                <a:solidFill>
                  <a:schemeClr val="hlink"/>
                </a:solidFill>
                <a:hlinkClick r:id="rId3"/>
              </a:rPr>
              <a:t>http://stackoverflow.com/a/33313804</a:t>
            </a:r>
            <a:r>
              <a:rPr lang="en">
                <a:solidFill>
                  <a:srgbClr val="000000"/>
                </a:solidFill>
              </a:rPr>
              <a:t>  -&gt; architecture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DataNode Failures</a:t>
            </a:r>
            <a:r>
              <a:rPr lang="en"/>
              <a:t> </a:t>
            </a:r>
          </a:p>
        </p:txBody>
      </p:sp>
      <p:sp>
        <p:nvSpPr>
          <p:cNvPr id="286" name="Shape 286"/>
          <p:cNvSpPr txBox="1"/>
          <p:nvPr>
            <p:ph idx="1" type="body"/>
          </p:nvPr>
        </p:nvSpPr>
        <p:spPr>
          <a:xfrm>
            <a:off x="311700" y="1017725"/>
            <a:ext cx="8672400" cy="38103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NameNode periodically receives a Heartbeat and a Block report from each of the DataNodes in the cluster. Receipt of a Heartbeat implies that the DataNode is functioning properly.</a:t>
            </a:r>
          </a:p>
          <a:p>
            <a:pPr indent="-228600" lvl="0" marL="457200" rtl="0">
              <a:spcBef>
                <a:spcPts val="0"/>
              </a:spcBef>
              <a:buClr>
                <a:srgbClr val="000000"/>
              </a:buClr>
            </a:pPr>
            <a:r>
              <a:rPr lang="en">
                <a:solidFill>
                  <a:srgbClr val="000000"/>
                </a:solidFill>
                <a:highlight>
                  <a:srgbClr val="FFFFFF"/>
                </a:highlight>
              </a:rPr>
              <a:t>A Blockreport contains a list of all blocks on a DataNode. </a:t>
            </a:r>
          </a:p>
          <a:p>
            <a:pPr indent="-228600" lvl="0" marL="457200" rtl="0">
              <a:spcBef>
                <a:spcPts val="0"/>
              </a:spcBef>
              <a:buClr>
                <a:srgbClr val="000000"/>
              </a:buClr>
            </a:pPr>
            <a:r>
              <a:rPr lang="en">
                <a:solidFill>
                  <a:srgbClr val="000000"/>
                </a:solidFill>
                <a:highlight>
                  <a:srgbClr val="FFFFFF"/>
                </a:highlight>
              </a:rPr>
              <a:t>When NameNode notices that it has not received a heartbeat message from a data node after a certain amount of time, the data node is marked as dead. Since blocks will be under replicated the system begins replicating the blocks that were stored on the dead DataNode.</a:t>
            </a:r>
          </a:p>
          <a:p>
            <a:pPr indent="-228600" lvl="0" marL="457200">
              <a:spcBef>
                <a:spcPts val="0"/>
              </a:spcBef>
              <a:buClr>
                <a:srgbClr val="000000"/>
              </a:buClr>
            </a:pPr>
            <a:r>
              <a:rPr lang="en">
                <a:solidFill>
                  <a:srgbClr val="000000"/>
                </a:solidFill>
                <a:highlight>
                  <a:srgbClr val="FFFFFF"/>
                </a:highlight>
              </a:rPr>
              <a:t>The NameNode Orchestrates the replication of data blocks from one DataNode to another. The replication data transfer happens directly between DataNode and the data never passes through the NameNode.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descr="datanode_ha.png" id="291" name="Shape 291"/>
          <p:cNvPicPr preferRelativeResize="0"/>
          <p:nvPr/>
        </p:nvPicPr>
        <p:blipFill>
          <a:blip r:embed="rId3">
            <a:alphaModFix/>
          </a:blip>
          <a:stretch>
            <a:fillRect/>
          </a:stretch>
        </p:blipFill>
        <p:spPr>
          <a:xfrm>
            <a:off x="891549" y="178300"/>
            <a:ext cx="7557500" cy="48691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descr="hadoop_arch.png" id="296" name="Shape 296"/>
          <p:cNvPicPr preferRelativeResize="0"/>
          <p:nvPr/>
        </p:nvPicPr>
        <p:blipFill>
          <a:blip r:embed="rId3">
            <a:alphaModFix/>
          </a:blip>
          <a:stretch>
            <a:fillRect/>
          </a:stretch>
        </p:blipFill>
        <p:spPr>
          <a:xfrm>
            <a:off x="449445" y="0"/>
            <a:ext cx="8245107" cy="51434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2285400"/>
            <a:ext cx="8520600" cy="572700"/>
          </a:xfrm>
          <a:prstGeom prst="rect">
            <a:avLst/>
          </a:prstGeom>
        </p:spPr>
        <p:txBody>
          <a:bodyPr anchorCtr="0" anchor="t" bIns="91425" lIns="91425" rIns="91425" tIns="91425">
            <a:noAutofit/>
          </a:bodyPr>
          <a:lstStyle/>
          <a:p>
            <a:pPr lvl="0" algn="ctr">
              <a:spcBef>
                <a:spcPts val="0"/>
              </a:spcBef>
              <a:buNone/>
            </a:pPr>
            <a:r>
              <a:rPr lang="en"/>
              <a:t>YARN</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YARN(Yet Another Resource Negotiator)</a:t>
            </a:r>
          </a:p>
        </p:txBody>
      </p:sp>
      <p:pic>
        <p:nvPicPr>
          <p:cNvPr descr="yarn_5.png" id="307" name="Shape 307"/>
          <p:cNvPicPr preferRelativeResize="0"/>
          <p:nvPr/>
        </p:nvPicPr>
        <p:blipFill>
          <a:blip r:embed="rId3">
            <a:alphaModFix/>
          </a:blip>
          <a:stretch>
            <a:fillRect/>
          </a:stretch>
        </p:blipFill>
        <p:spPr>
          <a:xfrm>
            <a:off x="659025" y="1074725"/>
            <a:ext cx="7658100" cy="3905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49650" y="337150"/>
            <a:ext cx="8520600" cy="572700"/>
          </a:xfrm>
          <a:prstGeom prst="rect">
            <a:avLst/>
          </a:prstGeom>
        </p:spPr>
        <p:txBody>
          <a:bodyPr anchorCtr="0" anchor="t" bIns="91425" lIns="91425" rIns="91425" tIns="91425">
            <a:noAutofit/>
          </a:bodyPr>
          <a:lstStyle/>
          <a:p>
            <a:pPr lvl="0">
              <a:spcBef>
                <a:spcPts val="0"/>
              </a:spcBef>
              <a:buNone/>
            </a:pPr>
            <a:r>
              <a:rPr lang="en"/>
              <a:t>YARN Components</a:t>
            </a:r>
          </a:p>
        </p:txBody>
      </p:sp>
      <p:sp>
        <p:nvSpPr>
          <p:cNvPr id="313" name="Shape 313"/>
          <p:cNvSpPr txBox="1"/>
          <p:nvPr>
            <p:ph idx="1" type="body"/>
          </p:nvPr>
        </p:nvSpPr>
        <p:spPr>
          <a:xfrm>
            <a:off x="311700" y="909850"/>
            <a:ext cx="8596500" cy="3886200"/>
          </a:xfrm>
          <a:prstGeom prst="rect">
            <a:avLst/>
          </a:prstGeom>
        </p:spPr>
        <p:txBody>
          <a:bodyPr anchorCtr="0" anchor="t" bIns="91425" lIns="91425" rIns="91425" tIns="91425">
            <a:noAutofit/>
          </a:bodyPr>
          <a:lstStyle/>
          <a:p>
            <a:pPr lvl="0">
              <a:spcBef>
                <a:spcPts val="0"/>
              </a:spcBef>
              <a:spcAft>
                <a:spcPts val="0"/>
              </a:spcAft>
              <a:buClr>
                <a:schemeClr val="dk1"/>
              </a:buClr>
              <a:buSzPct val="61111"/>
              <a:buFont typeface="Arial"/>
              <a:buNone/>
            </a:pPr>
            <a:r>
              <a:rPr b="1" lang="en" u="sng">
                <a:solidFill>
                  <a:schemeClr val="dk1"/>
                </a:solidFill>
                <a:highlight>
                  <a:srgbClr val="FFFFFF"/>
                </a:highlight>
              </a:rPr>
              <a:t>Scheduler:</a:t>
            </a:r>
          </a:p>
          <a:p>
            <a:pPr indent="-228600" lvl="0" marL="457200">
              <a:spcBef>
                <a:spcPts val="0"/>
              </a:spcBef>
              <a:spcAft>
                <a:spcPts val="0"/>
              </a:spcAft>
              <a:buClr>
                <a:schemeClr val="dk1"/>
              </a:buClr>
              <a:buChar char="●"/>
            </a:pPr>
            <a:r>
              <a:rPr lang="en">
                <a:solidFill>
                  <a:schemeClr val="dk1"/>
                </a:solidFill>
                <a:highlight>
                  <a:srgbClr val="FFFFFF"/>
                </a:highlight>
              </a:rPr>
              <a:t>responsible for allocating resources to the various running applications</a:t>
            </a:r>
          </a:p>
          <a:p>
            <a:pPr indent="-228600" lvl="0" marL="457200">
              <a:spcBef>
                <a:spcPts val="0"/>
              </a:spcBef>
              <a:spcAft>
                <a:spcPts val="0"/>
              </a:spcAft>
              <a:buClr>
                <a:schemeClr val="dk1"/>
              </a:buClr>
              <a:buChar char="●"/>
            </a:pPr>
            <a:r>
              <a:rPr lang="en">
                <a:solidFill>
                  <a:schemeClr val="dk1"/>
                </a:solidFill>
                <a:highlight>
                  <a:srgbClr val="FFFFFF"/>
                </a:highlight>
              </a:rPr>
              <a:t>it performs no monitoring or tracking of status for the application</a:t>
            </a:r>
          </a:p>
          <a:p>
            <a:pPr indent="-228600" lvl="0" marL="457200">
              <a:spcBef>
                <a:spcPts val="0"/>
              </a:spcBef>
              <a:spcAft>
                <a:spcPts val="0"/>
              </a:spcAft>
              <a:buClr>
                <a:schemeClr val="dk1"/>
              </a:buClr>
              <a:buChar char="●"/>
            </a:pPr>
            <a:r>
              <a:rPr lang="en">
                <a:solidFill>
                  <a:schemeClr val="dk1"/>
                </a:solidFill>
                <a:highlight>
                  <a:srgbClr val="FFFFFF"/>
                </a:highlight>
              </a:rPr>
              <a:t>it offers no guarantees about restarting failed tasks either due to application failure or hardware failures</a:t>
            </a:r>
          </a:p>
          <a:p>
            <a:pPr indent="-228600" lvl="0" marL="457200" rtl="0">
              <a:spcBef>
                <a:spcPts val="0"/>
              </a:spcBef>
              <a:spcAft>
                <a:spcPts val="0"/>
              </a:spcAft>
              <a:buClr>
                <a:schemeClr val="dk1"/>
              </a:buClr>
              <a:buChar char="●"/>
            </a:pPr>
            <a:r>
              <a:rPr lang="en">
                <a:solidFill>
                  <a:schemeClr val="dk1"/>
                </a:solidFill>
                <a:highlight>
                  <a:srgbClr val="FFFFFF"/>
                </a:highlight>
              </a:rPr>
              <a:t>The current schedulers such as the </a:t>
            </a:r>
            <a:r>
              <a:rPr lang="en">
                <a:solidFill>
                  <a:schemeClr val="dk1"/>
                </a:solidFill>
                <a:highlight>
                  <a:srgbClr val="FFFFFF"/>
                </a:highlight>
                <a:hlinkClick r:id="rId3"/>
              </a:rPr>
              <a:t>CapacityScheduler</a:t>
            </a:r>
            <a:r>
              <a:rPr lang="en">
                <a:solidFill>
                  <a:schemeClr val="dk1"/>
                </a:solidFill>
                <a:highlight>
                  <a:srgbClr val="FFFFFF"/>
                </a:highlight>
              </a:rPr>
              <a:t> and the</a:t>
            </a:r>
            <a:r>
              <a:rPr lang="en">
                <a:solidFill>
                  <a:schemeClr val="dk1"/>
                </a:solidFill>
                <a:highlight>
                  <a:srgbClr val="FFFFFF"/>
                </a:highlight>
                <a:hlinkClick r:id="rId4"/>
              </a:rPr>
              <a:t>FairSchedule</a:t>
            </a:r>
            <a:r>
              <a:rPr lang="en">
                <a:solidFill>
                  <a:schemeClr val="dk1"/>
                </a:solidFill>
                <a:highlight>
                  <a:srgbClr val="FFFFFF"/>
                </a:highlight>
              </a:rPr>
              <a:t>r</a:t>
            </a:r>
          </a:p>
          <a:p>
            <a:pPr lvl="0">
              <a:spcBef>
                <a:spcPts val="0"/>
              </a:spcBef>
              <a:spcAft>
                <a:spcPts val="0"/>
              </a:spcAft>
              <a:buNone/>
            </a:pPr>
            <a:r>
              <a:t/>
            </a:r>
            <a:endParaRPr>
              <a:solidFill>
                <a:schemeClr val="dk1"/>
              </a:solidFill>
              <a:highlight>
                <a:srgbClr val="FFFFFF"/>
              </a:highlight>
            </a:endParaRPr>
          </a:p>
          <a:p>
            <a:pPr lvl="0">
              <a:spcBef>
                <a:spcPts val="0"/>
              </a:spcBef>
              <a:spcAft>
                <a:spcPts val="0"/>
              </a:spcAft>
              <a:buNone/>
            </a:pPr>
            <a:r>
              <a:rPr b="1" lang="en" u="sng">
                <a:solidFill>
                  <a:schemeClr val="dk1"/>
                </a:solidFill>
                <a:highlight>
                  <a:srgbClr val="FFFFFF"/>
                </a:highlight>
                <a:latin typeface="Verdana"/>
                <a:ea typeface="Verdana"/>
                <a:cs typeface="Verdana"/>
                <a:sym typeface="Verdana"/>
              </a:rPr>
              <a:t>Application Manager:</a:t>
            </a:r>
          </a:p>
          <a:p>
            <a:pPr indent="-228600" lvl="0" marL="457200">
              <a:spcBef>
                <a:spcPts val="0"/>
              </a:spcBef>
              <a:spcAft>
                <a:spcPts val="0"/>
              </a:spcAft>
              <a:buClr>
                <a:schemeClr val="dk1"/>
              </a:buClr>
              <a:buFont typeface="Verdana"/>
              <a:buChar char="●"/>
            </a:pPr>
            <a:r>
              <a:rPr lang="en">
                <a:solidFill>
                  <a:schemeClr val="dk1"/>
                </a:solidFill>
                <a:highlight>
                  <a:srgbClr val="FFFFFF"/>
                </a:highlight>
                <a:latin typeface="Verdana"/>
                <a:ea typeface="Verdana"/>
                <a:cs typeface="Verdana"/>
                <a:sym typeface="Verdana"/>
              </a:rPr>
              <a:t>responsible for accepting job-submissions</a:t>
            </a:r>
          </a:p>
          <a:p>
            <a:pPr indent="-228600" lvl="0" marL="457200">
              <a:spcBef>
                <a:spcPts val="0"/>
              </a:spcBef>
              <a:spcAft>
                <a:spcPts val="0"/>
              </a:spcAft>
              <a:buClr>
                <a:schemeClr val="dk1"/>
              </a:buClr>
              <a:buFont typeface="Verdana"/>
              <a:buChar char="●"/>
            </a:pPr>
            <a:r>
              <a:rPr lang="en">
                <a:solidFill>
                  <a:schemeClr val="dk1"/>
                </a:solidFill>
                <a:highlight>
                  <a:srgbClr val="FFFFFF"/>
                </a:highlight>
                <a:latin typeface="Verdana"/>
                <a:ea typeface="Verdana"/>
                <a:cs typeface="Verdana"/>
                <a:sym typeface="Verdana"/>
              </a:rPr>
              <a:t>Responsible for negotiating the first container for executing the application specific ApplicationMaster</a:t>
            </a:r>
          </a:p>
          <a:p>
            <a:pPr indent="-228600" lvl="0" marL="457200">
              <a:spcBef>
                <a:spcPts val="0"/>
              </a:spcBef>
              <a:spcAft>
                <a:spcPts val="0"/>
              </a:spcAft>
              <a:buClr>
                <a:schemeClr val="dk1"/>
              </a:buClr>
              <a:buFont typeface="Verdana"/>
              <a:buChar char="●"/>
            </a:pPr>
            <a:r>
              <a:rPr lang="en">
                <a:solidFill>
                  <a:schemeClr val="dk1"/>
                </a:solidFill>
                <a:highlight>
                  <a:srgbClr val="FFFFFF"/>
                </a:highlight>
                <a:latin typeface="Verdana"/>
                <a:ea typeface="Verdana"/>
                <a:cs typeface="Verdana"/>
                <a:sym typeface="Verdana"/>
              </a:rPr>
              <a:t>provides the service for restarting the ApplicationMaster container on failure</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idx="1" type="body"/>
          </p:nvPr>
        </p:nvSpPr>
        <p:spPr>
          <a:xfrm>
            <a:off x="311700" y="563500"/>
            <a:ext cx="8520600" cy="4005300"/>
          </a:xfrm>
          <a:prstGeom prst="rect">
            <a:avLst/>
          </a:prstGeom>
        </p:spPr>
        <p:txBody>
          <a:bodyPr anchorCtr="0" anchor="t" bIns="91425" lIns="91425" rIns="91425" tIns="91425">
            <a:noAutofit/>
          </a:bodyPr>
          <a:lstStyle/>
          <a:p>
            <a:pPr indent="-228600" lvl="0" marL="457200" rtl="0">
              <a:spcBef>
                <a:spcPts val="0"/>
              </a:spcBef>
              <a:spcAft>
                <a:spcPts val="0"/>
              </a:spcAft>
              <a:buClr>
                <a:schemeClr val="dk1"/>
              </a:buClr>
            </a:pPr>
            <a:r>
              <a:rPr lang="en">
                <a:solidFill>
                  <a:schemeClr val="dk1"/>
                </a:solidFill>
                <a:highlight>
                  <a:srgbClr val="FFFFFF"/>
                </a:highlight>
              </a:rPr>
              <a:t>NodeManager is the per-machine framework agent who is responsible for containers, monitoring their resource usage (cpu, memory, disk, network) and reporting the same to the ResourceManager/Scheduler.</a:t>
            </a:r>
          </a:p>
          <a:p>
            <a:pPr lvl="0" rtl="0">
              <a:spcBef>
                <a:spcPts val="0"/>
              </a:spcBef>
              <a:spcAft>
                <a:spcPts val="0"/>
              </a:spcAft>
              <a:buNone/>
            </a:pPr>
            <a:r>
              <a:t/>
            </a:r>
            <a:endParaRPr>
              <a:solidFill>
                <a:schemeClr val="dk1"/>
              </a:solidFill>
              <a:highlight>
                <a:srgbClr val="FFFFFF"/>
              </a:highlight>
            </a:endParaRPr>
          </a:p>
          <a:p>
            <a:pPr lvl="0" rtl="0">
              <a:spcBef>
                <a:spcPts val="0"/>
              </a:spcBef>
              <a:spcAft>
                <a:spcPts val="0"/>
              </a:spcAft>
              <a:buClr>
                <a:schemeClr val="dk1"/>
              </a:buClr>
              <a:buSzPct val="61111"/>
              <a:buFont typeface="Arial"/>
              <a:buNone/>
            </a:pPr>
            <a:r>
              <a:rPr b="1" lang="en" u="sng">
                <a:solidFill>
                  <a:schemeClr val="dk1"/>
                </a:solidFill>
                <a:highlight>
                  <a:srgbClr val="FFFFFF"/>
                </a:highlight>
              </a:rPr>
              <a:t>Application Master:</a:t>
            </a:r>
          </a:p>
          <a:p>
            <a:pPr indent="-228600" lvl="0" marL="457200" rtl="0">
              <a:spcBef>
                <a:spcPts val="0"/>
              </a:spcBef>
              <a:spcAft>
                <a:spcPts val="0"/>
              </a:spcAft>
              <a:buClr>
                <a:schemeClr val="dk1"/>
              </a:buClr>
              <a:buChar char="●"/>
            </a:pPr>
            <a:r>
              <a:rPr lang="en">
                <a:solidFill>
                  <a:schemeClr val="dk1"/>
                </a:solidFill>
                <a:highlight>
                  <a:srgbClr val="FFFFFF"/>
                </a:highlight>
              </a:rPr>
              <a:t>The Application Master is itself a container, albeit a special one, sometimes called container 0</a:t>
            </a:r>
          </a:p>
          <a:p>
            <a:pPr indent="-228600" lvl="0" marL="457200" rtl="0">
              <a:spcBef>
                <a:spcPts val="0"/>
              </a:spcBef>
              <a:spcAft>
                <a:spcPts val="0"/>
              </a:spcAft>
              <a:buClr>
                <a:schemeClr val="dk1"/>
              </a:buClr>
              <a:buChar char="●"/>
            </a:pPr>
            <a:r>
              <a:rPr lang="en">
                <a:solidFill>
                  <a:schemeClr val="dk1"/>
                </a:solidFill>
                <a:highlight>
                  <a:srgbClr val="FFFFFF"/>
                </a:highlight>
              </a:rPr>
              <a:t>responsible for launching subsequent containers as required by the job</a:t>
            </a:r>
          </a:p>
          <a:p>
            <a:pPr lvl="0" rtl="0">
              <a:spcBef>
                <a:spcPts val="0"/>
              </a:spcBef>
              <a:spcAft>
                <a:spcPts val="0"/>
              </a:spcAft>
              <a:buNone/>
            </a:pPr>
            <a:r>
              <a:t/>
            </a:r>
            <a:endParaRPr>
              <a:solidFill>
                <a:schemeClr val="dk1"/>
              </a:solidFill>
              <a:highlight>
                <a:srgbClr val="FFFFFF"/>
              </a:highlight>
            </a:endParaRPr>
          </a:p>
          <a:p>
            <a:pPr lvl="0" rtl="0">
              <a:spcBef>
                <a:spcPts val="0"/>
              </a:spcBef>
              <a:spcAft>
                <a:spcPts val="0"/>
              </a:spcAft>
              <a:buClr>
                <a:schemeClr val="dk1"/>
              </a:buClr>
              <a:buSzPct val="61111"/>
              <a:buFont typeface="Arial"/>
              <a:buNone/>
            </a:pPr>
            <a:r>
              <a:rPr b="1" lang="en" u="sng">
                <a:solidFill>
                  <a:schemeClr val="dk1"/>
                </a:solidFill>
              </a:rPr>
              <a:t>Handling of failure of containers and application master:</a:t>
            </a:r>
          </a:p>
          <a:p>
            <a:pPr indent="-228600" lvl="0" marL="457200" rtl="0">
              <a:spcBef>
                <a:spcPts val="0"/>
              </a:spcBef>
              <a:spcAft>
                <a:spcPts val="0"/>
              </a:spcAft>
              <a:buClr>
                <a:schemeClr val="dk1"/>
              </a:buClr>
              <a:buChar char="●"/>
            </a:pPr>
            <a:r>
              <a:rPr lang="en">
                <a:solidFill>
                  <a:schemeClr val="dk1"/>
                </a:solidFill>
                <a:highlight>
                  <a:srgbClr val="FFFFFF"/>
                </a:highlight>
              </a:rPr>
              <a:t>The Application Manager handles failures of the Application Master</a:t>
            </a:r>
          </a:p>
          <a:p>
            <a:pPr indent="-228600" lvl="0" marL="457200" rtl="0">
              <a:spcBef>
                <a:spcPts val="0"/>
              </a:spcBef>
              <a:spcAft>
                <a:spcPts val="0"/>
              </a:spcAft>
              <a:buClr>
                <a:schemeClr val="dk1"/>
              </a:buClr>
              <a:buChar char="●"/>
            </a:pPr>
            <a:r>
              <a:rPr lang="en">
                <a:solidFill>
                  <a:schemeClr val="dk1"/>
                </a:solidFill>
                <a:highlight>
                  <a:srgbClr val="FFFFFF"/>
                </a:highlight>
              </a:rPr>
              <a:t>Application Master handles failures of job containers</a:t>
            </a:r>
          </a:p>
          <a:p>
            <a:pPr lvl="0">
              <a:spcBef>
                <a:spcPts val="0"/>
              </a:spcBef>
              <a:spcAft>
                <a:spcPts val="0"/>
              </a:spcAft>
              <a:buNone/>
            </a:pPr>
            <a:r>
              <a:t/>
            </a:r>
            <a:endParaRPr>
              <a:solidFill>
                <a:schemeClr val="dk1"/>
              </a:solidFill>
              <a:highlight>
                <a:srgbClr val="FFFFFF"/>
              </a:highlight>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descr="some-real-world-examples_content.gif" id="76" name="Shape 76"/>
          <p:cNvPicPr preferRelativeResize="0"/>
          <p:nvPr/>
        </p:nvPicPr>
        <p:blipFill>
          <a:blip r:embed="rId3">
            <a:alphaModFix/>
          </a:blip>
          <a:stretch>
            <a:fillRect/>
          </a:stretch>
        </p:blipFill>
        <p:spPr>
          <a:xfrm>
            <a:off x="1866925" y="131875"/>
            <a:ext cx="5410149" cy="5011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descr="yarn_4.jpg" id="323" name="Shape 323"/>
          <p:cNvPicPr preferRelativeResize="0"/>
          <p:nvPr/>
        </p:nvPicPr>
        <p:blipFill>
          <a:blip r:embed="rId3">
            <a:alphaModFix/>
          </a:blip>
          <a:stretch>
            <a:fillRect/>
          </a:stretch>
        </p:blipFill>
        <p:spPr>
          <a:xfrm>
            <a:off x="1533525" y="857250"/>
            <a:ext cx="6076950" cy="3429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yarn_3.jpg" id="328" name="Shape 328"/>
          <p:cNvPicPr preferRelativeResize="0"/>
          <p:nvPr/>
        </p:nvPicPr>
        <p:blipFill>
          <a:blip r:embed="rId3">
            <a:alphaModFix/>
          </a:blip>
          <a:stretch>
            <a:fillRect/>
          </a:stretch>
        </p:blipFill>
        <p:spPr>
          <a:xfrm>
            <a:off x="1952625" y="695325"/>
            <a:ext cx="5238750" cy="3752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Schedulers</a:t>
            </a:r>
          </a:p>
        </p:txBody>
      </p:sp>
      <p:sp>
        <p:nvSpPr>
          <p:cNvPr id="334" name="Shape 3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sz="2400">
                <a:solidFill>
                  <a:srgbClr val="000000"/>
                </a:solidFill>
              </a:rPr>
              <a:t>Capacity scheduler:</a:t>
            </a:r>
          </a:p>
          <a:p>
            <a:pPr indent="-228600" lvl="0" marL="457200" rtl="0">
              <a:spcBef>
                <a:spcPts val="0"/>
              </a:spcBef>
              <a:buClr>
                <a:srgbClr val="000000"/>
              </a:buClr>
            </a:pPr>
            <a:r>
              <a:rPr lang="en">
                <a:solidFill>
                  <a:srgbClr val="000000"/>
                </a:solidFill>
                <a:highlight>
                  <a:srgbClr val="FFFFFF"/>
                </a:highlight>
              </a:rPr>
              <a:t>The CapacityScheduler is designed to allow sharing a large cluster while giving each organization a minimum capacity guarantee.</a:t>
            </a:r>
          </a:p>
          <a:p>
            <a:pPr indent="-228600" lvl="0" marL="457200" rtl="0">
              <a:spcBef>
                <a:spcPts val="0"/>
              </a:spcBef>
              <a:buClr>
                <a:srgbClr val="000000"/>
              </a:buClr>
            </a:pPr>
            <a:r>
              <a:rPr lang="en">
                <a:solidFill>
                  <a:srgbClr val="000000"/>
                </a:solidFill>
                <a:highlight>
                  <a:srgbClr val="FFFFFF"/>
                </a:highlight>
              </a:rPr>
              <a:t>The central idea is that the available resources in the Hadoop Map-Reduce cluster are partitioned among multiple organizations who collectively fund the cluster based on computing needs</a:t>
            </a:r>
          </a:p>
          <a:p>
            <a:pPr indent="-228600" lvl="0" marL="457200">
              <a:spcBef>
                <a:spcPts val="0"/>
              </a:spcBef>
              <a:buClr>
                <a:srgbClr val="000000"/>
              </a:buClr>
            </a:pPr>
            <a:r>
              <a:rPr lang="en">
                <a:solidFill>
                  <a:srgbClr val="000000"/>
                </a:solidFill>
                <a:highlight>
                  <a:srgbClr val="FFFFFF"/>
                </a:highlight>
              </a:rPr>
              <a:t>There is an added benefit that an organization can access any excess capacity no being used by others. This provides elasticity for the organizations in a cost-effective manner.</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descr="yarn_1.jpg" id="339" name="Shape 339"/>
          <p:cNvPicPr preferRelativeResize="0"/>
          <p:nvPr/>
        </p:nvPicPr>
        <p:blipFill>
          <a:blip r:embed="rId3">
            <a:alphaModFix/>
          </a:blip>
          <a:stretch>
            <a:fillRect/>
          </a:stretch>
        </p:blipFill>
        <p:spPr>
          <a:xfrm>
            <a:off x="1533525" y="290512"/>
            <a:ext cx="6076950" cy="45624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Schedulers</a:t>
            </a:r>
          </a:p>
        </p:txBody>
      </p:sp>
      <p:sp>
        <p:nvSpPr>
          <p:cNvPr id="345" name="Shape 3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sz="2400">
                <a:solidFill>
                  <a:srgbClr val="000000"/>
                </a:solidFill>
              </a:rPr>
              <a:t>Fair Share Scheduler:</a:t>
            </a:r>
          </a:p>
          <a:p>
            <a:pPr indent="-228600" lvl="0" marL="457200" rtl="0">
              <a:spcBef>
                <a:spcPts val="0"/>
              </a:spcBef>
              <a:buClr>
                <a:srgbClr val="000000"/>
              </a:buClr>
            </a:pPr>
            <a:r>
              <a:rPr lang="en">
                <a:solidFill>
                  <a:srgbClr val="000000"/>
                </a:solidFill>
                <a:highlight>
                  <a:srgbClr val="FFFFFF"/>
                </a:highlight>
              </a:rPr>
              <a:t>Fair scheduling is a method of assigning resources to jobs such that all jobs get, on average, an equal share of resources over time</a:t>
            </a:r>
          </a:p>
          <a:p>
            <a:pPr indent="-228600" lvl="0" marL="457200" rtl="0">
              <a:spcBef>
                <a:spcPts val="0"/>
              </a:spcBef>
              <a:buClr>
                <a:srgbClr val="000000"/>
              </a:buClr>
            </a:pPr>
            <a:r>
              <a:rPr lang="en">
                <a:solidFill>
                  <a:srgbClr val="000000"/>
                </a:solidFill>
                <a:highlight>
                  <a:srgbClr val="FFFFFF"/>
                </a:highlight>
              </a:rPr>
              <a:t>When there is a single job running, that job uses the entire cluster. When other jobs are submitted, tasks slots that free up are assigned to the new jobs, so that each job gets roughly the same amount of CPU time</a:t>
            </a:r>
          </a:p>
          <a:p>
            <a:pPr indent="-228600" lvl="0" marL="457200">
              <a:spcBef>
                <a:spcPts val="0"/>
              </a:spcBef>
              <a:buClr>
                <a:srgbClr val="000000"/>
              </a:buClr>
            </a:pPr>
            <a:r>
              <a:rPr lang="en">
                <a:solidFill>
                  <a:srgbClr val="000000"/>
                </a:solidFill>
                <a:highlight>
                  <a:srgbClr val="FFFFFF"/>
                </a:highlight>
              </a:rPr>
              <a:t>Unlike the default Hadoop scheduler, which forms a queue of jobs, this lets short jobs finish in reasonable time while not starving long jobs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idx="1" type="body"/>
          </p:nvPr>
        </p:nvSpPr>
        <p:spPr>
          <a:xfrm>
            <a:off x="311700" y="1115025"/>
            <a:ext cx="8520600" cy="34539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 It is also a reasonable way to share a cluster between a number of users. </a:t>
            </a:r>
          </a:p>
          <a:p>
            <a:pPr indent="-228600" lvl="0" marL="457200">
              <a:spcBef>
                <a:spcPts val="0"/>
              </a:spcBef>
              <a:buClr>
                <a:srgbClr val="000000"/>
              </a:buClr>
            </a:pPr>
            <a:r>
              <a:rPr lang="en">
                <a:solidFill>
                  <a:srgbClr val="000000"/>
                </a:solidFill>
                <a:highlight>
                  <a:srgbClr val="FFFFFF"/>
                </a:highlight>
              </a:rPr>
              <a:t>Finally, fair sharing can also work with job priorities - the priorities are used as weights to determine the fraction of total compute time that each job should get.</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467550" y="2099575"/>
            <a:ext cx="8520600" cy="572700"/>
          </a:xfrm>
          <a:prstGeom prst="rect">
            <a:avLst/>
          </a:prstGeom>
        </p:spPr>
        <p:txBody>
          <a:bodyPr anchorCtr="0" anchor="t" bIns="91425" lIns="91425" rIns="91425" tIns="91425">
            <a:noAutofit/>
          </a:bodyPr>
          <a:lstStyle/>
          <a:p>
            <a:pPr lvl="0">
              <a:spcBef>
                <a:spcPts val="0"/>
              </a:spcBef>
              <a:buNone/>
            </a:pPr>
            <a:r>
              <a:rPr lang="en"/>
              <a:t>                              MAP REDUCE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pic>
        <p:nvPicPr>
          <p:cNvPr descr="mr.png" id="360" name="Shape 360"/>
          <p:cNvPicPr preferRelativeResize="0"/>
          <p:nvPr/>
        </p:nvPicPr>
        <p:blipFill>
          <a:blip r:embed="rId3">
            <a:alphaModFix/>
          </a:blip>
          <a:stretch>
            <a:fillRect/>
          </a:stretch>
        </p:blipFill>
        <p:spPr>
          <a:xfrm>
            <a:off x="1595437" y="528637"/>
            <a:ext cx="5953125" cy="4086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2062350"/>
            <a:ext cx="8520600" cy="572700"/>
          </a:xfrm>
          <a:prstGeom prst="rect">
            <a:avLst/>
          </a:prstGeom>
        </p:spPr>
        <p:txBody>
          <a:bodyPr anchorCtr="0" anchor="t" bIns="91425" lIns="91425" rIns="91425" tIns="91425">
            <a:noAutofit/>
          </a:bodyPr>
          <a:lstStyle/>
          <a:p>
            <a:pPr lvl="0">
              <a:spcBef>
                <a:spcPts val="0"/>
              </a:spcBef>
              <a:buNone/>
            </a:pPr>
            <a:r>
              <a:rPr lang="en"/>
              <a:t>                      Word Count Example</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mr_1.png" id="370" name="Shape 370"/>
          <p:cNvPicPr preferRelativeResize="0"/>
          <p:nvPr/>
        </p:nvPicPr>
        <p:blipFill>
          <a:blip r:embed="rId3">
            <a:alphaModFix/>
          </a:blip>
          <a:stretch>
            <a:fillRect/>
          </a:stretch>
        </p:blipFill>
        <p:spPr>
          <a:xfrm>
            <a:off x="0" y="449035"/>
            <a:ext cx="9144001" cy="42454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descr="a-novel-approach-to-big-data-veracity-using-crowdsourcing-techniques-3-638.jpg" id="81" name="Shape 81"/>
          <p:cNvPicPr preferRelativeResize="0"/>
          <p:nvPr/>
        </p:nvPicPr>
        <p:blipFill>
          <a:blip r:embed="rId3">
            <a:alphaModFix/>
          </a:blip>
          <a:stretch>
            <a:fillRect/>
          </a:stretch>
        </p:blipFill>
        <p:spPr>
          <a:xfrm>
            <a:off x="1533525" y="290512"/>
            <a:ext cx="6076950" cy="45624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idx="1" type="body"/>
          </p:nvPr>
        </p:nvSpPr>
        <p:spPr>
          <a:xfrm>
            <a:off x="356625" y="781200"/>
            <a:ext cx="8520600" cy="731100"/>
          </a:xfrm>
          <a:prstGeom prst="rect">
            <a:avLst/>
          </a:prstGeom>
        </p:spPr>
        <p:txBody>
          <a:bodyPr anchorCtr="0" anchor="t" bIns="91425" lIns="91425" rIns="91425" tIns="91425">
            <a:noAutofit/>
          </a:bodyPr>
          <a:lstStyle/>
          <a:p>
            <a:pPr lvl="0">
              <a:spcBef>
                <a:spcPts val="0"/>
              </a:spcBef>
              <a:buNone/>
            </a:pPr>
            <a:r>
              <a:rPr lang="en" sz="3600" u="sng">
                <a:solidFill>
                  <a:schemeClr val="hlink"/>
                </a:solidFill>
                <a:hlinkClick r:id="rId3"/>
              </a:rPr>
              <a:t>Mapreduce Internals</a:t>
            </a:r>
          </a:p>
        </p:txBody>
      </p:sp>
      <p:pic>
        <p:nvPicPr>
          <p:cNvPr descr="mr_10.png" id="376" name="Shape 376"/>
          <p:cNvPicPr preferRelativeResize="0"/>
          <p:nvPr/>
        </p:nvPicPr>
        <p:blipFill>
          <a:blip r:embed="rId4">
            <a:alphaModFix/>
          </a:blip>
          <a:stretch>
            <a:fillRect/>
          </a:stretch>
        </p:blipFill>
        <p:spPr>
          <a:xfrm>
            <a:off x="1236700" y="1556162"/>
            <a:ext cx="5772150" cy="30194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78275" y="2013775"/>
            <a:ext cx="8520600" cy="572700"/>
          </a:xfrm>
          <a:prstGeom prst="rect">
            <a:avLst/>
          </a:prstGeom>
        </p:spPr>
        <p:txBody>
          <a:bodyPr anchorCtr="0" anchor="t" bIns="91425" lIns="91425" rIns="91425" tIns="91425">
            <a:noAutofit/>
          </a:bodyPr>
          <a:lstStyle/>
          <a:p>
            <a:pPr lvl="0">
              <a:spcBef>
                <a:spcPts val="0"/>
              </a:spcBef>
              <a:buNone/>
            </a:pPr>
            <a:r>
              <a:rPr lang="en"/>
              <a:t>                                  HBase</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Column Oriented Databases</a:t>
            </a:r>
          </a:p>
        </p:txBody>
      </p:sp>
      <p:sp>
        <p:nvSpPr>
          <p:cNvPr id="387" name="Shape 3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A columnar database is a database that stores data in columns instead of rows</a:t>
            </a:r>
          </a:p>
          <a:p>
            <a:pPr indent="-228600" lvl="0" marL="457200" rtl="0">
              <a:spcBef>
                <a:spcPts val="0"/>
              </a:spcBef>
              <a:buClr>
                <a:srgbClr val="000000"/>
              </a:buClr>
            </a:pPr>
            <a:r>
              <a:rPr lang="en">
                <a:solidFill>
                  <a:srgbClr val="000000"/>
                </a:solidFill>
                <a:highlight>
                  <a:srgbClr val="FFFFFF"/>
                </a:highlight>
              </a:rPr>
              <a:t>The goal of a columnar database is to efficiently write and read data to and from hard disk storage in order to speed up the time it takes to return a query</a:t>
            </a:r>
          </a:p>
          <a:p>
            <a:pPr indent="-228600" lvl="0" marL="457200">
              <a:spcBef>
                <a:spcPts val="0"/>
              </a:spcBef>
              <a:buClr>
                <a:srgbClr val="000000"/>
              </a:buClr>
            </a:pPr>
            <a:r>
              <a:rPr lang="en">
                <a:solidFill>
                  <a:srgbClr val="000000"/>
                </a:solidFill>
                <a:highlight>
                  <a:srgbClr val="FFFFFF"/>
                </a:highlight>
              </a:rPr>
              <a:t>In a columnar database, all the column 1 values are physically together, followed by all the column 2 values, etc. </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descr="cdb_2.png" id="392" name="Shape 392"/>
          <p:cNvPicPr preferRelativeResize="0"/>
          <p:nvPr/>
        </p:nvPicPr>
        <p:blipFill>
          <a:blip r:embed="rId3">
            <a:alphaModFix/>
          </a:blip>
          <a:stretch>
            <a:fillRect/>
          </a:stretch>
        </p:blipFill>
        <p:spPr>
          <a:xfrm>
            <a:off x="1959007" y="0"/>
            <a:ext cx="5225984" cy="514349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Benefits of column oriented databases</a:t>
            </a:r>
          </a:p>
        </p:txBody>
      </p:sp>
      <p:sp>
        <p:nvSpPr>
          <p:cNvPr id="398" name="Shape 3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Analytical Queries:</a:t>
            </a:r>
          </a:p>
          <a:p>
            <a:pPr indent="-228600" lvl="1" marL="914400" rtl="0">
              <a:spcBef>
                <a:spcPts val="0"/>
              </a:spcBef>
              <a:buClr>
                <a:srgbClr val="000000"/>
              </a:buClr>
            </a:pPr>
            <a:r>
              <a:rPr lang="en">
                <a:solidFill>
                  <a:srgbClr val="000000"/>
                </a:solidFill>
              </a:rPr>
              <a:t>for many analytical queries only a small number of columns are needed for any particular query.</a:t>
            </a:r>
          </a:p>
          <a:p>
            <a:pPr indent="-228600" lvl="1" marL="914400" rtl="0">
              <a:spcBef>
                <a:spcPts val="0"/>
              </a:spcBef>
              <a:buClr>
                <a:srgbClr val="000000"/>
              </a:buClr>
              <a:buFont typeface="Georgia"/>
            </a:pPr>
            <a:r>
              <a:rPr lang="en">
                <a:solidFill>
                  <a:srgbClr val="000000"/>
                </a:solidFill>
                <a:highlight>
                  <a:srgbClr val="FFFFFF"/>
                </a:highlight>
              </a:rPr>
              <a:t>Operations like MIN, MAX, SUM, COUNT and AVG— to be performed very rapidly. </a:t>
            </a:r>
            <a:r>
              <a:rPr lang="en">
                <a:solidFill>
                  <a:srgbClr val="000000"/>
                </a:solidFill>
              </a:rPr>
              <a:t>This means that dramatically less data needs to be read from disk, scanned by the cpu, and cached in memory</a:t>
            </a:r>
          </a:p>
          <a:p>
            <a:pPr indent="-228600" lvl="0" marL="457200" rtl="0">
              <a:spcBef>
                <a:spcPts val="0"/>
              </a:spcBef>
              <a:buClr>
                <a:srgbClr val="000000"/>
              </a:buClr>
            </a:pPr>
            <a:r>
              <a:rPr b="1" lang="en">
                <a:solidFill>
                  <a:srgbClr val="000000"/>
                </a:solidFill>
                <a:highlight>
                  <a:srgbClr val="FFFFFF"/>
                </a:highlight>
              </a:rPr>
              <a:t>Compression:</a:t>
            </a:r>
          </a:p>
          <a:p>
            <a:pPr indent="-228600" lvl="1" marL="914400" rtl="0">
              <a:spcBef>
                <a:spcPts val="0"/>
              </a:spcBef>
              <a:buClr>
                <a:srgbClr val="000000"/>
              </a:buClr>
            </a:pPr>
            <a:r>
              <a:rPr lang="en">
                <a:solidFill>
                  <a:srgbClr val="000000"/>
                </a:solidFill>
              </a:rPr>
              <a:t>when you arrange data by column, there are some very simple compression techniques that are enormously effective, basically taking advantage of the fact that the values in a column are often very similar</a:t>
            </a:r>
          </a:p>
          <a:p>
            <a:pPr indent="-228600" lvl="1" marL="914400">
              <a:spcBef>
                <a:spcPts val="0"/>
              </a:spcBef>
              <a:buClr>
                <a:srgbClr val="000000"/>
              </a:buClr>
            </a:pPr>
            <a:r>
              <a:rPr lang="en">
                <a:solidFill>
                  <a:srgbClr val="000000"/>
                </a:solidFill>
              </a:rPr>
              <a:t>Having data compressed gives enormous performance advantages because less data must be read from disk, and more records can be cached in memory</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descr="cdb_1.png" id="403" name="Shape 403"/>
          <p:cNvPicPr preferRelativeResize="0"/>
          <p:nvPr/>
        </p:nvPicPr>
        <p:blipFill>
          <a:blip r:embed="rId3">
            <a:alphaModFix/>
          </a:blip>
          <a:stretch>
            <a:fillRect/>
          </a:stretch>
        </p:blipFill>
        <p:spPr>
          <a:xfrm>
            <a:off x="246000" y="184275"/>
            <a:ext cx="5197250" cy="1937874"/>
          </a:xfrm>
          <a:prstGeom prst="rect">
            <a:avLst/>
          </a:prstGeom>
          <a:noFill/>
          <a:ln>
            <a:noFill/>
          </a:ln>
        </p:spPr>
      </p:pic>
      <p:sp>
        <p:nvSpPr>
          <p:cNvPr id="404" name="Shape 404"/>
          <p:cNvSpPr txBox="1"/>
          <p:nvPr/>
        </p:nvSpPr>
        <p:spPr>
          <a:xfrm>
            <a:off x="1354825" y="2050225"/>
            <a:ext cx="3441000" cy="575400"/>
          </a:xfrm>
          <a:prstGeom prst="rect">
            <a:avLst/>
          </a:prstGeom>
          <a:noFill/>
          <a:ln>
            <a:noFill/>
          </a:ln>
        </p:spPr>
        <p:txBody>
          <a:bodyPr anchorCtr="0" anchor="t" bIns="91425" lIns="91425" rIns="91425" tIns="91425">
            <a:noAutofit/>
          </a:bodyPr>
          <a:lstStyle/>
          <a:p>
            <a:pPr lvl="0">
              <a:spcBef>
                <a:spcPts val="0"/>
              </a:spcBef>
              <a:buNone/>
            </a:pPr>
            <a:r>
              <a:rPr b="1" lang="en" sz="1800"/>
              <a:t>Select sum(sales)  from sales</a:t>
            </a:r>
          </a:p>
        </p:txBody>
      </p:sp>
      <p:pic>
        <p:nvPicPr>
          <p:cNvPr descr="cdb_2.png" id="405" name="Shape 405"/>
          <p:cNvPicPr preferRelativeResize="0"/>
          <p:nvPr/>
        </p:nvPicPr>
        <p:blipFill>
          <a:blip r:embed="rId4">
            <a:alphaModFix/>
          </a:blip>
          <a:stretch>
            <a:fillRect/>
          </a:stretch>
        </p:blipFill>
        <p:spPr>
          <a:xfrm>
            <a:off x="1594600" y="2625625"/>
            <a:ext cx="5826899" cy="21821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pic>
        <p:nvPicPr>
          <p:cNvPr descr="cdb_3.png" id="410" name="Shape 410"/>
          <p:cNvPicPr preferRelativeResize="0"/>
          <p:nvPr/>
        </p:nvPicPr>
        <p:blipFill>
          <a:blip r:embed="rId3">
            <a:alphaModFix/>
          </a:blip>
          <a:stretch>
            <a:fillRect/>
          </a:stretch>
        </p:blipFill>
        <p:spPr>
          <a:xfrm>
            <a:off x="1450725" y="1690525"/>
            <a:ext cx="5886849" cy="1978275"/>
          </a:xfrm>
          <a:prstGeom prst="rect">
            <a:avLst/>
          </a:prstGeom>
          <a:noFill/>
          <a:ln>
            <a:noFill/>
          </a:ln>
        </p:spPr>
      </p:pic>
      <p:sp>
        <p:nvSpPr>
          <p:cNvPr id="411" name="Shape 411"/>
          <p:cNvSpPr txBox="1"/>
          <p:nvPr/>
        </p:nvSpPr>
        <p:spPr>
          <a:xfrm>
            <a:off x="1450725" y="467600"/>
            <a:ext cx="4619700" cy="539400"/>
          </a:xfrm>
          <a:prstGeom prst="rect">
            <a:avLst/>
          </a:prstGeom>
          <a:noFill/>
          <a:ln>
            <a:noFill/>
          </a:ln>
        </p:spPr>
        <p:txBody>
          <a:bodyPr anchorCtr="0" anchor="t" bIns="91425" lIns="91425" rIns="91425" tIns="91425">
            <a:noAutofit/>
          </a:bodyPr>
          <a:lstStyle/>
          <a:p>
            <a:pPr lvl="0">
              <a:spcBef>
                <a:spcPts val="0"/>
              </a:spcBef>
              <a:buNone/>
            </a:pPr>
            <a:r>
              <a:rPr b="1" lang="en" sz="2400"/>
              <a:t>Select * from sales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pic>
        <p:nvPicPr>
          <p:cNvPr descr="cdb_3.jpg" id="416" name="Shape 416"/>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HBase</a:t>
            </a:r>
          </a:p>
        </p:txBody>
      </p:sp>
      <p:sp>
        <p:nvSpPr>
          <p:cNvPr id="422" name="Shape 42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HBase is a distributed column-oriented database built on top of the Hadoop file system.</a:t>
            </a:r>
          </a:p>
          <a:p>
            <a:pPr indent="-228600" lvl="0" marL="457200" rtl="0">
              <a:spcBef>
                <a:spcPts val="0"/>
              </a:spcBef>
              <a:buClr>
                <a:srgbClr val="000000"/>
              </a:buClr>
            </a:pPr>
            <a:r>
              <a:rPr lang="en">
                <a:solidFill>
                  <a:srgbClr val="000000"/>
                </a:solidFill>
                <a:highlight>
                  <a:srgbClr val="FFFFFF"/>
                </a:highlight>
              </a:rPr>
              <a:t>Terminologies</a:t>
            </a:r>
          </a:p>
          <a:p>
            <a:pPr indent="-342900" lvl="1" marL="914400" rtl="0">
              <a:lnSpc>
                <a:spcPct val="171428"/>
              </a:lnSpc>
              <a:spcBef>
                <a:spcPts val="0"/>
              </a:spcBef>
              <a:spcAft>
                <a:spcPts val="400"/>
              </a:spcAft>
              <a:buClr>
                <a:srgbClr val="000000"/>
              </a:buClr>
              <a:buSzPct val="100000"/>
            </a:pPr>
            <a:r>
              <a:rPr lang="en" sz="1800">
                <a:solidFill>
                  <a:srgbClr val="000000"/>
                </a:solidFill>
              </a:rPr>
              <a:t>Table is a collection of rows.</a:t>
            </a:r>
          </a:p>
          <a:p>
            <a:pPr indent="-342900" lvl="1" marL="914400" rtl="0">
              <a:lnSpc>
                <a:spcPct val="171428"/>
              </a:lnSpc>
              <a:spcBef>
                <a:spcPts val="0"/>
              </a:spcBef>
              <a:spcAft>
                <a:spcPts val="400"/>
              </a:spcAft>
              <a:buClr>
                <a:srgbClr val="000000"/>
              </a:buClr>
              <a:buSzPct val="100000"/>
            </a:pPr>
            <a:r>
              <a:rPr lang="en" sz="1800">
                <a:solidFill>
                  <a:srgbClr val="000000"/>
                </a:solidFill>
              </a:rPr>
              <a:t>Row is a collection of column families.</a:t>
            </a:r>
          </a:p>
          <a:p>
            <a:pPr indent="-342900" lvl="1" marL="914400" rtl="0">
              <a:lnSpc>
                <a:spcPct val="171428"/>
              </a:lnSpc>
              <a:spcBef>
                <a:spcPts val="0"/>
              </a:spcBef>
              <a:spcAft>
                <a:spcPts val="400"/>
              </a:spcAft>
              <a:buClr>
                <a:srgbClr val="000000"/>
              </a:buClr>
              <a:buSzPct val="100000"/>
            </a:pPr>
            <a:r>
              <a:rPr lang="en" sz="1800">
                <a:solidFill>
                  <a:srgbClr val="000000"/>
                </a:solidFill>
              </a:rPr>
              <a:t>Column family is a collection of columns.</a:t>
            </a:r>
          </a:p>
          <a:p>
            <a:pPr indent="-342900" lvl="1" marL="914400" rtl="0">
              <a:lnSpc>
                <a:spcPct val="171428"/>
              </a:lnSpc>
              <a:spcBef>
                <a:spcPts val="0"/>
              </a:spcBef>
              <a:spcAft>
                <a:spcPts val="400"/>
              </a:spcAft>
              <a:buClr>
                <a:srgbClr val="000000"/>
              </a:buClr>
              <a:buSzPct val="100000"/>
            </a:pPr>
            <a:r>
              <a:rPr lang="en" sz="1800">
                <a:solidFill>
                  <a:srgbClr val="000000"/>
                </a:solidFill>
              </a:rPr>
              <a:t>Column is a collection of key value pairs.</a:t>
            </a:r>
          </a:p>
          <a:p>
            <a:pPr indent="0" lvl="0" marL="457200">
              <a:spcBef>
                <a:spcPts val="0"/>
              </a:spcBef>
              <a:buNone/>
            </a:pPr>
            <a:r>
              <a:t/>
            </a:r>
            <a:endParaRPr sz="1800">
              <a:solidFill>
                <a:srgbClr val="000000"/>
              </a:solidFill>
              <a:highlight>
                <a:srgbClr val="FFFFFF"/>
              </a:high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descr="hbase_4.png" id="427" name="Shape 427"/>
          <p:cNvPicPr preferRelativeResize="0"/>
          <p:nvPr/>
        </p:nvPicPr>
        <p:blipFill>
          <a:blip r:embed="rId3">
            <a:alphaModFix/>
          </a:blip>
          <a:stretch>
            <a:fillRect/>
          </a:stretch>
        </p:blipFill>
        <p:spPr>
          <a:xfrm>
            <a:off x="762000" y="0"/>
            <a:ext cx="7620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Challenges in handling Big Data</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Massive Volumes</a:t>
            </a:r>
          </a:p>
          <a:p>
            <a:pPr indent="-228600" lvl="0" marL="457200" rtl="0">
              <a:spcBef>
                <a:spcPts val="0"/>
              </a:spcBef>
              <a:buClr>
                <a:srgbClr val="000000"/>
              </a:buClr>
            </a:pPr>
            <a:r>
              <a:rPr lang="en">
                <a:solidFill>
                  <a:srgbClr val="000000"/>
                </a:solidFill>
              </a:rPr>
              <a:t>Data Security</a:t>
            </a:r>
          </a:p>
          <a:p>
            <a:pPr indent="-228600" lvl="0" marL="457200" rtl="0">
              <a:spcBef>
                <a:spcPts val="0"/>
              </a:spcBef>
              <a:buClr>
                <a:srgbClr val="000000"/>
              </a:buClr>
            </a:pPr>
            <a:r>
              <a:rPr lang="en">
                <a:solidFill>
                  <a:srgbClr val="000000"/>
                </a:solidFill>
              </a:rPr>
              <a:t>Downtime</a:t>
            </a:r>
          </a:p>
          <a:p>
            <a:pPr indent="-228600" lvl="0" marL="457200" rtl="0">
              <a:spcBef>
                <a:spcPts val="0"/>
              </a:spcBef>
              <a:buClr>
                <a:srgbClr val="000000"/>
              </a:buClr>
            </a:pPr>
            <a:r>
              <a:rPr lang="en">
                <a:solidFill>
                  <a:srgbClr val="000000"/>
                </a:solidFill>
              </a:rPr>
              <a:t>Diverse format or variety</a:t>
            </a:r>
          </a:p>
          <a:p>
            <a:pPr indent="-228600" lvl="0" marL="457200">
              <a:spcBef>
                <a:spcPts val="0"/>
              </a:spcBef>
              <a:buClr>
                <a:srgbClr val="000000"/>
              </a:buClr>
            </a:pPr>
            <a:r>
              <a:rPr lang="en">
                <a:solidFill>
                  <a:srgbClr val="000000"/>
                </a:solidFill>
              </a:rPr>
              <a:t>Costs</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pic>
        <p:nvPicPr>
          <p:cNvPr descr="hbase_1.png" id="432" name="Shape 432"/>
          <p:cNvPicPr preferRelativeResize="0"/>
          <p:nvPr/>
        </p:nvPicPr>
        <p:blipFill>
          <a:blip r:embed="rId3">
            <a:alphaModFix/>
          </a:blip>
          <a:stretch>
            <a:fillRect/>
          </a:stretch>
        </p:blipFill>
        <p:spPr>
          <a:xfrm>
            <a:off x="1047750" y="319087"/>
            <a:ext cx="7048500" cy="45053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pic>
        <p:nvPicPr>
          <p:cNvPr descr="hbase_3.png" id="437" name="Shape 437"/>
          <p:cNvPicPr preferRelativeResize="0"/>
          <p:nvPr/>
        </p:nvPicPr>
        <p:blipFill>
          <a:blip r:embed="rId3">
            <a:alphaModFix/>
          </a:blip>
          <a:stretch>
            <a:fillRect/>
          </a:stretch>
        </p:blipFill>
        <p:spPr>
          <a:xfrm>
            <a:off x="0" y="260032"/>
            <a:ext cx="9144000" cy="462343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sz="2400"/>
              <a:t>HMaster</a:t>
            </a:r>
          </a:p>
        </p:txBody>
      </p:sp>
      <p:sp>
        <p:nvSpPr>
          <p:cNvPr id="443" name="Shape 443"/>
          <p:cNvSpPr txBox="1"/>
          <p:nvPr>
            <p:ph idx="1" type="body"/>
          </p:nvPr>
        </p:nvSpPr>
        <p:spPr>
          <a:xfrm>
            <a:off x="311700" y="1152475"/>
            <a:ext cx="8520600" cy="35475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Assigns regions to the region servers and takes the help of Apache ZooKeeper for this task.</a:t>
            </a:r>
          </a:p>
          <a:p>
            <a:pPr indent="-228600" lvl="0" marL="457200" rtl="0">
              <a:spcBef>
                <a:spcPts val="0"/>
              </a:spcBef>
              <a:buClr>
                <a:srgbClr val="000000"/>
              </a:buClr>
            </a:pPr>
            <a:r>
              <a:rPr lang="en">
                <a:solidFill>
                  <a:srgbClr val="000000"/>
                </a:solidFill>
                <a:highlight>
                  <a:srgbClr val="FFFFFF"/>
                </a:highlight>
              </a:rPr>
              <a:t>Handles load balancing of the regions across region servers. It unloads the busy servers and shifts the regions to less occupied servers.</a:t>
            </a:r>
          </a:p>
          <a:p>
            <a:pPr indent="-228600" lvl="0" marL="457200" rtl="0">
              <a:spcBef>
                <a:spcPts val="0"/>
              </a:spcBef>
              <a:buClr>
                <a:srgbClr val="000000"/>
              </a:buClr>
            </a:pPr>
            <a:r>
              <a:rPr lang="en">
                <a:solidFill>
                  <a:srgbClr val="000000"/>
                </a:solidFill>
                <a:highlight>
                  <a:srgbClr val="FFFFFF"/>
                </a:highlight>
              </a:rPr>
              <a:t>Is responsible for schema changes and other metadata operations such as creation of tables and column families</a:t>
            </a:r>
          </a:p>
          <a:p>
            <a:pPr lvl="0" rtl="0">
              <a:spcBef>
                <a:spcPts val="0"/>
              </a:spcBef>
              <a:buNone/>
            </a:pPr>
            <a:r>
              <a:rPr b="1" lang="en" sz="2400">
                <a:solidFill>
                  <a:srgbClr val="000000"/>
                </a:solidFill>
                <a:highlight>
                  <a:srgbClr val="FFFFFF"/>
                </a:highlight>
              </a:rPr>
              <a:t>Regions</a:t>
            </a:r>
          </a:p>
          <a:p>
            <a:pPr indent="-228600" lvl="0" marL="457200" rtl="0">
              <a:spcBef>
                <a:spcPts val="0"/>
              </a:spcBef>
              <a:buClr>
                <a:srgbClr val="000000"/>
              </a:buClr>
            </a:pPr>
            <a:r>
              <a:rPr lang="en">
                <a:solidFill>
                  <a:schemeClr val="dk1"/>
                </a:solidFill>
                <a:highlight>
                  <a:srgbClr val="FFFFFF"/>
                </a:highlight>
              </a:rPr>
              <a:t>Regions are nothing but tables that are split up and spread across the region servers</a:t>
            </a:r>
          </a:p>
          <a:p>
            <a:pPr lvl="0">
              <a:spcBef>
                <a:spcPts val="0"/>
              </a:spcBef>
              <a:buNone/>
            </a:pPr>
            <a:r>
              <a:t/>
            </a:r>
            <a:endParaRPr sz="1150">
              <a:solidFill>
                <a:schemeClr val="dk1"/>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6666"/>
              <a:buFont typeface="Arial"/>
              <a:buNone/>
            </a:pPr>
            <a:r>
              <a:rPr b="1" lang="en" sz="3000">
                <a:latin typeface="Verdana"/>
                <a:ea typeface="Verdana"/>
                <a:cs typeface="Verdana"/>
                <a:sym typeface="Verdana"/>
              </a:rPr>
              <a:t>Region server</a:t>
            </a:r>
          </a:p>
          <a:p>
            <a:pPr lvl="0">
              <a:spcBef>
                <a:spcPts val="0"/>
              </a:spcBef>
              <a:buNone/>
            </a:pPr>
            <a:r>
              <a:t/>
            </a:r>
            <a:endParaRPr/>
          </a:p>
        </p:txBody>
      </p:sp>
      <p:sp>
        <p:nvSpPr>
          <p:cNvPr id="449" name="Shape 4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71428"/>
              </a:lnSpc>
              <a:spcBef>
                <a:spcPts val="0"/>
              </a:spcBef>
              <a:spcAft>
                <a:spcPts val="400"/>
              </a:spcAft>
              <a:buClr>
                <a:schemeClr val="dk1"/>
              </a:buClr>
            </a:pPr>
            <a:r>
              <a:rPr lang="en">
                <a:solidFill>
                  <a:schemeClr val="dk1"/>
                </a:solidFill>
              </a:rPr>
              <a:t>Communicate with the client and handle data-related operations.</a:t>
            </a:r>
          </a:p>
          <a:p>
            <a:pPr indent="-228600" lvl="0" marL="457200" rtl="0">
              <a:lnSpc>
                <a:spcPct val="171428"/>
              </a:lnSpc>
              <a:spcBef>
                <a:spcPts val="0"/>
              </a:spcBef>
              <a:spcAft>
                <a:spcPts val="400"/>
              </a:spcAft>
              <a:buClr>
                <a:schemeClr val="dk1"/>
              </a:buClr>
            </a:pPr>
            <a:r>
              <a:rPr lang="en">
                <a:solidFill>
                  <a:schemeClr val="dk1"/>
                </a:solidFill>
              </a:rPr>
              <a:t>Handle read and write requests for all the regions under it.</a:t>
            </a:r>
          </a:p>
          <a:p>
            <a:pPr indent="-228600" lvl="0" marL="457200" rtl="0">
              <a:lnSpc>
                <a:spcPct val="171428"/>
              </a:lnSpc>
              <a:spcBef>
                <a:spcPts val="0"/>
              </a:spcBef>
              <a:spcAft>
                <a:spcPts val="400"/>
              </a:spcAft>
              <a:buClr>
                <a:schemeClr val="dk1"/>
              </a:buClr>
            </a:pPr>
            <a:r>
              <a:rPr lang="en">
                <a:solidFill>
                  <a:schemeClr val="dk1"/>
                </a:solidFill>
              </a:rPr>
              <a:t>Decide the size of the region by following the region size thresholds.</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hbase_6.jpg" id="454" name="Shape 454"/>
          <p:cNvPicPr preferRelativeResize="0"/>
          <p:nvPr/>
        </p:nvPicPr>
        <p:blipFill>
          <a:blip r:embed="rId3">
            <a:alphaModFix/>
          </a:blip>
          <a:stretch>
            <a:fillRect/>
          </a:stretch>
        </p:blipFill>
        <p:spPr>
          <a:xfrm>
            <a:off x="1533525" y="862012"/>
            <a:ext cx="6076950" cy="341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HBase write</a:t>
            </a:r>
          </a:p>
        </p:txBody>
      </p:sp>
      <p:sp>
        <p:nvSpPr>
          <p:cNvPr id="460" name="Shape 4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lnSpc>
                <a:spcPct val="172500"/>
              </a:lnSpc>
              <a:spcBef>
                <a:spcPts val="0"/>
              </a:spcBef>
              <a:spcAft>
                <a:spcPts val="0"/>
              </a:spcAft>
              <a:buClr>
                <a:srgbClr val="000000"/>
              </a:buClr>
              <a:buSzPct val="61111"/>
              <a:buNone/>
            </a:pPr>
            <a:r>
              <a:rPr lang="en">
                <a:solidFill>
                  <a:schemeClr val="dk1"/>
                </a:solidFill>
                <a:highlight>
                  <a:srgbClr val="FFFFFF"/>
                </a:highlight>
              </a:rPr>
              <a:t>When a write is made, by default, it goes into two places:</a:t>
            </a:r>
          </a:p>
          <a:p>
            <a:pPr indent="-342900" lvl="0" marL="457200" rtl="0" algn="just">
              <a:lnSpc>
                <a:spcPct val="150000"/>
              </a:lnSpc>
              <a:spcBef>
                <a:spcPts val="200"/>
              </a:spcBef>
              <a:spcAft>
                <a:spcPts val="0"/>
              </a:spcAft>
              <a:buClr>
                <a:schemeClr val="dk1"/>
              </a:buClr>
              <a:buSzPct val="100000"/>
              <a:buFont typeface="Arial"/>
            </a:pPr>
            <a:r>
              <a:rPr lang="en">
                <a:solidFill>
                  <a:schemeClr val="dk1"/>
                </a:solidFill>
                <a:highlight>
                  <a:srgbClr val="FFFFFF"/>
                </a:highlight>
              </a:rPr>
              <a:t>write-ahead log (WAL), HLog, and</a:t>
            </a:r>
          </a:p>
          <a:p>
            <a:pPr indent="-342900" lvl="0" marL="457200" rtl="0" algn="just">
              <a:lnSpc>
                <a:spcPct val="150000"/>
              </a:lnSpc>
              <a:spcBef>
                <a:spcPts val="200"/>
              </a:spcBef>
              <a:spcAft>
                <a:spcPts val="0"/>
              </a:spcAft>
              <a:buClr>
                <a:schemeClr val="dk1"/>
              </a:buClr>
              <a:buSzPct val="100000"/>
              <a:buFont typeface="Arial"/>
            </a:pPr>
            <a:r>
              <a:rPr lang="en">
                <a:solidFill>
                  <a:schemeClr val="dk1"/>
                </a:solidFill>
                <a:highlight>
                  <a:srgbClr val="FFFFFF"/>
                </a:highlight>
              </a:rPr>
              <a:t>in-memory write buffer, MemStore</a:t>
            </a:r>
          </a:p>
          <a:p>
            <a:pPr lvl="0" rtl="0" algn="just">
              <a:lnSpc>
                <a:spcPct val="150000"/>
              </a:lnSpc>
              <a:spcBef>
                <a:spcPts val="200"/>
              </a:spcBef>
              <a:spcAft>
                <a:spcPts val="0"/>
              </a:spcAft>
              <a:buNone/>
            </a:pPr>
            <a:r>
              <a:t/>
            </a:r>
            <a:endParaRPr>
              <a:solidFill>
                <a:schemeClr val="dk1"/>
              </a:solidFill>
              <a:highlight>
                <a:srgbClr val="FFFFFF"/>
              </a:highlight>
            </a:endParaRPr>
          </a:p>
          <a:p>
            <a:pPr lvl="0" rtl="0" algn="just">
              <a:lnSpc>
                <a:spcPct val="150000"/>
              </a:lnSpc>
              <a:spcBef>
                <a:spcPts val="200"/>
              </a:spcBef>
              <a:spcAft>
                <a:spcPts val="0"/>
              </a:spcAft>
              <a:buNone/>
            </a:pPr>
            <a:r>
              <a:rPr lang="en">
                <a:solidFill>
                  <a:schemeClr val="dk1"/>
                </a:solidFill>
                <a:highlight>
                  <a:srgbClr val="FFFFFF"/>
                </a:highlight>
              </a:rPr>
              <a:t>Clients don't interact directly with the underlying HFiles during writes, rather writes goes to WAL &amp; MemStore in parallel. Every write to HBase requires confirmation from both the WAL and the MemStore.</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HBase Memstore</a:t>
            </a:r>
          </a:p>
        </p:txBody>
      </p:sp>
      <p:sp>
        <p:nvSpPr>
          <p:cNvPr id="466" name="Shape 466"/>
          <p:cNvSpPr txBox="1"/>
          <p:nvPr>
            <p:ph idx="1" type="body"/>
          </p:nvPr>
        </p:nvSpPr>
        <p:spPr>
          <a:xfrm>
            <a:off x="311700" y="1079050"/>
            <a:ext cx="8520600" cy="3704700"/>
          </a:xfrm>
          <a:prstGeom prst="rect">
            <a:avLst/>
          </a:prstGeom>
        </p:spPr>
        <p:txBody>
          <a:bodyPr anchorCtr="0" anchor="t" bIns="91425" lIns="91425" rIns="91425" tIns="91425">
            <a:noAutofit/>
          </a:bodyPr>
          <a:lstStyle/>
          <a:p>
            <a:pPr indent="-342900" lvl="0" marL="457200" algn="just">
              <a:lnSpc>
                <a:spcPct val="115000"/>
              </a:lnSpc>
              <a:spcBef>
                <a:spcPts val="200"/>
              </a:spcBef>
              <a:spcAft>
                <a:spcPts val="0"/>
              </a:spcAft>
              <a:buClr>
                <a:schemeClr val="dk1"/>
              </a:buClr>
              <a:buSzPct val="100000"/>
              <a:buFont typeface="Arial"/>
            </a:pPr>
            <a:r>
              <a:rPr lang="en">
                <a:solidFill>
                  <a:schemeClr val="dk1"/>
                </a:solidFill>
                <a:highlight>
                  <a:srgbClr val="FFFFFF"/>
                </a:highlight>
              </a:rPr>
              <a:t>The MemStore is a write buffer where HBase accumulates data in memory before a permanent write.</a:t>
            </a:r>
          </a:p>
          <a:p>
            <a:pPr indent="-342900" lvl="0" marL="457200" algn="just">
              <a:lnSpc>
                <a:spcPct val="115000"/>
              </a:lnSpc>
              <a:spcBef>
                <a:spcPts val="200"/>
              </a:spcBef>
              <a:spcAft>
                <a:spcPts val="0"/>
              </a:spcAft>
              <a:buClr>
                <a:schemeClr val="dk1"/>
              </a:buClr>
              <a:buSzPct val="100000"/>
              <a:buFont typeface="Arial"/>
            </a:pPr>
            <a:r>
              <a:rPr lang="en">
                <a:solidFill>
                  <a:schemeClr val="dk1"/>
                </a:solidFill>
                <a:highlight>
                  <a:srgbClr val="FFFFFF"/>
                </a:highlight>
              </a:rPr>
              <a:t>Its contents are flushed to disk to form an HFile when the MemStore fills up.</a:t>
            </a:r>
          </a:p>
          <a:p>
            <a:pPr indent="-342900" lvl="0" marL="457200" algn="just">
              <a:lnSpc>
                <a:spcPct val="115000"/>
              </a:lnSpc>
              <a:spcBef>
                <a:spcPts val="200"/>
              </a:spcBef>
              <a:spcAft>
                <a:spcPts val="0"/>
              </a:spcAft>
              <a:buClr>
                <a:schemeClr val="dk1"/>
              </a:buClr>
              <a:buSzPct val="100000"/>
              <a:buFont typeface="Arial"/>
            </a:pPr>
            <a:r>
              <a:rPr lang="en">
                <a:solidFill>
                  <a:schemeClr val="dk1"/>
                </a:solidFill>
                <a:highlight>
                  <a:srgbClr val="FFFFFF"/>
                </a:highlight>
              </a:rPr>
              <a:t>It doesn't write to an existing HFile but instead forms a new file on every flush.</a:t>
            </a:r>
          </a:p>
          <a:p>
            <a:pPr indent="-342900" lvl="0" marL="457200" algn="just">
              <a:lnSpc>
                <a:spcPct val="115000"/>
              </a:lnSpc>
              <a:spcBef>
                <a:spcPts val="200"/>
              </a:spcBef>
              <a:spcAft>
                <a:spcPts val="0"/>
              </a:spcAft>
              <a:buClr>
                <a:schemeClr val="dk1"/>
              </a:buClr>
              <a:buSzPct val="100000"/>
              <a:buFont typeface="Arial"/>
            </a:pPr>
            <a:r>
              <a:rPr lang="en">
                <a:solidFill>
                  <a:schemeClr val="dk1"/>
                </a:solidFill>
                <a:highlight>
                  <a:srgbClr val="FFFFFF"/>
                </a:highlight>
              </a:rPr>
              <a:t>The HFile is the underlying storage format for HBase.</a:t>
            </a:r>
          </a:p>
          <a:p>
            <a:pPr indent="-342900" lvl="0" marL="457200" algn="just">
              <a:lnSpc>
                <a:spcPct val="115000"/>
              </a:lnSpc>
              <a:spcBef>
                <a:spcPts val="200"/>
              </a:spcBef>
              <a:spcAft>
                <a:spcPts val="0"/>
              </a:spcAft>
              <a:buClr>
                <a:schemeClr val="dk1"/>
              </a:buClr>
              <a:buSzPct val="100000"/>
              <a:buFont typeface="Arial"/>
            </a:pPr>
            <a:r>
              <a:rPr lang="en">
                <a:solidFill>
                  <a:schemeClr val="dk1"/>
                </a:solidFill>
                <a:highlight>
                  <a:srgbClr val="FFFFFF"/>
                </a:highlight>
              </a:rPr>
              <a:t>HFiles belong to a column family(one MemStore per column family). A column family can have multiple HFiles, but the reverse isn't true.</a:t>
            </a:r>
          </a:p>
          <a:p>
            <a:pPr indent="-342900" lvl="0" marL="457200" algn="just">
              <a:lnSpc>
                <a:spcPct val="115000"/>
              </a:lnSpc>
              <a:spcBef>
                <a:spcPts val="200"/>
              </a:spcBef>
              <a:spcAft>
                <a:spcPts val="0"/>
              </a:spcAft>
              <a:buClr>
                <a:schemeClr val="dk1"/>
              </a:buClr>
              <a:buSzPct val="100000"/>
              <a:buFont typeface="Arial"/>
            </a:pPr>
            <a:r>
              <a:rPr lang="en">
                <a:solidFill>
                  <a:schemeClr val="dk1"/>
                </a:solidFill>
                <a:highlight>
                  <a:srgbClr val="FFFFFF"/>
                </a:highlight>
              </a:rPr>
              <a:t>size of the MemStore is defined in hbase-site.xml called hbase.hregion.memstore.flush.size.</a:t>
            </a:r>
          </a:p>
          <a:p>
            <a:pPr lvl="0">
              <a:spcBef>
                <a:spcPts val="0"/>
              </a:spcBef>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pic>
        <p:nvPicPr>
          <p:cNvPr descr="hbase_7.jpg" id="471" name="Shape 471"/>
          <p:cNvPicPr preferRelativeResize="0"/>
          <p:nvPr/>
        </p:nvPicPr>
        <p:blipFill>
          <a:blip r:embed="rId3">
            <a:alphaModFix/>
          </a:blip>
          <a:stretch>
            <a:fillRect/>
          </a:stretch>
        </p:blipFill>
        <p:spPr>
          <a:xfrm>
            <a:off x="1228725" y="1123950"/>
            <a:ext cx="6686550" cy="28956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idx="1" type="body"/>
          </p:nvPr>
        </p:nvSpPr>
        <p:spPr>
          <a:xfrm>
            <a:off x="311700" y="707375"/>
            <a:ext cx="8520600" cy="3861600"/>
          </a:xfrm>
          <a:prstGeom prst="rect">
            <a:avLst/>
          </a:prstGeom>
        </p:spPr>
        <p:txBody>
          <a:bodyPr anchorCtr="0" anchor="t" bIns="91425" lIns="91425" rIns="91425" tIns="91425">
            <a:noAutofit/>
          </a:bodyPr>
          <a:lstStyle/>
          <a:p>
            <a:pPr lvl="0" algn="just">
              <a:lnSpc>
                <a:spcPct val="172500"/>
              </a:lnSpc>
              <a:spcBef>
                <a:spcPts val="0"/>
              </a:spcBef>
              <a:spcAft>
                <a:spcPts val="0"/>
              </a:spcAft>
              <a:buClr>
                <a:schemeClr val="dk1"/>
              </a:buClr>
              <a:buSzPct val="45833"/>
              <a:buFont typeface="Arial"/>
              <a:buNone/>
            </a:pPr>
            <a:r>
              <a:rPr b="1" lang="en" sz="2400">
                <a:solidFill>
                  <a:schemeClr val="dk1"/>
                </a:solidFill>
                <a:highlight>
                  <a:srgbClr val="FFFFFF"/>
                </a:highlight>
              </a:rPr>
              <a:t>What happens, when the server hosting a MemStore that has not yet been flushed crashes?</a:t>
            </a:r>
          </a:p>
          <a:p>
            <a:pPr indent="-228600" lvl="0" marL="457200" rtl="0">
              <a:spcBef>
                <a:spcPts val="0"/>
              </a:spcBef>
              <a:spcAft>
                <a:spcPts val="0"/>
              </a:spcAft>
              <a:buClr>
                <a:schemeClr val="dk1"/>
              </a:buClr>
            </a:pPr>
            <a:r>
              <a:rPr lang="en">
                <a:solidFill>
                  <a:schemeClr val="dk1"/>
                </a:solidFill>
                <a:highlight>
                  <a:srgbClr val="FFFFFF"/>
                </a:highlight>
              </a:rPr>
              <a:t>Every server in HBase cluster keeps a WAL to record changes as they happen. The WAL is a file on the underlying file system.A write isn't considered successful until the new WAL entry is successfully written, this guarantees durability</a:t>
            </a:r>
          </a:p>
          <a:p>
            <a:pPr indent="-228600" lvl="0" marL="457200" algn="just">
              <a:lnSpc>
                <a:spcPct val="115000"/>
              </a:lnSpc>
              <a:spcBef>
                <a:spcPts val="0"/>
              </a:spcBef>
              <a:spcAft>
                <a:spcPts val="0"/>
              </a:spcAft>
              <a:buClr>
                <a:schemeClr val="dk1"/>
              </a:buClr>
            </a:pPr>
            <a:r>
              <a:rPr lang="en">
                <a:solidFill>
                  <a:schemeClr val="dk1"/>
                </a:solidFill>
                <a:highlight>
                  <a:srgbClr val="FFFFFF"/>
                </a:highlight>
              </a:rPr>
              <a:t>If HBase goes down, the data that was not yet flushed from the MemStore to the HFile can be recovered by replaying the WAL, taken care by Hbase framework</a:t>
            </a:r>
          </a:p>
          <a:p>
            <a:pPr lvl="0">
              <a:spcBef>
                <a:spcPts val="0"/>
              </a:spcBef>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HBase read</a:t>
            </a:r>
          </a:p>
        </p:txBody>
      </p:sp>
      <p:sp>
        <p:nvSpPr>
          <p:cNvPr id="482" name="Shape 48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solidFill>
                  <a:schemeClr val="dk1"/>
                </a:solidFill>
                <a:highlight>
                  <a:srgbClr val="FFFFFF"/>
                </a:highlight>
              </a:rPr>
              <a:t>A read against HBase must be reconciled between the HFiles, MemStore &amp; BLOCKCACHE.The BlockCache is designed to keep frequently accessed data from the HFiles in memory so as to avoid disk reads</a:t>
            </a:r>
          </a:p>
          <a:p>
            <a:pPr indent="-228600" lvl="0" marL="457200" rtl="0">
              <a:spcBef>
                <a:spcPts val="0"/>
              </a:spcBef>
              <a:buClr>
                <a:schemeClr val="dk1"/>
              </a:buClr>
            </a:pPr>
            <a:r>
              <a:rPr lang="en">
                <a:solidFill>
                  <a:schemeClr val="dk1"/>
                </a:solidFill>
                <a:highlight>
                  <a:srgbClr val="FFFFFF"/>
                </a:highlight>
              </a:rPr>
              <a:t>Each column family has its own BlockCache.BlockCache contains data in form of 'block', as unit of data that HBase reads from disk in a single pass</a:t>
            </a:r>
          </a:p>
          <a:p>
            <a:pPr indent="-228600" lvl="0" marL="457200">
              <a:spcBef>
                <a:spcPts val="0"/>
              </a:spcBef>
              <a:buClr>
                <a:schemeClr val="dk1"/>
              </a:buClr>
            </a:pPr>
            <a:r>
              <a:rPr lang="en">
                <a:solidFill>
                  <a:schemeClr val="dk1"/>
                </a:solidFill>
                <a:highlight>
                  <a:srgbClr val="FFFFFF"/>
                </a:highlight>
              </a:rPr>
              <a:t>The HFile is physically laid out as a sequence of blocks plus an index over those blocks. This means reading a block from HBase requires only looking up that block's location in the index and retrieving it from disk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Traditional Data Systems</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Traditional data systems, such as relational databases and data warehouses, have been the primary way businesses and organizations have stored and analyzed their data</a:t>
            </a:r>
          </a:p>
          <a:p>
            <a:pPr indent="-228600" lvl="0" marL="457200">
              <a:spcBef>
                <a:spcPts val="0"/>
              </a:spcBef>
              <a:buClr>
                <a:srgbClr val="000000"/>
              </a:buClr>
            </a:pPr>
            <a:r>
              <a:rPr lang="en">
                <a:solidFill>
                  <a:srgbClr val="000000"/>
                </a:solidFill>
                <a:highlight>
                  <a:srgbClr val="FFFFFF"/>
                </a:highlight>
              </a:rPr>
              <a:t>Traditional systems are designed from the ground up to work with data that has primarily been structured data.</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pic>
        <p:nvPicPr>
          <p:cNvPr descr="hbase_7.png" id="487" name="Shape 487"/>
          <p:cNvPicPr preferRelativeResize="0"/>
          <p:nvPr/>
        </p:nvPicPr>
        <p:blipFill>
          <a:blip r:embed="rId3">
            <a:alphaModFix/>
          </a:blip>
          <a:stretch>
            <a:fillRect/>
          </a:stretch>
        </p:blipFill>
        <p:spPr>
          <a:xfrm>
            <a:off x="1406769" y="0"/>
            <a:ext cx="6330461" cy="514349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title"/>
          </p:nvPr>
        </p:nvSpPr>
        <p:spPr>
          <a:xfrm>
            <a:off x="311700" y="1942300"/>
            <a:ext cx="8520600" cy="915900"/>
          </a:xfrm>
          <a:prstGeom prst="rect">
            <a:avLst/>
          </a:prstGeom>
        </p:spPr>
        <p:txBody>
          <a:bodyPr anchorCtr="0" anchor="t" bIns="91425" lIns="91425" rIns="91425" tIns="91425">
            <a:noAutofit/>
          </a:bodyPr>
          <a:lstStyle/>
          <a:p>
            <a:pPr lvl="0" algn="ctr">
              <a:spcBef>
                <a:spcPts val="0"/>
              </a:spcBef>
              <a:buNone/>
            </a:pPr>
            <a:r>
              <a:rPr lang="en" sz="4800"/>
              <a:t>Hive</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Hive</a:t>
            </a:r>
          </a:p>
        </p:txBody>
      </p:sp>
      <p:sp>
        <p:nvSpPr>
          <p:cNvPr id="498" name="Shape 4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Hive is a data warehousing infrastructure based on </a:t>
            </a:r>
            <a:r>
              <a:rPr lang="en">
                <a:solidFill>
                  <a:srgbClr val="000000"/>
                </a:solidFill>
                <a:highlight>
                  <a:srgbClr val="FFFFFF"/>
                </a:highlight>
                <a:hlinkClick r:id="rId3"/>
              </a:rPr>
              <a:t>Apache Hadoop</a:t>
            </a:r>
          </a:p>
          <a:p>
            <a:pPr indent="-228600" lvl="0" marL="457200" rtl="0">
              <a:spcBef>
                <a:spcPts val="0"/>
              </a:spcBef>
              <a:buClr>
                <a:srgbClr val="000000"/>
              </a:buClr>
            </a:pPr>
            <a:r>
              <a:rPr lang="en">
                <a:solidFill>
                  <a:srgbClr val="000000"/>
                </a:solidFill>
                <a:highlight>
                  <a:srgbClr val="FFFFFF"/>
                </a:highlight>
              </a:rPr>
              <a:t>Hive is designed to enable easy data summarization, ad-hoc querying and analysis of large volumes of data. </a:t>
            </a:r>
          </a:p>
          <a:p>
            <a:pPr indent="-228600" lvl="0" marL="457200">
              <a:spcBef>
                <a:spcPts val="0"/>
              </a:spcBef>
              <a:buClr>
                <a:srgbClr val="000000"/>
              </a:buClr>
            </a:pPr>
            <a:r>
              <a:rPr lang="en">
                <a:solidFill>
                  <a:srgbClr val="000000"/>
                </a:solidFill>
                <a:highlight>
                  <a:srgbClr val="FFFFFF"/>
                </a:highlight>
              </a:rPr>
              <a:t>It provides SQL which enables users to do ad-hoc querying, summarization and data analysis easily.</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pic>
        <p:nvPicPr>
          <p:cNvPr descr="hive_1.png" id="503" name="Shape 503"/>
          <p:cNvPicPr preferRelativeResize="0"/>
          <p:nvPr/>
        </p:nvPicPr>
        <p:blipFill>
          <a:blip r:embed="rId3">
            <a:alphaModFix/>
          </a:blip>
          <a:stretch>
            <a:fillRect/>
          </a:stretch>
        </p:blipFill>
        <p:spPr>
          <a:xfrm>
            <a:off x="1968160" y="0"/>
            <a:ext cx="5207679" cy="51435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hive_4.png" id="508" name="Shape 508"/>
          <p:cNvPicPr preferRelativeResize="0"/>
          <p:nvPr/>
        </p:nvPicPr>
        <p:blipFill>
          <a:blip r:embed="rId3">
            <a:alphaModFix/>
          </a:blip>
          <a:stretch>
            <a:fillRect/>
          </a:stretch>
        </p:blipFill>
        <p:spPr>
          <a:xfrm>
            <a:off x="0" y="60245"/>
            <a:ext cx="9144000" cy="502301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Hive Components</a:t>
            </a:r>
          </a:p>
        </p:txBody>
      </p:sp>
      <p:sp>
        <p:nvSpPr>
          <p:cNvPr id="514" name="Shape 514"/>
          <p:cNvSpPr txBox="1"/>
          <p:nvPr>
            <p:ph idx="1" type="body"/>
          </p:nvPr>
        </p:nvSpPr>
        <p:spPr>
          <a:xfrm>
            <a:off x="311700" y="1017725"/>
            <a:ext cx="8520600" cy="3551100"/>
          </a:xfrm>
          <a:prstGeom prst="rect">
            <a:avLst/>
          </a:prstGeom>
        </p:spPr>
        <p:txBody>
          <a:bodyPr anchorCtr="0" anchor="t" bIns="91425" lIns="91425" rIns="91425" tIns="91425">
            <a:noAutofit/>
          </a:bodyPr>
          <a:lstStyle/>
          <a:p>
            <a:pPr indent="-342900" lvl="0" marL="457200">
              <a:lnSpc>
                <a:spcPct val="165000"/>
              </a:lnSpc>
              <a:spcBef>
                <a:spcPts val="0"/>
              </a:spcBef>
              <a:spcAft>
                <a:spcPts val="2200"/>
              </a:spcAft>
              <a:buClr>
                <a:srgbClr val="000000"/>
              </a:buClr>
              <a:buSzPct val="100000"/>
            </a:pPr>
            <a:r>
              <a:rPr lang="en">
                <a:solidFill>
                  <a:srgbClr val="000000"/>
                </a:solidFill>
                <a:highlight>
                  <a:srgbClr val="FFFFFF"/>
                </a:highlight>
              </a:rPr>
              <a:t>Driver: </a:t>
            </a:r>
            <a:r>
              <a:rPr lang="en">
                <a:solidFill>
                  <a:srgbClr val="333333"/>
                </a:solidFill>
                <a:highlight>
                  <a:srgbClr val="FFFFFF"/>
                </a:highlight>
              </a:rPr>
              <a:t>The component which receives the queries. This component implements the notion of session handles and provides execute and fetch APIs modeled on JDBC/ODBC interfaces.</a:t>
            </a:r>
          </a:p>
          <a:p>
            <a:pPr indent="-342900" lvl="0" marL="457200">
              <a:lnSpc>
                <a:spcPct val="165000"/>
              </a:lnSpc>
              <a:spcBef>
                <a:spcPts val="0"/>
              </a:spcBef>
              <a:spcAft>
                <a:spcPts val="2200"/>
              </a:spcAft>
              <a:buClr>
                <a:srgbClr val="000000"/>
              </a:buClr>
              <a:buSzPct val="100000"/>
            </a:pPr>
            <a:r>
              <a:rPr lang="en">
                <a:solidFill>
                  <a:srgbClr val="000000"/>
                </a:solidFill>
                <a:highlight>
                  <a:srgbClr val="FFFFFF"/>
                </a:highlight>
              </a:rPr>
              <a:t>Query compiler: It compiles HiveQL into graph of map reduce tasks.</a:t>
            </a:r>
          </a:p>
          <a:p>
            <a:pPr indent="-342900" lvl="0" marL="457200" rtl="0">
              <a:lnSpc>
                <a:spcPct val="165000"/>
              </a:lnSpc>
              <a:spcBef>
                <a:spcPts val="0"/>
              </a:spcBef>
              <a:spcAft>
                <a:spcPts val="2200"/>
              </a:spcAft>
              <a:buClr>
                <a:srgbClr val="000000"/>
              </a:buClr>
              <a:buSzPct val="100000"/>
            </a:pPr>
            <a:r>
              <a:rPr lang="en">
                <a:solidFill>
                  <a:srgbClr val="000000"/>
                </a:solidFill>
                <a:highlight>
                  <a:srgbClr val="FFFFFF"/>
                </a:highlight>
              </a:rPr>
              <a:t>Execution engine: It executes the tasks produces by compiler.</a:t>
            </a:r>
          </a:p>
          <a:p>
            <a:pPr indent="-342900" lvl="0" marL="457200" rtl="0">
              <a:lnSpc>
                <a:spcPct val="165000"/>
              </a:lnSpc>
              <a:spcBef>
                <a:spcPts val="0"/>
              </a:spcBef>
              <a:spcAft>
                <a:spcPts val="2200"/>
              </a:spcAft>
              <a:buClr>
                <a:schemeClr val="dk1"/>
              </a:buClr>
              <a:buSzPct val="100000"/>
            </a:pPr>
            <a:r>
              <a:rPr lang="en">
                <a:solidFill>
                  <a:schemeClr val="dk1"/>
                </a:solidFill>
                <a:highlight>
                  <a:srgbClr val="FFFFFF"/>
                </a:highlight>
              </a:rPr>
              <a:t>Thrift server: It provides an interface to connect to other applications like MySQL, Oracle, Excel, etc. through JDBC/ODBC drivers.</a:t>
            </a:r>
          </a:p>
          <a:p>
            <a:pPr lvl="0">
              <a:spcBef>
                <a:spcPts val="0"/>
              </a:spcBef>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rtl="0">
              <a:lnSpc>
                <a:spcPct val="165000"/>
              </a:lnSpc>
              <a:spcBef>
                <a:spcPts val="0"/>
              </a:spcBef>
              <a:spcAft>
                <a:spcPts val="2200"/>
              </a:spcAft>
              <a:buClr>
                <a:srgbClr val="000000"/>
              </a:buClr>
              <a:buSzPct val="100000"/>
            </a:pPr>
            <a:r>
              <a:rPr lang="en">
                <a:solidFill>
                  <a:srgbClr val="000000"/>
                </a:solidFill>
                <a:highlight>
                  <a:srgbClr val="FFFFFF"/>
                </a:highlight>
              </a:rPr>
              <a:t>Command line interface: It is also called Hive shell. It is used for working with data either interactively or batch data processing.</a:t>
            </a:r>
          </a:p>
          <a:p>
            <a:pPr indent="-342900" lvl="0" marL="457200" rtl="0">
              <a:lnSpc>
                <a:spcPct val="165000"/>
              </a:lnSpc>
              <a:spcBef>
                <a:spcPts val="0"/>
              </a:spcBef>
              <a:spcAft>
                <a:spcPts val="2200"/>
              </a:spcAft>
              <a:buClr>
                <a:srgbClr val="000000"/>
              </a:buClr>
              <a:buSzPct val="163636"/>
            </a:pPr>
            <a:r>
              <a:rPr lang="en">
                <a:solidFill>
                  <a:srgbClr val="000000"/>
                </a:solidFill>
                <a:highlight>
                  <a:srgbClr val="FFFFFF"/>
                </a:highlight>
              </a:rPr>
              <a:t>Web Interface: It is a visual structure on Hive used for interaction with data</a:t>
            </a:r>
            <a:r>
              <a:rPr lang="en" sz="1100">
                <a:solidFill>
                  <a:srgbClr val="727272"/>
                </a:solidFill>
                <a:highlight>
                  <a:srgbClr val="FFFFFF"/>
                </a:highlight>
              </a:rPr>
              <a:t>.</a:t>
            </a:r>
          </a:p>
          <a:p>
            <a:pPr indent="-342900" lvl="0" marL="457200" rtl="0">
              <a:lnSpc>
                <a:spcPct val="142857"/>
              </a:lnSpc>
              <a:spcBef>
                <a:spcPts val="800"/>
              </a:spcBef>
              <a:spcAft>
                <a:spcPts val="0"/>
              </a:spcAft>
              <a:buClr>
                <a:srgbClr val="000000"/>
              </a:buClr>
              <a:buSzPct val="100000"/>
            </a:pPr>
            <a:r>
              <a:rPr lang="en">
                <a:solidFill>
                  <a:srgbClr val="000000"/>
                </a:solidFill>
                <a:highlight>
                  <a:srgbClr val="FFFFFF"/>
                </a:highlight>
              </a:rPr>
              <a:t>Metastore – The component that stores all the structure information of the various tables and partitions in the warehouse including column and column type information, the serializers and deserializers necessary to read and write data and the corresponding HDFS files where the data is stored.</a:t>
            </a:r>
          </a:p>
          <a:p>
            <a:pPr lvl="0">
              <a:spcBef>
                <a:spcPts val="0"/>
              </a:spcBef>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a:lnSpc>
                <a:spcPct val="142857"/>
              </a:lnSpc>
              <a:spcBef>
                <a:spcPts val="800"/>
              </a:spcBef>
              <a:spcAft>
                <a:spcPts val="0"/>
              </a:spcAft>
              <a:buClr>
                <a:srgbClr val="000000"/>
              </a:buClr>
              <a:buSzPct val="100000"/>
            </a:pPr>
            <a:r>
              <a:rPr lang="en">
                <a:solidFill>
                  <a:srgbClr val="000000"/>
                </a:solidFill>
                <a:highlight>
                  <a:srgbClr val="FFFFFF"/>
                </a:highlight>
              </a:rPr>
              <a:t>Compiler – The component that parses the query, does semantic analysis on the different query blocks and query expressions and eventually generates an execution plan with the help of the table and partition metadata looked up from the metastore.</a:t>
            </a:r>
          </a:p>
          <a:p>
            <a:pPr lvl="0">
              <a:lnSpc>
                <a:spcPct val="165000"/>
              </a:lnSpc>
              <a:spcBef>
                <a:spcPts val="0"/>
              </a:spcBef>
              <a:spcAft>
                <a:spcPts val="2200"/>
              </a:spcAft>
              <a:buClr>
                <a:schemeClr val="dk1"/>
              </a:buClr>
              <a:buSzPct val="61111"/>
              <a:buFont typeface="Arial"/>
              <a:buNone/>
            </a:pPr>
            <a:r>
              <a:t/>
            </a:r>
            <a:endParaRPr>
              <a:solidFill>
                <a:srgbClr val="000000"/>
              </a:solidFill>
              <a:highlight>
                <a:srgbClr val="FFFFFF"/>
              </a:highlight>
            </a:endParaRPr>
          </a:p>
          <a:p>
            <a:pPr lvl="0">
              <a:spcBef>
                <a:spcPts val="0"/>
              </a:spcBef>
              <a:buNone/>
            </a:pPr>
            <a:r>
              <a:t/>
            </a:r>
            <a:endParaRPr>
              <a:solidFill>
                <a:srgbClr val="00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pic>
        <p:nvPicPr>
          <p:cNvPr descr="hive_5.jpg" id="529" name="Shape 529"/>
          <p:cNvPicPr preferRelativeResize="0"/>
          <p:nvPr/>
        </p:nvPicPr>
        <p:blipFill>
          <a:blip r:embed="rId3">
            <a:alphaModFix/>
          </a:blip>
          <a:stretch>
            <a:fillRect/>
          </a:stretch>
        </p:blipFill>
        <p:spPr>
          <a:xfrm>
            <a:off x="1533525" y="290512"/>
            <a:ext cx="6076950" cy="45624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311700" y="600875"/>
            <a:ext cx="8520600" cy="572700"/>
          </a:xfrm>
          <a:prstGeom prst="rect">
            <a:avLst/>
          </a:prstGeom>
        </p:spPr>
        <p:txBody>
          <a:bodyPr anchorCtr="0" anchor="t" bIns="91425" lIns="91425" rIns="91425" tIns="91425">
            <a:noAutofit/>
          </a:bodyPr>
          <a:lstStyle/>
          <a:p>
            <a:pPr lvl="0">
              <a:spcBef>
                <a:spcPts val="0"/>
              </a:spcBef>
              <a:buNone/>
            </a:pPr>
            <a:r>
              <a:rPr lang="en"/>
              <a:t>Hive Data Model</a:t>
            </a:r>
          </a:p>
        </p:txBody>
      </p:sp>
      <p:sp>
        <p:nvSpPr>
          <p:cNvPr id="535" name="Shape 535"/>
          <p:cNvSpPr txBox="1"/>
          <p:nvPr>
            <p:ph idx="1" type="body"/>
          </p:nvPr>
        </p:nvSpPr>
        <p:spPr>
          <a:xfrm>
            <a:off x="311700" y="130832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Data in Hive is organized into:</a:t>
            </a:r>
          </a:p>
          <a:p>
            <a:pPr indent="-342900" lvl="1" marL="914400" rtl="0">
              <a:spcBef>
                <a:spcPts val="0"/>
              </a:spcBef>
              <a:buClr>
                <a:srgbClr val="000000"/>
              </a:buClr>
              <a:buSzPct val="100000"/>
            </a:pPr>
            <a:r>
              <a:rPr lang="en" sz="1800">
                <a:solidFill>
                  <a:srgbClr val="000000"/>
                </a:solidFill>
                <a:highlight>
                  <a:srgbClr val="FFFFFF"/>
                </a:highlight>
              </a:rPr>
              <a:t>Tables</a:t>
            </a:r>
          </a:p>
          <a:p>
            <a:pPr indent="-342900" lvl="1" marL="914400" rtl="0">
              <a:spcBef>
                <a:spcPts val="0"/>
              </a:spcBef>
              <a:buClr>
                <a:srgbClr val="000000"/>
              </a:buClr>
              <a:buSzPct val="100000"/>
            </a:pPr>
            <a:r>
              <a:rPr lang="en" sz="1800">
                <a:solidFill>
                  <a:srgbClr val="000000"/>
                </a:solidFill>
                <a:highlight>
                  <a:srgbClr val="FFFFFF"/>
                </a:highlight>
              </a:rPr>
              <a:t>Partitions</a:t>
            </a:r>
          </a:p>
          <a:p>
            <a:pPr indent="-342900" lvl="1" marL="914400" rtl="0">
              <a:spcBef>
                <a:spcPts val="0"/>
              </a:spcBef>
              <a:buClr>
                <a:srgbClr val="000000"/>
              </a:buClr>
              <a:buSzPct val="100000"/>
            </a:pPr>
            <a:r>
              <a:rPr lang="en" sz="1800">
                <a:solidFill>
                  <a:srgbClr val="000000"/>
                </a:solidFill>
                <a:highlight>
                  <a:srgbClr val="FFFFFF"/>
                </a:highlight>
              </a:rPr>
              <a:t>Buckets</a:t>
            </a:r>
          </a:p>
          <a:p>
            <a:pPr lvl="0">
              <a:spcBef>
                <a:spcPts val="0"/>
              </a:spcBef>
              <a:buNone/>
            </a:pPr>
            <a:r>
              <a:t/>
            </a:r>
            <a:endParaRPr b="1" sz="14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descr="Birst_The_Traditional_Business_Intelligence_Approach.jpg" id="98" name="Shape 98"/>
          <p:cNvPicPr preferRelativeResize="0"/>
          <p:nvPr/>
        </p:nvPicPr>
        <p:blipFill>
          <a:blip r:embed="rId3">
            <a:alphaModFix/>
          </a:blip>
          <a:stretch>
            <a:fillRect/>
          </a:stretch>
        </p:blipFill>
        <p:spPr>
          <a:xfrm>
            <a:off x="923200" y="407650"/>
            <a:ext cx="7481449" cy="4400149"/>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idx="1" type="body"/>
          </p:nvPr>
        </p:nvSpPr>
        <p:spPr>
          <a:xfrm>
            <a:off x="311700" y="707375"/>
            <a:ext cx="8520600" cy="3861600"/>
          </a:xfrm>
          <a:prstGeom prst="rect">
            <a:avLst/>
          </a:prstGeom>
        </p:spPr>
        <p:txBody>
          <a:bodyPr anchorCtr="0" anchor="t" bIns="91425" lIns="91425" rIns="91425" tIns="91425">
            <a:noAutofit/>
          </a:bodyPr>
          <a:lstStyle/>
          <a:p>
            <a:pPr lvl="0">
              <a:spcBef>
                <a:spcPts val="0"/>
              </a:spcBef>
              <a:buClr>
                <a:schemeClr val="dk1"/>
              </a:buClr>
              <a:buSzPct val="45833"/>
              <a:buFont typeface="Arial"/>
              <a:buNone/>
            </a:pPr>
            <a:r>
              <a:rPr b="1" lang="en" sz="2400">
                <a:solidFill>
                  <a:schemeClr val="dk1"/>
                </a:solidFill>
                <a:highlight>
                  <a:srgbClr val="FFFFFF"/>
                </a:highlight>
              </a:rPr>
              <a:t>Tables:</a:t>
            </a:r>
          </a:p>
          <a:p>
            <a:pPr indent="-228600" lvl="0" marL="457200">
              <a:spcBef>
                <a:spcPts val="0"/>
              </a:spcBef>
              <a:buClr>
                <a:schemeClr val="dk1"/>
              </a:buClr>
            </a:pPr>
            <a:r>
              <a:rPr lang="en">
                <a:solidFill>
                  <a:schemeClr val="dk1"/>
                </a:solidFill>
                <a:highlight>
                  <a:srgbClr val="FFFFFF"/>
                </a:highlight>
              </a:rPr>
              <a:t>These are analogous to Tables in Relational Databases. </a:t>
            </a:r>
          </a:p>
          <a:p>
            <a:pPr indent="-228600" lvl="0" marL="457200">
              <a:spcBef>
                <a:spcPts val="0"/>
              </a:spcBef>
              <a:buClr>
                <a:schemeClr val="dk1"/>
              </a:buClr>
            </a:pPr>
            <a:r>
              <a:rPr lang="en">
                <a:solidFill>
                  <a:schemeClr val="dk1"/>
                </a:solidFill>
                <a:highlight>
                  <a:srgbClr val="FFFFFF"/>
                </a:highlight>
              </a:rPr>
              <a:t>Tables can be filtered, projected, joined and unioned. </a:t>
            </a:r>
          </a:p>
          <a:p>
            <a:pPr indent="-228600" lvl="0" marL="457200" rtl="0">
              <a:spcBef>
                <a:spcPts val="0"/>
              </a:spcBef>
              <a:buClr>
                <a:schemeClr val="dk1"/>
              </a:buClr>
            </a:pPr>
            <a:r>
              <a:rPr lang="en">
                <a:solidFill>
                  <a:schemeClr val="dk1"/>
                </a:solidFill>
                <a:highlight>
                  <a:srgbClr val="FFFFFF"/>
                </a:highlight>
              </a:rPr>
              <a:t>Additionally all the data of a table is stored in a directory in HDFS</a:t>
            </a:r>
          </a:p>
          <a:p>
            <a:pPr lvl="0">
              <a:spcBef>
                <a:spcPts val="0"/>
              </a:spcBef>
              <a:buNone/>
            </a:pPr>
            <a:r>
              <a:rPr b="1" lang="en" sz="2400">
                <a:solidFill>
                  <a:schemeClr val="dk1"/>
                </a:solidFill>
                <a:highlight>
                  <a:srgbClr val="FFFFFF"/>
                </a:highlight>
              </a:rPr>
              <a:t>Partitions:</a:t>
            </a:r>
          </a:p>
          <a:p>
            <a:pPr indent="-228600" lvl="0" marL="457200">
              <a:spcBef>
                <a:spcPts val="0"/>
              </a:spcBef>
              <a:buClr>
                <a:schemeClr val="dk1"/>
              </a:buClr>
            </a:pPr>
            <a:r>
              <a:rPr lang="en">
                <a:solidFill>
                  <a:srgbClr val="333333"/>
                </a:solidFill>
                <a:highlight>
                  <a:srgbClr val="FFFFFF"/>
                </a:highlight>
              </a:rPr>
              <a:t>Each Table can have one or more partition keys which determine how the data is stored, for example a table T with a date partition column ds had files with data for a particular date stored in the &lt;table location&gt;/ds=&lt;date&gt; directory in HDFS</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idx="1" type="body"/>
          </p:nvPr>
        </p:nvSpPr>
        <p:spPr>
          <a:xfrm>
            <a:off x="311700" y="683400"/>
            <a:ext cx="8520600" cy="38856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highlight>
                  <a:srgbClr val="FFFFFF"/>
                </a:highlight>
              </a:rPr>
              <a:t>Partitions allow the system to prune data to be inspected based on query predicates, for example a query that is interested in rows from T that satisfy the predicate T.ds = '2016-07-28' would only have to look at files in &lt;table location&gt;/ds=2008-07-28/ directory in HDFS.</a:t>
            </a:r>
          </a:p>
          <a:p>
            <a:pPr lvl="0" rtl="0">
              <a:spcBef>
                <a:spcPts val="0"/>
              </a:spcBef>
              <a:buNone/>
            </a:pPr>
            <a:r>
              <a:rPr b="1" lang="en" sz="2400">
                <a:solidFill>
                  <a:srgbClr val="000000"/>
                </a:solidFill>
                <a:highlight>
                  <a:srgbClr val="FFFFFF"/>
                </a:highlight>
              </a:rPr>
              <a:t>Buckets:</a:t>
            </a:r>
          </a:p>
          <a:p>
            <a:pPr indent="-228600" lvl="0" marL="457200" rtl="0">
              <a:spcBef>
                <a:spcPts val="0"/>
              </a:spcBef>
              <a:buClr>
                <a:srgbClr val="000000"/>
              </a:buClr>
            </a:pPr>
            <a:r>
              <a:rPr lang="en">
                <a:solidFill>
                  <a:srgbClr val="000000"/>
                </a:solidFill>
                <a:highlight>
                  <a:srgbClr val="FFFFFF"/>
                </a:highlight>
              </a:rPr>
              <a:t>Data in each partition may in turn be divided into Buckets based on the hash of a column in the table. </a:t>
            </a:r>
          </a:p>
          <a:p>
            <a:pPr indent="-228600" lvl="0" marL="457200">
              <a:spcBef>
                <a:spcPts val="0"/>
              </a:spcBef>
              <a:buClr>
                <a:srgbClr val="000000"/>
              </a:buClr>
            </a:pPr>
            <a:r>
              <a:rPr lang="en">
                <a:solidFill>
                  <a:srgbClr val="000000"/>
                </a:solidFill>
                <a:highlight>
                  <a:srgbClr val="FFFFFF"/>
                </a:highlight>
              </a:rPr>
              <a:t>Each bucket is stored as a file in the partition directory. Bucketing allows the system to efficiently evaluate queries that depend on a sample of data (these are queries that use the SAMPLE clause on the table).</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Internal and External tables in Hive</a:t>
            </a:r>
          </a:p>
        </p:txBody>
      </p:sp>
      <p:sp>
        <p:nvSpPr>
          <p:cNvPr id="551" name="Shape 5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sz="2400">
                <a:solidFill>
                  <a:srgbClr val="000000"/>
                </a:solidFill>
              </a:rPr>
              <a:t>External tables:</a:t>
            </a:r>
          </a:p>
          <a:p>
            <a:pPr indent="-228600" lvl="0" marL="457200" rtl="0">
              <a:spcBef>
                <a:spcPts val="0"/>
              </a:spcBef>
              <a:buClr>
                <a:srgbClr val="000000"/>
              </a:buClr>
            </a:pPr>
            <a:r>
              <a:rPr lang="en">
                <a:solidFill>
                  <a:schemeClr val="dk1"/>
                </a:solidFill>
              </a:rPr>
              <a:t>External table stores files on the HDFS server but tables are not linked to the source file completely</a:t>
            </a:r>
          </a:p>
          <a:p>
            <a:pPr indent="-228600" lvl="0" marL="457200" rtl="0">
              <a:spcBef>
                <a:spcPts val="0"/>
              </a:spcBef>
              <a:buClr>
                <a:schemeClr val="dk1"/>
              </a:buClr>
            </a:pPr>
            <a:r>
              <a:rPr lang="en">
                <a:solidFill>
                  <a:schemeClr val="dk1"/>
                </a:solidFill>
              </a:rPr>
              <a:t>If you delete an external table the file still remains on the HDFS server</a:t>
            </a:r>
          </a:p>
          <a:p>
            <a:pPr indent="-228600" lvl="0" marL="457200" rtl="0">
              <a:spcBef>
                <a:spcPts val="0"/>
              </a:spcBef>
              <a:spcAft>
                <a:spcPts val="0"/>
              </a:spcAft>
              <a:buClr>
                <a:schemeClr val="dk1"/>
              </a:buClr>
            </a:pPr>
            <a:r>
              <a:rPr lang="en">
                <a:solidFill>
                  <a:schemeClr val="dk1"/>
                </a:solidFill>
              </a:rPr>
              <a:t>The file and the table link is there but read only.</a:t>
            </a:r>
          </a:p>
          <a:p>
            <a:pPr indent="-330200" lvl="0" marL="457200" rtl="0">
              <a:spcBef>
                <a:spcPts val="0"/>
              </a:spcBef>
              <a:spcAft>
                <a:spcPts val="0"/>
              </a:spcAft>
              <a:buClr>
                <a:schemeClr val="dk1"/>
              </a:buClr>
              <a:buSzPct val="100000"/>
              <a:buFont typeface="Times New Roman"/>
            </a:pPr>
            <a:r>
              <a:rPr lang="en">
                <a:solidFill>
                  <a:schemeClr val="dk1"/>
                </a:solidFill>
              </a:rPr>
              <a:t>External table files are accessible to anyone who has access to HDFS file structure and therefore security needs to be managed at the HDFS file/folder level</a:t>
            </a:r>
            <a:r>
              <a:rPr lang="en" sz="1600">
                <a:solidFill>
                  <a:schemeClr val="dk1"/>
                </a:solidFill>
                <a:latin typeface="Times New Roman"/>
                <a:ea typeface="Times New Roman"/>
                <a:cs typeface="Times New Roman"/>
                <a:sym typeface="Times New Roman"/>
              </a:rPr>
              <a:t>.</a:t>
            </a:r>
          </a:p>
          <a:p>
            <a:pPr lvl="0" rtl="0">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idx="1" type="body"/>
          </p:nvPr>
        </p:nvSpPr>
        <p:spPr>
          <a:xfrm>
            <a:off x="311700" y="551525"/>
            <a:ext cx="8520600" cy="4017300"/>
          </a:xfrm>
          <a:prstGeom prst="rect">
            <a:avLst/>
          </a:prstGeom>
        </p:spPr>
        <p:txBody>
          <a:bodyPr anchorCtr="0" anchor="t" bIns="91425" lIns="91425" rIns="91425" tIns="91425">
            <a:noAutofit/>
          </a:bodyPr>
          <a:lstStyle/>
          <a:p>
            <a:pPr lvl="0">
              <a:spcBef>
                <a:spcPts val="0"/>
              </a:spcBef>
              <a:buNone/>
            </a:pPr>
            <a:r>
              <a:rPr b="1" lang="en" sz="2400">
                <a:solidFill>
                  <a:srgbClr val="000000"/>
                </a:solidFill>
              </a:rPr>
              <a:t>Internal Tables:</a:t>
            </a:r>
          </a:p>
          <a:p>
            <a:pPr indent="-228600" lvl="0" marL="457200" rtl="0">
              <a:spcBef>
                <a:spcPts val="0"/>
              </a:spcBef>
              <a:buClr>
                <a:srgbClr val="000000"/>
              </a:buClr>
            </a:pPr>
            <a:r>
              <a:rPr lang="en">
                <a:solidFill>
                  <a:srgbClr val="000000"/>
                </a:solidFill>
              </a:rPr>
              <a:t>Stored in a directory based on settings in the following file: </a:t>
            </a:r>
            <a:r>
              <a:rPr b="1" lang="en">
                <a:solidFill>
                  <a:srgbClr val="000000"/>
                </a:solidFill>
              </a:rPr>
              <a:t>hive.metastore.warehouse.dir</a:t>
            </a:r>
          </a:p>
          <a:p>
            <a:pPr indent="-228600" lvl="0" marL="457200" rtl="0">
              <a:spcBef>
                <a:spcPts val="0"/>
              </a:spcBef>
              <a:buClr>
                <a:srgbClr val="000000"/>
              </a:buClr>
            </a:pPr>
            <a:r>
              <a:rPr lang="en">
                <a:solidFill>
                  <a:srgbClr val="000000"/>
                </a:solidFill>
              </a:rPr>
              <a:t>by default internal tables are stored in the following directory “ </a:t>
            </a:r>
            <a:r>
              <a:rPr b="1" lang="en">
                <a:solidFill>
                  <a:srgbClr val="000000"/>
                </a:solidFill>
              </a:rPr>
              <a:t>/user/hive/warehouse</a:t>
            </a:r>
            <a:r>
              <a:rPr lang="en">
                <a:solidFill>
                  <a:srgbClr val="000000"/>
                </a:solidFill>
              </a:rPr>
              <a:t>” you can change it by updating the location in the config file mentioned above.</a:t>
            </a:r>
          </a:p>
          <a:p>
            <a:pPr indent="-228600" lvl="0" marL="457200" rtl="0">
              <a:spcBef>
                <a:spcPts val="0"/>
              </a:spcBef>
              <a:buClr>
                <a:srgbClr val="000000"/>
              </a:buClr>
            </a:pPr>
            <a:r>
              <a:rPr lang="en">
                <a:solidFill>
                  <a:srgbClr val="000000"/>
                </a:solidFill>
                <a:highlight>
                  <a:srgbClr val="FFFFFF"/>
                </a:highlight>
              </a:rPr>
              <a:t>When you drop an internal table, it drops the data, and it also drops the metadata.</a:t>
            </a:r>
          </a:p>
          <a:p>
            <a:pPr indent="-228600" lvl="0" marL="457200" rtl="0">
              <a:spcBef>
                <a:spcPts val="0"/>
              </a:spcBef>
              <a:spcAft>
                <a:spcPts val="0"/>
              </a:spcAft>
              <a:buClr>
                <a:srgbClr val="000000"/>
              </a:buClr>
            </a:pPr>
            <a:r>
              <a:rPr lang="en">
                <a:solidFill>
                  <a:srgbClr val="000000"/>
                </a:solidFill>
              </a:rPr>
              <a:t>Security needs to be managed within HIVE, probably at the schema level (depends on organisation to organisation). HDFS security is out of scope in this case. </a:t>
            </a:r>
          </a:p>
          <a:p>
            <a:pPr lvl="0" rtl="0">
              <a:spcBef>
                <a:spcPts val="0"/>
              </a:spcBef>
              <a:buNone/>
            </a:pPr>
            <a:r>
              <a:t/>
            </a:r>
            <a:endParaRPr>
              <a:solidFill>
                <a:srgbClr val="000000"/>
              </a:solidFill>
              <a:highlight>
                <a:srgbClr val="FFFFFF"/>
              </a:highlight>
            </a:endParaRPr>
          </a:p>
          <a:p>
            <a:pPr lvl="0">
              <a:spcBef>
                <a:spcPts val="0"/>
              </a:spcBef>
              <a:buNone/>
            </a:pPr>
            <a:r>
              <a:t/>
            </a:r>
            <a:endParaRPr>
              <a:solidFill>
                <a:schemeClr val="dk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idx="1" type="body"/>
          </p:nvPr>
        </p:nvSpPr>
        <p:spPr>
          <a:xfrm>
            <a:off x="311700" y="455600"/>
            <a:ext cx="8520600" cy="4113300"/>
          </a:xfrm>
          <a:prstGeom prst="rect">
            <a:avLst/>
          </a:prstGeom>
        </p:spPr>
        <p:txBody>
          <a:bodyPr anchorCtr="0" anchor="t" bIns="91425" lIns="91425" rIns="91425" tIns="91425">
            <a:noAutofit/>
          </a:bodyPr>
          <a:lstStyle/>
          <a:p>
            <a:pPr lvl="0">
              <a:spcBef>
                <a:spcPts val="1400"/>
              </a:spcBef>
              <a:spcAft>
                <a:spcPts val="400"/>
              </a:spcAft>
              <a:buClr>
                <a:schemeClr val="dk1"/>
              </a:buClr>
              <a:buSzPct val="61111"/>
              <a:buFont typeface="Arial"/>
              <a:buNone/>
            </a:pPr>
            <a:r>
              <a:rPr b="1" lang="en">
                <a:solidFill>
                  <a:schemeClr val="dk1"/>
                </a:solidFill>
              </a:rPr>
              <a:t>Use external table if you:</a:t>
            </a:r>
          </a:p>
          <a:p>
            <a:pPr indent="-342900" lvl="0" marL="457200">
              <a:spcBef>
                <a:spcPts val="0"/>
              </a:spcBef>
              <a:spcAft>
                <a:spcPts val="0"/>
              </a:spcAft>
              <a:buClr>
                <a:schemeClr val="dk1"/>
              </a:buClr>
              <a:buSzPct val="100000"/>
              <a:buFont typeface="Arial"/>
            </a:pPr>
            <a:r>
              <a:rPr lang="en">
                <a:solidFill>
                  <a:schemeClr val="dk1"/>
                </a:solidFill>
              </a:rPr>
              <a:t>Want to manage the data outside HIVE e.g. you are planning to use an ETL tool to load/merge data files etc.</a:t>
            </a:r>
          </a:p>
          <a:p>
            <a:pPr indent="-342900" lvl="0" marL="457200">
              <a:spcBef>
                <a:spcPts val="0"/>
              </a:spcBef>
              <a:spcAft>
                <a:spcPts val="0"/>
              </a:spcAft>
              <a:buClr>
                <a:schemeClr val="dk1"/>
              </a:buClr>
              <a:buSzPct val="100000"/>
              <a:buFont typeface="Arial"/>
            </a:pPr>
            <a:r>
              <a:rPr lang="en">
                <a:solidFill>
                  <a:schemeClr val="dk1"/>
                </a:solidFill>
              </a:rPr>
              <a:t>Want to load the latest information to the table but still want to retain old dataset in a file on HDFS for regulatory/legal purposes.</a:t>
            </a:r>
          </a:p>
          <a:p>
            <a:pPr indent="-342900" lvl="0" marL="457200" rtl="0">
              <a:spcBef>
                <a:spcPts val="0"/>
              </a:spcBef>
              <a:spcAft>
                <a:spcPts val="0"/>
              </a:spcAft>
              <a:buClr>
                <a:schemeClr val="dk1"/>
              </a:buClr>
              <a:buSzPct val="100000"/>
              <a:buFont typeface="Arial"/>
            </a:pPr>
            <a:r>
              <a:rPr lang="en">
                <a:solidFill>
                  <a:schemeClr val="dk1"/>
                </a:solidFill>
              </a:rPr>
              <a:t>Are not planning to create a table from another table schema e.g. Create table1 as (Select * from table2)</a:t>
            </a:r>
          </a:p>
          <a:p>
            <a:pPr lvl="0" rtl="0">
              <a:spcBef>
                <a:spcPts val="0"/>
              </a:spcBef>
              <a:spcAft>
                <a:spcPts val="0"/>
              </a:spcAft>
              <a:buNone/>
            </a:pPr>
            <a:r>
              <a:t/>
            </a:r>
            <a:endParaRPr>
              <a:solidFill>
                <a:schemeClr val="dk1"/>
              </a:solidFill>
            </a:endParaRPr>
          </a:p>
          <a:p>
            <a:pPr lvl="0" rtl="0">
              <a:spcBef>
                <a:spcPts val="1400"/>
              </a:spcBef>
              <a:spcAft>
                <a:spcPts val="400"/>
              </a:spcAft>
              <a:buClr>
                <a:schemeClr val="dk1"/>
              </a:buClr>
              <a:buSzPct val="61111"/>
              <a:buFont typeface="Arial"/>
              <a:buNone/>
            </a:pPr>
            <a:r>
              <a:rPr b="1" lang="en">
                <a:solidFill>
                  <a:schemeClr val="dk1"/>
                </a:solidFill>
              </a:rPr>
              <a:t>Use internal table if you:</a:t>
            </a:r>
          </a:p>
          <a:p>
            <a:pPr indent="-342900" lvl="0" marL="457200" rtl="0">
              <a:spcBef>
                <a:spcPts val="0"/>
              </a:spcBef>
              <a:spcAft>
                <a:spcPts val="0"/>
              </a:spcAft>
              <a:buClr>
                <a:schemeClr val="dk1"/>
              </a:buClr>
              <a:buSzPct val="100000"/>
              <a:buFont typeface="Arial"/>
            </a:pPr>
            <a:r>
              <a:rPr lang="en">
                <a:solidFill>
                  <a:schemeClr val="dk1"/>
                </a:solidFill>
              </a:rPr>
              <a:t>Want to store the data temporary.</a:t>
            </a:r>
          </a:p>
          <a:p>
            <a:pPr indent="-342900" lvl="0" marL="457200" rtl="0">
              <a:spcBef>
                <a:spcPts val="0"/>
              </a:spcBef>
              <a:spcAft>
                <a:spcPts val="0"/>
              </a:spcAft>
              <a:buClr>
                <a:schemeClr val="dk1"/>
              </a:buClr>
              <a:buSzPct val="100000"/>
              <a:buFont typeface="Arial"/>
            </a:pPr>
            <a:r>
              <a:rPr lang="en">
                <a:solidFill>
                  <a:schemeClr val="dk1"/>
                </a:solidFill>
              </a:rPr>
              <a:t>Want to use HIVE to manage the lifecycle of tables and data.</a:t>
            </a:r>
          </a:p>
          <a:p>
            <a:pPr lvl="0">
              <a:spcBef>
                <a:spcPts val="0"/>
              </a:spcBef>
              <a:spcAft>
                <a:spcPts val="0"/>
              </a:spcAft>
              <a:buNone/>
            </a:pPr>
            <a:r>
              <a:t/>
            </a:r>
            <a:endParaRPr>
              <a:solidFill>
                <a:schemeClr val="dk1"/>
              </a:solidFill>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