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D24E190-6709-4B4B-A11C-11AE83E779A7}">
  <a:tblStyle styleId="{ED24E190-6709-4B4B-A11C-11AE83E779A7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ndroid.com/versions/kit-kat-4-4/" TargetMode="External"/><Relationship Id="rId3" Type="http://schemas.openxmlformats.org/officeDocument/2006/relationships/hyperlink" Target="http://www.harveywatersofteners.co.uk/history-interior-design" TargetMode="External"/><Relationship Id="rId4" Type="http://schemas.openxmlformats.org/officeDocument/2006/relationships/hyperlink" Target="http://getbootstrap.com" TargetMode="External"/><Relationship Id="rId5" Type="http://schemas.openxmlformats.org/officeDocument/2006/relationships/hyperlink" Target="http://jquery.com" TargetMode="External"/><Relationship Id="rId6" Type="http://schemas.openxmlformats.org/officeDocument/2006/relationships/hyperlink" Target="https://gist.github.com/ruturajv/baa710a8d4c5a6a63aa1" TargetMode="Externa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esscss.org" TargetMode="Externa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evolutionoftheweb.com/" TargetMode="External"/><Relationship Id="rId3" Type="http://schemas.openxmlformats.org/officeDocument/2006/relationships/hyperlink" Target="http://webfoundation.org/about/vision/history-of-the-web/" TargetMode="External"/><Relationship Id="rId4" Type="http://schemas.openxmlformats.org/officeDocument/2006/relationships/hyperlink" Target="http://www.w3.org/History.html" TargetMode="Externa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jshint.com" TargetMode="External"/><Relationship Id="rId3" Type="http://schemas.openxmlformats.org/officeDocument/2006/relationships/hyperlink" Target="http://jslint.com" TargetMode="External"/><Relationship Id="rId4" Type="http://schemas.openxmlformats.org/officeDocument/2006/relationships/hyperlink" Target="https://github.com/victorporof/Sublime-JSHint" TargetMode="Externa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odejs.org/" TargetMode="Externa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dequatelygood.com/JavaScript-Module-Pattern-In-Depth.html" TargetMode="External"/><Relationship Id="rId3" Type="http://schemas.openxmlformats.org/officeDocument/2006/relationships/hyperlink" Target="http://addyosmani.com/resources/essentialjsdesignpatterns/book/" TargetMode="External"/><Relationship Id="rId4" Type="http://schemas.openxmlformats.org/officeDocument/2006/relationships/hyperlink" Target="http://yui.github.io/yuicompressor/" TargetMode="Externa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jquery.com/plugins/basic-plugin-creation/" TargetMode="Externa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aligarsiel.com/Projects/howbrowserswork1.ht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ruturaj/request.php" TargetMode="External"/><Relationship Id="rId3" Type="http://schemas.openxmlformats.org/officeDocument/2006/relationships/hyperlink" Target="http://ruturajv.wordpress.com/category/http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3schools.com" TargetMode="External"/><Relationship Id="rId3" Type="http://schemas.openxmlformats.org/officeDocument/2006/relationships/hyperlink" Target="http://www.w3.org/2002/03/tutorial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3.org/TR/CSS21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flukeout.github.io/" TargetMode="External"/><Relationship Id="rId3" Type="http://schemas.openxmlformats.org/officeDocument/2006/relationships/hyperlink" Target="http://www.w3.org/TR/CSS2/box.html" TargetMode="External"/><Relationship Id="rId4" Type="http://schemas.openxmlformats.org/officeDocument/2006/relationships/hyperlink" Target="https://developer.mozilla.org/en-US/docs/Web/CSS/box_model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ruturaj/cookies/simple-cookie.php" TargetMode="External"/><Relationship Id="rId3" Type="http://schemas.openxmlformats.org/officeDocument/2006/relationships/hyperlink" Target="http://localhost/ruturaj/cookies/ttl-cookie.php" TargetMode="External"/><Relationship Id="rId4" Type="http://schemas.openxmlformats.org/officeDocument/2006/relationships/hyperlink" Target="http://localhost/ruturaj/cookies/path-cookie.php" TargetMode="External"/><Relationship Id="rId5" Type="http://schemas.openxmlformats.org/officeDocument/2006/relationships/hyperlink" Target="http://localhost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ruturaj/cookies/get-cookies.php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ruturaj/todo.html" TargetMode="External"/><Relationship Id="rId3" Type="http://schemas.openxmlformats.org/officeDocument/2006/relationships/hyperlink" Target="https://gist.github.com/ruturajv/c6bc710f045f0e13b67f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jsfiddle.net/ruturajv/wjLT3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ruturaj/todo-ajax.html" TargetMode="External"/><Relationship Id="rId3" Type="http://schemas.openxmlformats.org/officeDocument/2006/relationships/hyperlink" Target="http://localhost/ruturaj/todo-ajax.php" TargetMode="External"/><Relationship Id="rId4" Type="http://schemas.openxmlformats.org/officeDocument/2006/relationships/hyperlink" Target="https://gist.github.com/ruturajv/45adb1caea2954b3d0bf" TargetMode="External"/><Relationship Id="rId5" Type="http://schemas.openxmlformats.org/officeDocument/2006/relationships/hyperlink" Target="https://gist.github.com/ruturajv/243100f7e15e75f46fc9" TargetMode="Externa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the secret link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other way (deprecated) is honda.__proto__ ;</a:t>
            </a: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Mother(){  this.worksHard = true;}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Father(){  this.likesSport = true;}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Son(){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this.isNaughty = true;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Mother.apply(this);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Father.apply(this);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 = new Son();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console.log(s);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Reiterate how does ‘this’ work.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http://www.codeproject.com/Articles/687093/Understanding-JavaScript-Object-Creation-Patterns</a:t>
            </a: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Car(){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this.name = 'automobile'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 = new Car();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c.__proto__ == Car.prototype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c.__proto__.__proto__ == Object.prototype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c.constructor == Car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c.constructor.constructor ==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Draw a diagram to show … (present in the next slide)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[0]</a:t>
            </a: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Created by Douglous Crockford in April 2001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was originally developed from Javascript’s object structure - but now its used across languages -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Support in Browsers was fairly late 2013 - 2014 with window.JSON module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 = {name: "Cersei", hair: "Blonde"}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oString = JSON.stringify(o);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console.log(JSON.parse(oString))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~ 1 hour 20 mins</a:t>
            </a: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[3]</a:t>
            </a: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bootstrap with jQuery, zurb is lightweight fork of jQuery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Explain what is responsive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https://gweb-worldcup-2014-trends.appspot.com/en-us/match/61/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http://www.android.com/versions/kit-kat-4-4/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http://www.harveywatersofteners.co.uk/history-interior-design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http://getbootstrap.com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http://jquery.com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https://gist.github.com/ruturajv/baa710a8d4c5a6a63aa1</a:t>
            </a:r>
            <a:r>
              <a:rPr lang="en">
                <a:solidFill>
                  <a:schemeClr val="dk1"/>
                </a:solidFill>
              </a:rPr>
              <a:t> (todo-with-bootstrap-jquery)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http://lesscss.org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scientists wanted to collaborate, share their findings, data,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Rockstar - Tim had something in mind..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Robert Langdon, Angels and Demons referred to CERN,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http://www.evolutionoftheweb.com/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http://webfoundation.org/about/vision/history-of-the-web/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http://www.w3.org/History.html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some sublime text tool with jshint, copy the code for todo and try doing a jshint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http://jshint.com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http://jslint.com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https://github.com/victorporof/Sublime-JSHint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could be used with grunt.js as a testing tool.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http://nodejs.org/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var MOD1 = (function() {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var name = "Ruturaj",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	 lastName = "Vartak",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	 department = "media.net";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function getName() {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	 return name + " " + lastName;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}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return {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	 dept: department,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	 getFullName: getName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}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})();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MOD1.getFullName();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java -jar /home/rutu/code/rtb-ui/rtb/js/yuicompressor-2.4.6.jar j.js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http://www.adequatelygood.com/JavaScript-Module-Pattern-In-Depth.html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http://addyosmani.com/resources/essentialjsdesignpatterns/book/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http://yui.github.io/yuicompressor/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~1:30 mins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http://localhost/ruturaj/inplace-edit-bootstrap.html</a:t>
            </a: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https://learn.jquery.com/plugins/basic-plugin-creation/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// Show demo by editing an actual page and manually inserting a mark element - That should be done by the plugin.</a:t>
            </a: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estimates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first browser built in 1990, WorldWideWeb. Built on NeXT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Anybody read Steve Jobs ?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Developed by part-time employee Marc Andreessen for NCSA, called NCSA Mosaic or just Mosaic. First browser to display Images inline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Marc formed a company Mosaic Comm. Company, which became Netscape and released Netscape Navigator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[0]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render tree - creates rectangles with all possible attributes, color, size, and also the order to be rendered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layout process - is setting up the offsets, exact co-ordinates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painting - is the process when the TREE is actually displayed on the screen.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http://taligarsiel.com/Projects/howbrowserswork1.htm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[5]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this, I’ve already introduced you to a Great debugging tool in browser, the Network Monitor 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telnet localhost 80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GET /ruturaj/request.php?a=b&amp;p=q HTTP/1.1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Host: localhost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http://localhost/ruturaj/request.php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http://ruturajv.wordpress.com/category/http/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 with fiddle by adding a blockquote, “No it is not”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Done: HTML all by itself is just this much….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NED - ESP Slide ahead..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http://w3schools.com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http://www.w3.org/2002/03/tutorials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http://www.w3.org/TR/CSS21/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Basics - Could give basic ideas of selectors on whiteboard and then do simple demo on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http://flukeout.github.io/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Box model, explain the properties involved..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http://www.w3.org/TR/CSS2/box.html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https://developer.mozilla.org/en-US/docs/Web/CSS/box_model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Before next slide delete all ‘localhost’ cookies.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Originally stored as simple text file but now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firefox cookies are now stored as sqlite3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cd /home/rutu/.mozilla/firefox/h5kt2gvh.default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sqlite3 cookies.sqlite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sqlite&gt; .headers 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sqlite&gt; select * from moz_cookies limit 5;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how to see cookies in the browser’s [Resources] tab.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Set-Cookie Response header and the Cookie Request header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http://localhost/ruturaj/cookies/simple-cookie.php</a:t>
            </a:r>
            <a:r>
              <a:rPr lang="en"/>
              <a:t> ( this sets a session cookie, with no other params - Show them the header in the network) and thus also explain the network tab.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http://localhost/ruturaj/cookies/ttl-cookie.php</a:t>
            </a:r>
            <a:r>
              <a:rPr lang="en"/>
              <a:t> (show what has changed)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Before going to path cookie - show what is the path value … then open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http://localhost/ruturaj/cookies/path-cookie.php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Now access just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http://localhost/</a:t>
            </a:r>
            <a:r>
              <a:rPr lang="en"/>
              <a:t> and show the headers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http://localhost/ruturaj/cookies/get-cookies.php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document.cookie.split(/\s*;\s*/)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 so lets build a simple APP, no storage, no-nonsense, just pure HTML, javascript and CSS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- Total 1:45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http://localhost/ruturaj/todo.html</a:t>
            </a:r>
            <a:r>
              <a:rPr lang="en"/>
              <a:t> (just show and ask them to build it)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https://gist.github.com/ruturajv/c6bc710f045f0e13b67f</a:t>
            </a:r>
            <a:r>
              <a:rPr lang="en"/>
              <a:t> (this is with full-code)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Please fork out of this jsfiddle and start adding a todo.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http://jsfiddle.net/ruturajv/wjLT3/</a:t>
            </a:r>
            <a:r>
              <a:rPr lang="en"/>
              <a:t> (base code to build 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But before that ...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… and we thought there were just browser wars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ECMA - European Computer Manufacturer’s Association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now all JavaScripts are some implemented standards of ECMAScript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JavaScript all by itself can’t do anything, it needs a host environment, commonly browser, but recently into serverside env. like node.js, CouchDB, even GUIs like GNOME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Ref: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https://www.w3.org/community/webed/wiki/A_Short_History_of_JavaScript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http://archive.oreilly.com/pub/a/javascript/2001/04/06/js_history.html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remember its a float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I’ve now introduced to a wonderful tool - the console ! (can give more idea about it)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Beware with parseInt, it stops at first non number character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Number(“a”)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+”1”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wonder how are these functions available ? which scope ? Its the window object, you could use window.parseInt()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parseInt("10", 2) // Binary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parseInt("11", 2) // Binary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parseInt("f", 16) // Hexadecimal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parseInt("ff", 16) // Hexadecimal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JavaScript has got a global object defined, in browsers its the window object, or this or self.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node.js - this global object is accessed by variable “global”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on node.js - global == this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try typing “Math” in your console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here is the object navigator found in the browser development tools.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length of “I &lt;3 \u20b9”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29545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s_prim </a:t>
            </a:r>
            <a:r>
              <a:rPr lang="en">
                <a:solidFill>
                  <a:srgbClr val="A67F5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s_obj </a:t>
            </a:r>
            <a:r>
              <a:rPr lang="en">
                <a:solidFill>
                  <a:srgbClr val="A67F5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s_prim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D4A68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s_prim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rgbClr val="70809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// Logs "string"</a:t>
            </a:r>
            <a:br>
              <a:rPr lang="en">
                <a:solidFill>
                  <a:srgbClr val="70809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D4A68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s_obj</a:t>
            </a:r>
            <a:r>
              <a:rPr lang="en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rgbClr val="4D4E53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// Logs "object"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We’ll come to truthy falsy later…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try typeof (someRandomIdentifier)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no..!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  ~ 0.5 hours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access employee.name or employee[‘name’]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employee[‘name’].address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[5]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let - from ECMA 6 (2015) onwards </a:t>
            </a:r>
            <a:r>
              <a:rPr b="1" i="1" lang="en"/>
              <a:t>does </a:t>
            </a:r>
            <a:r>
              <a:rPr lang="en"/>
              <a:t>support block scope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[4]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https://developer.mozilla.org/en-US/docs/Web/JavaScript/Guide/Sameness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[3]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[3]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Hence, Never use for each style for array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[5]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function f(){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 "use strict";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blah ="fo";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- prevents declaring variables without var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~ 55 mins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take a look at any web page.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Here we introduce the DOM browser of the Browser tool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Show on a board references to firstChild, childNodes, lastChild, parent, nextSibling, previousSibling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give a demo on any web page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live examples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best use google.com and work on that .. adding buttons, input boxes, etc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change color of google.com’s search box background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[5]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explain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element.onevent = u can attach only 1 event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modify the capture events script to show…  attach event to the body and show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[10]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[0]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~2  hrs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[~1 hr.]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getting inputs from guys to create the app!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browser env. - how IE and W3C are diff. and at times you need to work along both simultaneously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JavaScript - Powerful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Object - till now we’ve just seen it as a dictionary like object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Its the simplest form of the function that we know of. plain and easy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function A(){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var name ="abcd";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function B(){ return name; }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return B();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A();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[5]</a:t>
            </a:r>
            <a:br>
              <a:rPr lang="en"/>
            </a:br>
            <a:br>
              <a:rPr lang="en"/>
            </a:br>
            <a:r>
              <a:rPr lang="en"/>
              <a:t>function makeAdder(x)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return function(y)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return x + y;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var add5 = makeAdder(5);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var add10 = makeAdder(10);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console.log(add5(2)); // 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console.log(add10(2)); // 12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assignment of members to functions is little more than simple, as we shall see later.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var site = {};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site.test = function (string)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	console.log("Hello World! " + string);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	site.string = string;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site.test("Boo!");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[thisObj can be overriden while using apply] - https://developer.mozilla.org/en-US/docs/Web/JavaScript/Reference/Global_Objects/Function/apply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1990 song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this is bound at invocation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getName(g){console.log(this)};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 = {name:'Cersei', getName:getName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Car(name)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this.name = name;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this.getName = function(){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console.log(this);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return this.name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 = new Car("honda");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getName(); // Global function scope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o.getName(); // object scope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c.getName(); // new object scope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[10]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http://localhost/ruturaj/todo-ajax.html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http://localhost/ruturaj/todo-ajax.php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https://gist.github.com/ruturajv/45adb1caea2954b3d0bf</a:t>
            </a:r>
            <a:r>
              <a:rPr lang="en"/>
              <a:t> (todo-ajax.html)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https://gist.github.com/ruturajv/243100f7e15e75f46fc9</a:t>
            </a:r>
            <a:r>
              <a:rPr lang="en"/>
              <a:t> (todo-ajax.php)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putting breakpoints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using debugger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using DOM manipulation breakpoints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ajax breakpoints</a:t>
            </a: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run the above code in the browser, re-iterate how that this is referring to the object  - refer to the ‘this’ slide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var car =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wheels: 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car.getWheels = 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return this.wheels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///////////////// getters and setters [NOT FOR THIS SESSION] ////////////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var o =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a: 7,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get b()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return this.a + 1;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set c(x)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this.a = x /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[5]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object(o)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function F() {}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F.prototype = o;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return new F();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honda = Object.create(car) // this came in ECMA 5,  june 2011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once we are thru, with creating honda, show how honda gets wheels, honda’s getName() returns ‘honda’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explain the linkage over here.. how .wheels was derived. Show __proto__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09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://jslint.com" TargetMode="Externa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://localhost/ruturaj/inplace-edit-bootstrap-template.html" TargetMode="Externa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1" Type="http://schemas.openxmlformats.org/officeDocument/2006/relationships/hyperlink" Target="http://quirksmode.org/" TargetMode="External"/><Relationship Id="rId10" Type="http://schemas.openxmlformats.org/officeDocument/2006/relationships/hyperlink" Target="http://caniuse.com/" TargetMode="External"/><Relationship Id="rId13" Type="http://schemas.openxmlformats.org/officeDocument/2006/relationships/hyperlink" Target="https://c.internal.directi.com/display/pSwTrain/JavaScript+Language" TargetMode="External"/><Relationship Id="rId12" Type="http://schemas.openxmlformats.org/officeDocument/2006/relationships/hyperlink" Target="https://c.internal.directi.com/display/pSwTrain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hyperlink" Target="http://javascript.crockford.com/" TargetMode="External"/><Relationship Id="rId4" Type="http://schemas.openxmlformats.org/officeDocument/2006/relationships/hyperlink" Target="http://javascript.crockford.com/private.html" TargetMode="External"/><Relationship Id="rId9" Type="http://schemas.openxmlformats.org/officeDocument/2006/relationships/hyperlink" Target="http://kangax.github.io/compat-table/es5/" TargetMode="External"/><Relationship Id="rId15" Type="http://schemas.openxmlformats.org/officeDocument/2006/relationships/hyperlink" Target="http://www.html5rocks.com/en/" TargetMode="External"/><Relationship Id="rId14" Type="http://schemas.openxmlformats.org/officeDocument/2006/relationships/hyperlink" Target="https://developers.google.com/web/tools/chrome-devtools/" TargetMode="External"/><Relationship Id="rId17" Type="http://schemas.openxmlformats.org/officeDocument/2006/relationships/hyperlink" Target="https://developer.mozilla.org/en-US/docs/Web/Tutorials" TargetMode="External"/><Relationship Id="rId16" Type="http://schemas.openxmlformats.org/officeDocument/2006/relationships/hyperlink" Target="https://developer.mozilla.org/en-US/docs/Web/Guide" TargetMode="External"/><Relationship Id="rId5" Type="http://schemas.openxmlformats.org/officeDocument/2006/relationships/hyperlink" Target="http://javascript.crockford.com/prototypal.html" TargetMode="External"/><Relationship Id="rId6" Type="http://schemas.openxmlformats.org/officeDocument/2006/relationships/hyperlink" Target="http://www.codeproject.com/Articles/687093/Understanding-JavaScript-Object-Creation-Patterns" TargetMode="External"/><Relationship Id="rId7" Type="http://schemas.openxmlformats.org/officeDocument/2006/relationships/hyperlink" Target="http://howtonode.org/prototypical-inheritance" TargetMode="External"/><Relationship Id="rId8" Type="http://schemas.openxmlformats.org/officeDocument/2006/relationships/hyperlink" Target="https://developer.mozilla.org/en-US/docs/Web/JavaScript/Guide/Details_of_the_Object_Mode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jsfiddle.net/ruturajv/QPLLY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csszengarden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flukeout.github.io/" TargetMode="External"/><Relationship Id="rId4" Type="http://schemas.openxmlformats.org/officeDocument/2006/relationships/hyperlink" Target="https://mdn.mozillademos.org/files/72/boxmodel%20%281%29.p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jsfiddle.net/ruturajv/wjLT3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eveloper.mozilla.org/en-US/docs/Web/JavaScript/Guide/Sameness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javascript.crockford.com/code.html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developer.mozilla.org/en-US/docs/Web/Events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localhost/ruturaj/event-capturing-bubbling.html" TargetMode="External"/><Relationship Id="rId4" Type="http://schemas.openxmlformats.org/officeDocument/2006/relationships/hyperlink" Target="https://gist.github.com/ruturajv/a13772da1bdb7eab8d22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www.adaptivepath.com/ideas/ajax-new-approach-web-applications/" TargetMode="External"/><Relationship Id="rId4" Type="http://schemas.openxmlformats.org/officeDocument/2006/relationships/image" Target="../media/image06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Internet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omnipresent part of our lives - www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this Session 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Browsers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Cookies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(next session[s])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- Linkage</a:t>
            </a: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Object.getPrototypeOf(car); //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Object.getPrototypeOf(honda); // 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Classical inheritance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Prototype-based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Objects - Classical Inheritance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a class def. with a constructor (in JS you just need a constructor / function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has exactly what the class has defined (in JS, you could add more to the instanced 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-manager-hei.png"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75" y="1347474"/>
            <a:ext cx="2962275" cy="37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Objects - Classical Inheritance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Objects - Classical Inheritance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834925" y="2236775"/>
            <a:ext cx="3216000" cy="18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Employee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String name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String dept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Employee(){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this.name = ‘’;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this.dept = ‘’;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4633175" y="2236775"/>
            <a:ext cx="2494499" cy="18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Employee(){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this.name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this.dept = ‘’;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34925" y="1700750"/>
            <a:ext cx="1618199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Employee JAVA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4633175" y="1700750"/>
            <a:ext cx="2427599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Employee JavaScript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Objects - Classical Inheritance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340150" y="2236775"/>
            <a:ext cx="4226099" cy="18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Manager extends Employee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Employee[] reports;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Manager()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this.reports = new Employee[0]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4633175" y="2236775"/>
            <a:ext cx="4004700" cy="18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this.reports = [];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Manager.prototype =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Employee;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Manager.prototype.constructor = Manager;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340150" y="1700750"/>
            <a:ext cx="2427599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Manager JAVA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4633175" y="1700750"/>
            <a:ext cx="2427599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Manager JavaScript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Multiple Inheritance</a:t>
            </a:r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Multiple Constructor inheritance isn’t possible (BUT)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function Mother(){  this.worksHard = true;}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function Father(){  this.likesSport = true;}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function Son(){  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this.isNaughty = true;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Mother.apply(this);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Father.apply(this);  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 = new Son();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console.log(s);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Objects - prototypal inheritance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objects can be made from existing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objects can then be customized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don’t really need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Class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Objects - prototypal inheritance</a:t>
            </a:r>
          </a:p>
        </p:txBody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 operator to directly inherit from object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Constructor.prototype -</a:t>
            </a:r>
            <a:r>
              <a:rPr lang="en" sz="1800"/>
              <a:t> </a:t>
            </a:r>
            <a:r>
              <a:rPr lang="en" sz="2400"/>
              <a:t>which can be used to assign parent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object(o) {</a:t>
            </a:r>
          </a:p>
          <a:p>
            <a:pPr indent="-381000" lvl="0" marL="457200" rtl="0">
              <a:spcBef>
                <a:spcPts val="0"/>
              </a:spcBef>
              <a:buSzPct val="133333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function F() {}</a:t>
            </a:r>
          </a:p>
          <a:p>
            <a:pPr indent="-381000" lvl="0" marL="457200" rtl="0">
              <a:spcBef>
                <a:spcPts val="0"/>
              </a:spcBef>
              <a:buSzPct val="133333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F.prototype = o;</a:t>
            </a:r>
          </a:p>
          <a:p>
            <a:pPr indent="-381000" lvl="0" marL="457200" rtl="0">
              <a:spcBef>
                <a:spcPts val="0"/>
              </a:spcBef>
              <a:buSzPct val="133333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return new F();</a:t>
            </a:r>
          </a:p>
          <a:p>
            <a:pPr indent="-381000" lvl="0" marL="457200" rtl="0">
              <a:spcBef>
                <a:spcPts val="0"/>
              </a:spcBef>
              <a:buSzPct val="133333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Object.create(object);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prototype, __proto__, Constructor.prototype</a:t>
            </a: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Constructor has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2400"/>
              <a:t> member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points to Constructor’s [prototype] object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object also has a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2400"/>
              <a:t> member pointing to the Constructor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any instance of Constructor has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__proto__</a:t>
            </a:r>
            <a:r>
              <a:rPr lang="en" sz="2400"/>
              <a:t> pointing to Constructor’s [prototype] object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__proto__</a:t>
            </a:r>
            <a:r>
              <a:rPr lang="en" sz="2400"/>
              <a:t> chain leads 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Object.prototype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before that ...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little history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__proto__ की सौतन prototype</a:t>
            </a:r>
          </a:p>
        </p:txBody>
      </p:sp>
      <p:pic>
        <p:nvPicPr>
          <p:cNvPr descr="Object.png" id="705" name="Shape 7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352425"/>
            <a:ext cx="6104450" cy="38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for serializing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Much lighter than 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Initially was supported as external Lib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from IE-8, Ff-31 and Chrome-31 is built in</a:t>
            </a:r>
          </a:p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JSON.parse()</a:t>
            </a:r>
          </a:p>
          <a:p>
            <a:pPr indent="-228600" lvl="0" marL="45720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JSON.stringify()</a:t>
            </a:r>
          </a:p>
        </p:txBody>
      </p:sp>
      <p:sp>
        <p:nvSpPr>
          <p:cNvPr id="711" name="Shape 71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JSON - Javascript Object Notation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more...</a:t>
            </a:r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But, I’ll leave it for reading.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4294967295"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done with JavaScript</a:t>
            </a: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done with JavaScript …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729" name="Shape 729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यह सब तो ठीक है, पर असली माल तो बताओ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tools…</a:t>
            </a: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JS Libraries (jQuery, dojo)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HTML/CSS Frameworks (bootstrap, zurb)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jshint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YUI Compressor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libraries</a:t>
            </a:r>
          </a:p>
        </p:txBody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DOM Traversal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 Manipulation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Animation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Ajax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Basic UI elements (with some libs)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HTML/CSS Frameworks</a:t>
            </a:r>
          </a:p>
        </p:txBody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Super quick conversions of wireframes to HTML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Professionally created beautiful, lovely, crisp curvy elements and widgets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Support the new ‘responsive’ website paradigm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Support a lot of customization with Less and Sass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Mostly integrated with some popular JS libraries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</a:t>
            </a:r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CSS pre-processor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@variables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@nice-blue: #5B83AD;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@light-blue: @nice-blue + #111;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#header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color: @light-blue;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</a:t>
            </a:r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Mixins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include bunch of props inside other selectors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.bordered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border-top: dotted 1px black;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border-bottom: solid 2px black;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#menu a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color: #111;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.bordered;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.post a {  color: red;   .bordered;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CERN, circa 1989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 Berners-Lee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Browser/Editor (“WorldWideWeb”)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httpServer - “httpd”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 93, released to all</a:t>
            </a:r>
          </a:p>
        </p:txBody>
      </p:sp>
      <p:pic>
        <p:nvPicPr>
          <p:cNvPr descr="Tim-CERN-Britannica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2967037"/>
            <a:ext cx="30480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jshint</a:t>
            </a:r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Younger cousin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http://jslint.com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tool to detect errors, possible 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Helps to maintain standards in coding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Available in various tools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</a:t>
            </a:r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JS platform built on Google’s V8 JS engine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Event driven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Non IO-Blocking model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Usages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HTTP Server (built-in, socket.io)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Proxy (built-in)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Build tool (gruntjs, phonegap)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Testing (mocha, gruntjs)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Dependency mgmt. (bower)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CLI (commander.js)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YUI - Compressor</a:t>
            </a:r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Compresses JavaScript, CSS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Renames local variables to smaller identifiers to conserve space/bandwidth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remove redundant “;”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Built on Mozilla Rhino (OpenSource JavaScript runtime in JAVA)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783" name="Shape 783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गले की लग गई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Task: in-place Edit</a:t>
            </a:r>
          </a:p>
        </p:txBody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http://localhost/ruturaj/inplace-edit-bootstrap.html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Template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http://localhost/ruturaj/inplace-edit-bootstrap-template.html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https://gist.github.com/ruturajv/e9f4d8b1da06e366e296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Task: jQuery Plugin</a:t>
            </a:r>
          </a:p>
        </p:txBody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“mark” a given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so idea is to create a plugin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$(selector).mark(textMark [,options]);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options = {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backgroundColor: ”hex”,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color: ”hex”,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fontWeight: [normal|bold]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Almost everything is gold dust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http://javascript.crockford.com/</a:t>
            </a:r>
            <a:r>
              <a:rPr lang="en" sz="1200"/>
              <a:t>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http://javascript.crockford.com/private.html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http://javascript.crockford.com/prototypal.html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Object Model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JS Object Creation Patterns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Prototypal Inheritance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MDN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Browser Compatibility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http://kangax.github.io/compat-table/es5/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http://caniuse.com/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HTML / DOM - Gold Dust yet again - </a:t>
            </a:r>
            <a:r>
              <a:rPr lang="en" sz="1200" u="sng">
                <a:solidFill>
                  <a:schemeClr val="hlink"/>
                </a:solidFill>
                <a:hlinkClick r:id="rId11"/>
              </a:rPr>
              <a:t>http://quirksmode.org/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CR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https://c.internal.directi.com/display/pSwTrain/JavaScript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13"/>
              </a:rPr>
              <a:t>Videos, many slides directly inspired from here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14"/>
              </a:rPr>
              <a:t>Chrome Dev tools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15"/>
              </a:rPr>
              <a:t>http://www.html5rocks.com/en/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16"/>
              </a:rPr>
              <a:t>https://developer.mozilla.org/en-US/docs/Web/Guide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 u="sng">
                <a:solidFill>
                  <a:schemeClr val="hlink"/>
                </a:solidFill>
                <a:hlinkClick r:id="rId17"/>
              </a:rPr>
              <a:t>https://developer.mozilla.org/en-US/docs/Web/Tutorials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 growing since then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Dec 1995, 16m (0.4%)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 1999, 248m (4.1%)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 2005, 1.01b (15.7%)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Sep 2010, 1.97b (28.8%)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 2014, 2.9b (40.7%) 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/>
              <a:t>Ref: http://www.internetworldstats.com/emarketing.htm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Browsers (WorldWideWeb)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nap2_24c.gif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81" y="1460500"/>
            <a:ext cx="4664842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Browsers (Mosaic - ‘93)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00px-NCSA_Mosaic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462108"/>
            <a:ext cx="4790737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Browsers (NN - ‘94)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saic_Netscape_0.9_on_Windows_XP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460500"/>
            <a:ext cx="3731858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Browsers - Firefox ‘14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rowser-2014.jp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460500"/>
            <a:ext cx="4983160" cy="34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 - Chrome ‘14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hrome-2014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0500"/>
            <a:ext cx="5497153" cy="34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 - flow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20500" y="4745525"/>
            <a:ext cx="5083499" cy="27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ebkitflow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670137"/>
            <a:ext cx="5943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guts of www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Browser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TCPIP and DNS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Cookies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JavaScript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2275" y="249302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protocol for browser to “talk” with a WebServer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Contains a Header and Body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 like GET, 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Lets see a simple demo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Telnet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Browser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down, more to go!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enough of that HTTP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Hyper-Text-Markup-Language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Might’ve heard many versions, 4.x, html5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Describes structure and semantics of the page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also directs </a:t>
            </a:r>
            <a:r>
              <a:rPr i="1" lang="en" sz="2400"/>
              <a:t>how </a:t>
            </a:r>
            <a:r>
              <a:rPr lang="en" sz="2400"/>
              <a:t>to render the page -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fiddle1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Some tags to play along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/>
              <a:t>Lists, &lt;ul&gt;, &lt;ol&gt;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&lt;p&gt;, &lt;table&gt;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&lt;form&gt;, &lt;input&gt;, &lt;textarea&gt;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npersie1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2" y="228600"/>
            <a:ext cx="581977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flying like RVP in NED 5 -  1 ESP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Cascading Style Sheets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styling pages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Zen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Basics + Selectors (class, id, tag) - </a:t>
            </a:r>
            <a:r>
              <a:rPr lang="en" u="sng">
                <a:solidFill>
                  <a:schemeClr val="hlink"/>
                </a:solidFill>
                <a:hlinkClick r:id="rId3"/>
              </a:rPr>
              <a:t>Flukeout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The Box 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Block level elements, &lt;div&gt;, &lt;p&gt;, etc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Inline elements, &lt;a&gt;, &lt;span&gt;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Specificity (inline, id, class, element)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- Common properties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Visual</a:t>
            </a:r>
            <a:r>
              <a:rPr lang="en" sz="2400"/>
              <a:t> - display, float, z-index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Box</a:t>
            </a:r>
            <a:r>
              <a:rPr lang="en" sz="2400"/>
              <a:t> - width, height, border, margin, padding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Text</a:t>
            </a:r>
            <a:r>
              <a:rPr lang="en" sz="2400"/>
              <a:t> - text-align, text-decoration, letter-spacing, word-spacing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Colors / Backgrounds</a:t>
            </a:r>
            <a:r>
              <a:rPr lang="en" sz="2400"/>
              <a:t> - color, background-color, background-image, background-attachment, background-repeat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Fonts</a:t>
            </a:r>
            <a:r>
              <a:rPr lang="en" sz="2400"/>
              <a:t> - font-family, font-weight, font-style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Cookies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Client side pieces of name-value pair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Attributes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expiry (ttl)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domain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security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HTTPOnly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Cookies - Attributes.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TTL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HTTPOnly (can’t be accessed at Client)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Cookies - Access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Server Side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$_COOKIE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 Servlets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request.getCookies(); // Cookie[]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Side JavaScript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document.cookie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DNS 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NS record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record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CNAME record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MX records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… goes 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need a break !!</a:t>
            </a:r>
          </a:p>
        </p:txBody>
      </p:sp>
      <p:pic>
        <p:nvPicPr>
          <p:cNvPr descr="r681890_5048629.jp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87" y="838200"/>
            <a:ext cx="27146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 App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storage, just UI and interaction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Structure...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TODO - JSFiddle 1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But before that...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little insight...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- Evolution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NN β2 needed client script ~1995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Brendan Eich hired for Scheme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Instead creates new language - LiveScript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Later renamed as 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Microsoft creates JScript (~1996) for IE 3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Netscape submits to ECMA ~97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- Number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Integer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64 bit floating point (aka Double)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try doing (0.1 + 0.2) == 0.3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- NaN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special type: Not a 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from erroneous arithmetic oper.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its strange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typeof (NaN) = “number”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NaN != NaN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function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Number(identifier) converts value to 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Generates NaN on 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+ prefix operator does the same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parseInt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parseInt(value, radix*)  Defaults to 10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Stops at first non digit character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Similar function parseFloat is available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 fans will like this Math-namespaced methods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abs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floor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sqrt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Methods (GET, POST, PUT, TRACE, ...)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Status Codes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Keep-Alive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Statelessness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Sessions, Cookies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Caching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UCS-2 16bit sequences (not UTF-16 though)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separate ‘char’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Just like JAVA, Strings are immutable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string1 == string2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Literals can use ‘ or “ characters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String.length gives no. of 16bit chars.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can use String(identifier) to convert</a:t>
            </a: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methods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indexOf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replace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toLowerCase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toUpperCase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concat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...etc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types...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Boolean(identifier) returns if </a:t>
            </a:r>
            <a:r>
              <a:rPr b="1" lang="en"/>
              <a:t>truthy / falsy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null</a:t>
            </a:r>
            <a:r>
              <a:rPr lang="en"/>
              <a:t> is a value that isn’t anything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undefined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 an uninitialized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 default values for variables and params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value of missing members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Falsy ? some new Lingo ?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undefined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“” empty 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Truthy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{} / Empty object literal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“some string”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Math.PI (some non 0 number)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everything else is …	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“I OBJECT milord”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Collection of name value pairs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Unification of Object and Hashtable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Name can be any string and value any type except undefined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be accessed with dot or subscript notation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new Object() or {}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 member can be assigned any type, object, func, array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- literal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var employee = {</a:t>
            </a:r>
          </a:p>
          <a:p>
            <a:pPr indent="8064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name: "John Doe",</a:t>
            </a:r>
          </a:p>
          <a:p>
            <a:pPr indent="8064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sex: "twice a week",</a:t>
            </a:r>
          </a:p>
          <a:p>
            <a:pPr indent="8064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age: 25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within objects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employee =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name: "John Doe",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sex: "twice a week",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age: 25,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address: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city: "Mumbai",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pin: "400001"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…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"/>
              <a:t>deletes members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 employee.age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employee.age // returns undefined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Differences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Optimizing specifically for browsers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Browser tools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Network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Console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Script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HTML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Storage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APIs (for extensions/plugins/addons)	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reference...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Objects can be passed as arguments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drawRectangle({w: 200, h: 100, color: ‘white’})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Objects are passed by reference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== compares object references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({name: “A”, age: 20}) == ({name: “A”, age: 20}) // FALSE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just like java ;)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new Array() or [“a”, 1, 4, 3.14]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typeof([“abcd”, “pqr”]) // returns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Indexes are converted to strings, hence unbounded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Efficient for sparse data - otherwise not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got a special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"/>
              <a:t> member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NEVER use in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for..in</a:t>
            </a:r>
            <a:r>
              <a:rPr lang="en"/>
              <a:t> iteration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 (deleting)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Deleting Elements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myArray = ['a','b', 'c', 'd'];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delete myArray[1];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['a',undefined, 'c', 'd']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myArray.splice(1, 1);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['a', 'c', 'd']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 (identifying)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1471574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typeof ( [] ) // “object”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array1 instanceof Array // TRUE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array1.constructor == Array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358" name="Shape 358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is no block scope	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(true)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var name = “ABC”;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console.log(name); // dumps ABC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functions have scope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myFunction()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var x = 10; // local to myFunction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x; // undefined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 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myFunction()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var x = 10; // local to myFunction  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function innerFunction() {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		var y = 20;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		x // returns 10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innerFunction();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y; // undefined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x; // undefined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=== or not to ==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भला तेरा “=” मेरे “=” से ज्यादा कैसे 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=== or not to ==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== does type coercion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0 == “0” // TRUE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 using ==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=== is type safe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0 === “0” // FALSE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Sameness - MDN</a:t>
            </a:r>
            <a:r>
              <a:rPr lang="en"/>
              <a:t> can read more here.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Arithmetic</a:t>
            </a:r>
            <a:br>
              <a:rPr lang="en" sz="2400"/>
            </a:br>
            <a:r>
              <a:rPr lang="en" sz="2400"/>
              <a:t>+   -   *   /   %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Comparison</a:t>
            </a:r>
            <a:br>
              <a:rPr lang="en" sz="2400"/>
            </a:br>
            <a:r>
              <a:rPr lang="en" sz="2400"/>
              <a:t>==   !=   &lt;    &gt;   &lt;=   &gt;=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Logical</a:t>
            </a:r>
            <a:br>
              <a:rPr lang="en" sz="2400"/>
            </a:br>
            <a:r>
              <a:rPr lang="en" sz="2400"/>
              <a:t>&amp;&amp;   ||   !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Ternary ?: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Bitwise</a:t>
            </a:r>
            <a:br>
              <a:rPr lang="en" sz="2400"/>
            </a:br>
            <a:r>
              <a:rPr lang="en" sz="2400"/>
              <a:t>&amp;   |   &gt;&gt;   &gt;&gt;&gt;   &lt;&lt;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Semantics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Styling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Operators - &amp;&amp; - Guard operator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Logical AND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 first operand is truthy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then result second operand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else result is first operand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be used to avoid null ref.</a:t>
            </a:r>
            <a:br>
              <a:rPr lang="en" sz="2400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(a)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return a.member;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 return a; }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be written as</a:t>
            </a:r>
            <a:br>
              <a:rPr lang="en" sz="2400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a &amp;&amp; a.member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Operators - || - Default Operator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Logical 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 first operand is truthy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then result first operand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else result is second operand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Can be used to fill defaults</a:t>
            </a:r>
            <a:br>
              <a:rPr lang="en" sz="2400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last = input || nr_items;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 - for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Iterate through array</a:t>
            </a:r>
            <a:br>
              <a:rPr lang="en"/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for (var i=0; i&lt;array.length; i++) {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// refer to value as array[i]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 - for (as each)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Iterate through members of array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for (i in object)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console.log(i, object[i]);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function O1(){}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O1.prototype.name = "abcd";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o2 = Object.create(O1.prototype);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o2.age = 23;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console.log(o2);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for(i in o2)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if (o2.hasOwnProperty(i))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console.log(i, o2[i]);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 - switch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Switch value can be an expression, not just a string or a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switch (new Date().getDay())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case 0: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day = “Sunday”;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	break;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case 1: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day = “Monday”;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break;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Careful - linefeeds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JavaScript tries to add “;” where it finds error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name = “foo”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bar = name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console.log(bar)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25" name="Shape 425"/>
          <p:cNvSpPr txBox="1"/>
          <p:nvPr/>
        </p:nvSpPr>
        <p:spPr>
          <a:xfrm>
            <a:off x="1225650" y="3079825"/>
            <a:ext cx="2734200" cy="124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gA(){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name: 'a'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typeof (gA());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Works in other Lang.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5386925" y="3079825"/>
            <a:ext cx="2734200" cy="124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gA(){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 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name: 'a'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typeof (gA());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Works well in JavaScript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Standards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strict mode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prevents declaring variable without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duplicate param name declaration results err.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and more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JSLint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http://javascript.crockford.com/code.html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the TODO app ?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XMLHttpRequest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 App … but …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Document Object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Structured representation of HTML / XML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Programmatic interface to the content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/>
              <a:t> object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Box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 properties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Transitions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Animation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- Linkages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&lt;h1&gt;Heading&lt;/h1&gt;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&lt;p&gt;some text 1&lt;/p&gt;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&lt;p&gt;some text 1&lt;/p&gt;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- Basic APIs - retrieve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Older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getElementById()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getElementsByTagName()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Young Gen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querySelector()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querySelectorAll()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- manipulation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Elements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document.createElement()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node.cloneNode([false|true])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Elements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node.appendChild(newElem)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parentNode.insertBefore(newElem, refElem)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deleting Elements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parentNode.removeChild(elemToBeRemoved)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- Styling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Wasn’t CSS supposed to do the job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API to change styling as well.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node.style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node.className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window.getComputedStyle(elem)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.style.cssAttributeName = value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Browser is single threaded, event based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Events help program interactions like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click, dblclick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mouseover, mousedown, mouseup, mouseout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blur, change, focus, keydown, keyup, keypress, submit, reset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load, readystatechange, resize, scroll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Tons of events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flow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capturing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bubbling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http://localhost/ruturaj/event-capturing-bubbling.html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https://gist.github.com/ruturajv/a13772da1bdb7eab8d22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 - attaching</a:t>
            </a: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element.onevent = function(){}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element.addEventListener(“event”, function(eventObject){}); // Chrome, Firefox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element.attachEvent(“onevent”, function(){}) // IE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&lt;tag onevent=”fnCall()” &gt;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function addEvent(elem, type, listener) {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if (e.addEventListener)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	elem.addEventListener(type, listener, false)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else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	elem.attachEvent(“on”+type, listener)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 - event Object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Chrome/Firefox pass event object to listener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IE has a global window.event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In code we do … </a:t>
            </a:r>
            <a:br>
              <a:rPr lang="en" sz="2400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obj.addEventListener(“click”, function(e)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var e = e || window.event;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var targetElement = e.target; // do stuff element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}, false);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Event.target - </a:t>
            </a:r>
            <a:r>
              <a:rPr lang="en" sz="2400"/>
              <a:t>Gives ref. to the object where event was triggered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AJAX - XMLHttpRequest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Founded in 1900, long before HTTP :D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A</a:t>
            </a:r>
            <a:r>
              <a:rPr lang="en" sz="1800"/>
              <a:t>synchronous</a:t>
            </a:r>
            <a:r>
              <a:rPr b="1" lang="en" sz="2400"/>
              <a:t>J</a:t>
            </a:r>
            <a:r>
              <a:rPr lang="en" sz="1800"/>
              <a:t>avascript</a:t>
            </a:r>
            <a:r>
              <a:rPr b="1" lang="en" sz="2400"/>
              <a:t>A</a:t>
            </a:r>
            <a:r>
              <a:rPr lang="en" sz="1800"/>
              <a:t>nd</a:t>
            </a:r>
            <a:r>
              <a:rPr b="1" lang="en" sz="2400"/>
              <a:t>X</a:t>
            </a:r>
            <a:r>
              <a:rPr lang="en" sz="1800"/>
              <a:t>ML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Term coined by Jesse James Garrett</a:t>
            </a:r>
            <a:r>
              <a:rPr lang="en" sz="1800"/>
              <a:t> ~2005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Basically Async HTTP request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Event handler can be bound to it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UI can be changed / refreshed upon the response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Eg. http://localhost/ruturaj/todo-ajax.html</a:t>
            </a:r>
          </a:p>
        </p:txBody>
      </p:sp>
      <p:pic>
        <p:nvPicPr>
          <p:cNvPr descr="Ajax-Kluivert.jpg" id="504" name="Shape 5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600" y="1460500"/>
            <a:ext cx="2310191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concludes basic JavaScript, DOM, Events, Ajax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good, the bad and the ugly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Lambdas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Inheritance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 - Yet Again …</a:t>
            </a: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time really start work on it.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...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- until now …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Browser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 but smart, the object played and passed around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Intelligent function still to play its cards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are first-class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passed, returned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Inherit from Object and can save name/val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as 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constructors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Inner functions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Closures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operator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fnName (parameters)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// statements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fnName(params);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A function can appear anywhere that an expression can appear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statement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just a shorthand to var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foo() {}</a:t>
            </a:r>
            <a:br>
              <a:rPr lang="en"/>
            </a:br>
            <a:r>
              <a:rPr lang="en"/>
              <a:t>expands to…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foo = function() {};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Simply call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foo()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inner functions 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They don’t have to be top level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defined within other functions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 inner function can access variables defined in its parent function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Closures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scope that an inner function enjoys continues even after the parent functions have returned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Thats called closure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Closures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makeAdder(x)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function(y)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x + y;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add5 = makeAdder(5);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add10 = makeAdder(10);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console.log(add5(2)); // 7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console.log(add10(2)); // 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phew...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मर जाऊँगा सब बताते बताते...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as objects</a:t>
            </a: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they are objects, so can save name/value pairs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Its similar to static members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Car(name)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return name;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Car.noOfWheels = 4;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Car(“honda”) // honda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Car.noOfWheels // 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as method</a:t>
            </a:r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Since function are values can be saved in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function in object is called method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site = {};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site.test = function (string) {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console.log("Hello World! " + string);</a:t>
            </a:r>
          </a:p>
          <a:p>
            <a:pPr indent="-2286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site.string = string;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site.test("Boo!");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call / invocation</a:t>
            </a: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a function is called with too many arguments, the extra arguments are ignored.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a function is called with too few  arguments, the missing values will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undefined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no implicit type checking on the arguments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 call / invocation</a:t>
            </a:r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be called in 4 ways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 form -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funcName(args)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 form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obj.methodName(args)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obj[‘methodName’](args)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constructor form -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new funcName(args)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Apply form -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funcName.apply(thisObj, [args])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“You can’t touch </a:t>
            </a:r>
            <a:r>
              <a:rPr i="1" lang="en" sz="3600"/>
              <a:t>this”</a:t>
            </a:r>
            <a:r>
              <a:rPr lang="en" sz="3600"/>
              <a:t> - MC Hammer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/>
              <a:t> is a very interesting / confusing ref. in functions</a:t>
            </a:r>
          </a:p>
        </p:txBody>
      </p:sp>
      <p:graphicFrame>
        <p:nvGraphicFramePr>
          <p:cNvPr id="599" name="Shape 599"/>
          <p:cNvGraphicFramePr/>
          <p:nvPr/>
        </p:nvGraphicFramePr>
        <p:xfrm>
          <a:off x="695325" y="24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{ED24E190-6709-4B4B-A11C-11AE83E779A7}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Invocation form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this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function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global object, typically window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object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constructor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new object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457200" y="12318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function getName(g){console.log(this)};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 = {name:'Cersei', getName:getName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function Car(name)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this.name = name;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this.getName = function(){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console.log(this);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return this.name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new Car("honda");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getName(); // Global function scope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o.getName(); // object scope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c.getName(); // new object scope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- Debugging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Lets debug the AJAX Sample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- revisited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JavaScript is class-free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Every object inherits from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Object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car =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wheels: 4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/>
              <a:t>You can add method (or members) whenever</a:t>
            </a:r>
            <a:br>
              <a:rPr lang="en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car.getWheels = function()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this.wheels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- Linkage</a:t>
            </a: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objects can be created with secret link to other objects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If access to member fails, the linked obj is tried (we’ll see in a short while)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Lets understand the linkage (use object fn, to create obj.)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car =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name:'automobile',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wheels:4,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getName: function(){return this.name}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honda = Object.create(car);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honda.name = ‘honda’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- Linkage</a:t>
            </a:r>
          </a:p>
        </p:txBody>
      </p:sp>
      <p:sp>
        <p:nvSpPr>
          <p:cNvPr id="629" name="Shape 629"/>
          <p:cNvSpPr/>
          <p:nvPr/>
        </p:nvSpPr>
        <p:spPr>
          <a:xfrm>
            <a:off x="515500" y="2323575"/>
            <a:ext cx="1770600" cy="732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name = ‘honda’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515500" y="1877775"/>
            <a:ext cx="1504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honda</a:t>
            </a:r>
          </a:p>
        </p:txBody>
      </p:sp>
      <p:sp>
        <p:nvSpPr>
          <p:cNvPr id="631" name="Shape 631"/>
          <p:cNvSpPr/>
          <p:nvPr/>
        </p:nvSpPr>
        <p:spPr>
          <a:xfrm>
            <a:off x="3258700" y="2323575"/>
            <a:ext cx="1770600" cy="1425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name = ‘automobile’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getName = function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3258700" y="1877775"/>
            <a:ext cx="1504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car</a:t>
            </a:r>
          </a:p>
        </p:txBody>
      </p:sp>
      <p:cxnSp>
        <p:nvCxnSpPr>
          <p:cNvPr id="633" name="Shape 633"/>
          <p:cNvCxnSpPr>
            <a:stCxn id="629" idx="3"/>
            <a:endCxn id="631" idx="1"/>
          </p:cNvCxnSpPr>
          <p:nvPr/>
        </p:nvCxnSpPr>
        <p:spPr>
          <a:xfrm>
            <a:off x="2286100" y="2689725"/>
            <a:ext cx="972600" cy="34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