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9" r:id="rId3"/>
    <p:sldId id="261" r:id="rId4"/>
    <p:sldId id="257" r:id="rId5"/>
    <p:sldId id="267" r:id="rId6"/>
    <p:sldId id="262" r:id="rId7"/>
    <p:sldId id="264" r:id="rId8"/>
    <p:sldId id="269" r:id="rId9"/>
    <p:sldId id="258" r:id="rId10"/>
    <p:sldId id="260" r:id="rId11"/>
    <p:sldId id="263" r:id="rId12"/>
    <p:sldId id="265" r:id="rId13"/>
    <p:sldId id="266" r:id="rId14"/>
    <p:sldId id="270" r:id="rId15"/>
    <p:sldId id="271" r:id="rId16"/>
    <p:sldId id="273" r:id="rId17"/>
    <p:sldId id="277" r:id="rId18"/>
    <p:sldId id="275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C7599-D91E-456E-BE80-8C252087F272}" type="datetimeFigureOut">
              <a:rPr lang="en-US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42745-9B91-45DD-9AC0-0B8CE53A5A8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5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9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8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9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1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9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0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2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2745-9B91-45DD-9AC0-0B8CE53A5A8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61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9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3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8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940931100"/>
              </p:ext>
            </p:extLst>
          </p:nvPr>
        </p:nvSpPr>
        <p:spPr>
          <a:xfrm>
            <a:off x="2209407" y="676275"/>
            <a:ext cx="7186613" cy="996117"/>
          </a:xfrm>
        </p:spPr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827468053"/>
              </p:ext>
            </p:extLst>
          </p:nvPr>
        </p:nvSpPr>
        <p:spPr>
          <a:xfrm>
            <a:off x="1214438" y="4776788"/>
            <a:ext cx="10327028" cy="135962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r"/>
            <a:r>
              <a:rPr lang="en-US" dirty="0"/>
              <a:t>- Harshil Shah</a:t>
            </a:r>
          </a:p>
          <a:p>
            <a:pPr algn="r"/>
            <a:r>
              <a:rPr lang="en-US" dirty="0"/>
              <a:t>- Nithin V</a:t>
            </a:r>
          </a:p>
          <a:p>
            <a:pPr algn="r"/>
            <a:r>
              <a:rPr lang="en-US" dirty="0"/>
              <a:t>- Vinod </a:t>
            </a:r>
            <a:r>
              <a:rPr lang="en-US" dirty="0" err="1"/>
              <a:t>Adwani</a:t>
            </a:r>
            <a:endParaRPr dirty="0" err="1"/>
          </a:p>
          <a:p>
            <a:pPr algn="r"/>
            <a:r>
              <a:rPr lang="en-US" dirty="0"/>
              <a:t>- </a:t>
            </a:r>
            <a:r>
              <a:rPr lang="en-US" dirty="0" err="1"/>
              <a:t>Yashaswa</a:t>
            </a:r>
            <a:r>
              <a:rPr lang="en-US" dirty="0"/>
              <a:t> Jain</a:t>
            </a:r>
            <a:endParaRPr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9" y="2381250"/>
            <a:ext cx="7033681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35616258"/>
              </p:ext>
            </p:extLst>
          </p:nvPr>
        </p:nvSpPr>
        <p:spPr/>
        <p:txBody>
          <a:bodyPr/>
          <a:lstStyle/>
          <a:p>
            <a:r>
              <a:rPr lang="en-US" dirty="0"/>
              <a:t>Points to note: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85083177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User constructor is private</a:t>
            </a:r>
          </a:p>
          <a:p>
            <a:r>
              <a:rPr lang="en-US" dirty="0"/>
              <a:t>The class is immutable. </a:t>
            </a:r>
          </a:p>
          <a:p>
            <a:r>
              <a:rPr lang="en-US" dirty="0"/>
              <a:t>The builder constructor only receives the "required" attributes and all the required attributes need to be final in Builder class.</a:t>
            </a:r>
          </a:p>
        </p:txBody>
      </p:sp>
    </p:spTree>
    <p:extLst>
      <p:ext uri="{BB962C8B-B14F-4D97-AF65-F5344CB8AC3E}">
        <p14:creationId xmlns:p14="http://schemas.microsoft.com/office/powerpoint/2010/main" val="410471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62302452"/>
              </p:ext>
            </p:extLst>
          </p:nvPr>
        </p:nvSpPr>
        <p:spPr/>
        <p:txBody>
          <a:bodyPr/>
          <a:lstStyle/>
          <a:p>
            <a:r>
              <a:rPr lang="en-US" dirty="0"/>
              <a:t>Object in one Line!</a:t>
            </a:r>
          </a:p>
        </p:txBody>
      </p:sp>
      <p:pic>
        <p:nvPicPr>
          <p:cNvPr id="4" name="Picture 4" descr="Screen Shot 2017-07-18 at 12.07.36 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922" y="1924050"/>
            <a:ext cx="9974689" cy="16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6215161"/>
              </p:ext>
            </p:extLst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84298770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a object in 1 line of code.</a:t>
            </a:r>
          </a:p>
          <a:p>
            <a:r>
              <a:rPr lang="en-US" dirty="0"/>
              <a:t>Easier to read and write.</a:t>
            </a:r>
          </a:p>
          <a:p>
            <a:r>
              <a:rPr lang="en-US" dirty="0"/>
              <a:t>A single builder can be used to create multiple objects (Not possible in other languages).</a:t>
            </a:r>
          </a:p>
          <a:p>
            <a:r>
              <a:rPr lang="en-US" dirty="0"/>
              <a:t> A builder could be passed to a method to enable this method to create one or more objects. The method need not know any kind of details about how the objects are created.</a:t>
            </a:r>
          </a:p>
        </p:txBody>
      </p:sp>
    </p:spTree>
    <p:extLst>
      <p:ext uri="{BB962C8B-B14F-4D97-AF65-F5344CB8AC3E}">
        <p14:creationId xmlns:p14="http://schemas.microsoft.com/office/powerpoint/2010/main" val="130927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54997378"/>
              </p:ext>
            </p:extLst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30770292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Excellent choice for classes with lots of parameters ( especially parameters are optional )!</a:t>
            </a:r>
          </a:p>
          <a:p>
            <a:r>
              <a:rPr lang="en-US" dirty="0"/>
              <a:t>Easier to read, write and maintain.</a:t>
            </a:r>
            <a:endParaRPr dirty="0"/>
          </a:p>
          <a:p>
            <a:r>
              <a:rPr lang="en-US" dirty="0"/>
              <a:t>Classes can remain immutable, makes your code safer.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39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854496219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/>
              <a:t>Builder Pattern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Dobaara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089749327"/>
              </p:ext>
            </p:extLst>
          </p:nvPr>
        </p:nvSpPr>
        <p:spPr>
          <a:xfrm>
            <a:off x="1155700" y="4776788"/>
            <a:ext cx="11049129" cy="1613306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- HARSHIL SHAH</a:t>
            </a:r>
            <a:endParaRPr lang="en-US" dirty="0">
              <a:solidFill>
                <a:srgbClr val="000000"/>
              </a:solidFill>
            </a:endParaRPr>
          </a:p>
          <a:p>
            <a:pPr algn="r"/>
            <a:r>
              <a:rPr lang="en-US" dirty="0"/>
              <a:t>- NITHIN V</a:t>
            </a:r>
            <a:endParaRPr dirty="0">
              <a:solidFill>
                <a:schemeClr val="tx1"/>
              </a:solidFill>
            </a:endParaRPr>
          </a:p>
          <a:p>
            <a:pPr algn="r"/>
            <a:r>
              <a:rPr lang="en-US" dirty="0"/>
              <a:t>- VINOD ADWANI</a:t>
            </a:r>
            <a:endParaRPr dirty="0">
              <a:solidFill>
                <a:schemeClr val="tx1"/>
              </a:solidFill>
            </a:endParaRPr>
          </a:p>
          <a:p>
            <a:pPr algn="r"/>
            <a:r>
              <a:rPr lang="en-US" dirty="0"/>
              <a:t>- YASHASWA JAIN</a:t>
            </a:r>
            <a:endParaRPr dirty="0">
              <a:solidFill>
                <a:schemeClr val="tx1"/>
              </a:solidFill>
            </a:endParaRP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5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01164146"/>
              </p:ext>
            </p:extLst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03794208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 creation software design pattern</a:t>
            </a:r>
          </a:p>
          <a:p>
            <a:r>
              <a:rPr lang="en-US" dirty="0"/>
              <a:t>The intention to find a solution when the increase of object constructor parameter combinations leads to an "</a:t>
            </a:r>
            <a:r>
              <a:rPr lang="en-US" b="1" dirty="0"/>
              <a:t>exponential list of constructors". </a:t>
            </a:r>
          </a:p>
          <a:p>
            <a:r>
              <a:rPr lang="en-US" dirty="0"/>
              <a:t> It uses another object, a builder, that receives each initialization parameter step by step and then returns the constructed object at once.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3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18949808"/>
              </p:ext>
            </p:extLst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8445688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intent of the Builder design pattern is to separate the construction of a complex object from its representation. </a:t>
            </a:r>
          </a:p>
          <a:p>
            <a:r>
              <a:rPr lang="en-US" dirty="0"/>
              <a:t>By doing so the same construction process can create different representations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02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29046024"/>
              </p:ext>
            </p:extLst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358772276"/>
              </p:ext>
            </p:extLst>
          </p:nvPr>
        </p:nvSpPr>
        <p:spPr>
          <a:xfrm>
            <a:off x="676275" y="1438275"/>
            <a:ext cx="11366287" cy="5112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Builder </a:t>
            </a:r>
            <a:endParaRPr lang="en-US" dirty="0"/>
          </a:p>
          <a:p>
            <a:pPr>
              <a:buChar char="•"/>
            </a:pPr>
            <a:r>
              <a:rPr lang="en-US" sz="1800" dirty="0"/>
              <a:t>An abstract interface for creating parts of a Product object.</a:t>
            </a:r>
          </a:p>
          <a:p>
            <a:pPr marL="0" indent="0">
              <a:buNone/>
            </a:pPr>
            <a:r>
              <a:rPr lang="en-US" sz="2400" b="1" dirty="0"/>
              <a:t>Concrete Builder</a:t>
            </a:r>
          </a:p>
          <a:p>
            <a:pPr>
              <a:buChar char="•"/>
            </a:pPr>
            <a:r>
              <a:rPr lang="en-US" dirty="0"/>
              <a:t>Implements the builder interface.</a:t>
            </a:r>
            <a:endParaRPr lang="en-US" sz="2400"/>
          </a:p>
          <a:p>
            <a:pPr algn="just">
              <a:buChar char="•"/>
            </a:pPr>
            <a:r>
              <a:rPr lang="en-US" dirty="0"/>
              <a:t>Defines and keeps track of the representation it creates.</a:t>
            </a:r>
            <a:endParaRPr dirty="0"/>
          </a:p>
          <a:p>
            <a:pPr marL="0" indent="0" algn="just">
              <a:buNone/>
            </a:pPr>
            <a:r>
              <a:rPr lang="en-US" sz="2400" b="1" dirty="0"/>
              <a:t>Director </a:t>
            </a:r>
          </a:p>
          <a:p>
            <a:pPr algn="just">
              <a:buChar char="•"/>
            </a:pPr>
            <a:r>
              <a:rPr lang="en-US" dirty="0"/>
              <a:t>Uses the Concrete Builder and  constructs the object.</a:t>
            </a:r>
            <a:endParaRPr dirty="0"/>
          </a:p>
          <a:p>
            <a:pPr marL="0" indent="0" algn="just">
              <a:buNone/>
            </a:pPr>
            <a:r>
              <a:rPr lang="en-US" sz="2400" b="1" dirty="0"/>
              <a:t>Product</a:t>
            </a:r>
          </a:p>
          <a:p>
            <a:pPr algn="just">
              <a:buChar char="•"/>
            </a:pPr>
            <a:r>
              <a:rPr lang="en-US" dirty="0"/>
              <a:t>The object that is being built.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81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5849309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/>
              <a:t>Structure</a:t>
            </a:r>
          </a:p>
        </p:txBody>
      </p:sp>
      <p:pic>
        <p:nvPicPr>
          <p:cNvPr id="6" name="Picture 6" descr="Screen Shot 2017-07-19 at 11.44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905000"/>
            <a:ext cx="11785188" cy="40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7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28215426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23627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Provides control over steps of construction process.</a:t>
            </a:r>
          </a:p>
          <a:p>
            <a:pPr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Encapsulates code for construction and representation.</a:t>
            </a:r>
          </a:p>
          <a:p>
            <a:pPr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Allows you to vary a product’s internal representation.</a:t>
            </a:r>
            <a:endParaRPr dirty="0"/>
          </a:p>
          <a:p>
            <a:pPr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932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87383707"/>
              </p:ext>
            </p:extLst>
          </p:nvPr>
        </p:nvSpPr>
        <p:spPr>
          <a:xfrm>
            <a:off x="866621" y="114300"/>
            <a:ext cx="9404723" cy="1400530"/>
          </a:xfrm>
        </p:spPr>
        <p:txBody>
          <a:bodyPr/>
          <a:lstStyle/>
          <a:p>
            <a:r>
              <a:rPr lang="en-US" dirty="0"/>
              <a:t>Creating a Class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(Using setters, getters)</a:t>
            </a:r>
          </a:p>
        </p:txBody>
      </p:sp>
      <p:pic>
        <p:nvPicPr>
          <p:cNvPr id="4" name="Picture 4" descr="Screen Shot 2017-07-18 at 12.01.48 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201" y="1590675"/>
            <a:ext cx="5050074" cy="4352925"/>
          </a:xfrm>
          <a:prstGeom prst="rect">
            <a:avLst/>
          </a:prstGeom>
        </p:spPr>
      </p:pic>
      <p:pic>
        <p:nvPicPr>
          <p:cNvPr id="6" name="Picture 6" descr="Screen Shot 2017-07-18 at 12.03.19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404" y="1590675"/>
            <a:ext cx="5232400" cy="43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55867644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5192718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Requires creating a separate </a:t>
            </a:r>
            <a:r>
              <a:rPr lang="en-US" sz="2800" dirty="0" err="1">
                <a:solidFill>
                  <a:srgbClr val="FFFFFF"/>
                </a:solidFill>
              </a:rPr>
              <a:t>ConcreteBuilder</a:t>
            </a:r>
            <a:r>
              <a:rPr lang="en-US" sz="2800" dirty="0">
                <a:solidFill>
                  <a:srgbClr val="FFFFFF"/>
                </a:solidFill>
              </a:rPr>
              <a:t> for each different type of Product (Not a disadvantage in Java!)</a:t>
            </a:r>
          </a:p>
          <a:p>
            <a:pPr marL="0"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Requires the builder classes to be mutable.</a:t>
            </a:r>
            <a:endParaRPr sz="2800" dirty="0">
              <a:solidFill>
                <a:srgbClr val="FFFFFF"/>
              </a:solidFill>
            </a:endParaRPr>
          </a:p>
          <a:p>
            <a:pPr marL="0">
              <a:buChar char="•"/>
            </a:pPr>
            <a:r>
              <a:rPr lang="en-US" sz="2800" dirty="0"/>
              <a:t>Introduces a lot of code, bigger problem if builder pattern is misused.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1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68991353"/>
              </p:ext>
            </p:extLst>
          </p:nvPr>
        </p:nvSpPr>
        <p:spPr/>
        <p:txBody>
          <a:bodyPr/>
          <a:lstStyle/>
          <a:p>
            <a:r>
              <a:rPr lang="en-US" dirty="0"/>
              <a:t>Problem with this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56729986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Tahoma"/>
                <a:cs typeface="Arial"/>
              </a:rPr>
              <a:t>Leads to inconsistent states. 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Arial"/>
                <a:ea typeface="Tahoma"/>
                <a:cs typeface="Arial"/>
              </a:rPr>
              <a:t>Client can just create an empty object and then set only the attributes that he/she is interested in.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Arial"/>
                <a:ea typeface="Tahoma"/>
                <a:cs typeface="Arial"/>
              </a:rPr>
              <a:t>Object will not have a complete state until all the </a:t>
            </a:r>
            <a:r>
              <a:rPr lang="en-US" i="1" dirty="0">
                <a:solidFill>
                  <a:srgbClr val="FFFFFF"/>
                </a:solidFill>
                <a:latin typeface="Arial"/>
                <a:ea typeface="Tahoma"/>
                <a:cs typeface="Arial"/>
              </a:rPr>
              <a:t>setX</a:t>
            </a:r>
            <a:r>
              <a:rPr lang="en-US" dirty="0">
                <a:solidFill>
                  <a:srgbClr val="FFFFFF"/>
                </a:solidFill>
                <a:latin typeface="Arial"/>
                <a:ea typeface="Tahoma"/>
                <a:cs typeface="Arial"/>
              </a:rPr>
              <a:t> methods have been invoked.</a:t>
            </a:r>
          </a:p>
          <a:p>
            <a:r>
              <a:rPr lang="en-US" dirty="0">
                <a:solidFill>
                  <a:srgbClr val="FFFFFF"/>
                </a:solidFill>
                <a:latin typeface="Arial"/>
                <a:ea typeface="Tahoma"/>
                <a:cs typeface="Arial"/>
              </a:rPr>
              <a:t>This approach makes the </a:t>
            </a:r>
            <a:r>
              <a:rPr lang="en-US" i="1" dirty="0">
                <a:solidFill>
                  <a:srgbClr val="FFFFFF"/>
                </a:solidFill>
                <a:latin typeface="Arial"/>
                <a:ea typeface="Tahoma"/>
                <a:cs typeface="Arial"/>
              </a:rPr>
              <a:t>User</a:t>
            </a:r>
            <a:r>
              <a:rPr lang="en-US" dirty="0">
                <a:solidFill>
                  <a:srgbClr val="FFFFFF"/>
                </a:solidFill>
                <a:latin typeface="Arial"/>
                <a:ea typeface="Tahoma"/>
                <a:cs typeface="Arial"/>
              </a:rPr>
              <a:t> class mutable.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16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81212473"/>
              </p:ext>
            </p:extLst>
          </p:nvPr>
        </p:nvSpPr>
        <p:spPr/>
        <p:txBody>
          <a:bodyPr/>
          <a:lstStyle/>
          <a:p>
            <a:r>
              <a:rPr lang="en-US" dirty="0"/>
              <a:t>Immutable Classes are cool!</a:t>
            </a:r>
          </a:p>
        </p:txBody>
      </p:sp>
      <p:pic>
        <p:nvPicPr>
          <p:cNvPr id="4" name="Picture 4" descr="Screen Shot 2017-07-18 at 12.40.24 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606" y="2343150"/>
            <a:ext cx="11603001" cy="1900422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205031842"/>
              </p:ext>
            </p:extLst>
          </p:nvPr>
        </p:nvSpPr>
        <p:spPr>
          <a:xfrm>
            <a:off x="390525" y="4800600"/>
            <a:ext cx="1079976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2000" dirty="0"/>
              <a:t>Always make immutable classes!</a:t>
            </a:r>
            <a:endParaRPr lang="en-US" dirty="0"/>
          </a:p>
          <a:p>
            <a:r>
              <a:rPr lang="en-US" sz="2000" dirty="0"/>
              <a:t>    Unless there’s a really good reason not to do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12205839"/>
              </p:ext>
            </p:extLst>
          </p:nvPr>
        </p:nvSpPr>
        <p:spPr/>
        <p:txBody>
          <a:bodyPr/>
          <a:lstStyle/>
          <a:p>
            <a:r>
              <a:rPr lang="en-US" dirty="0"/>
              <a:t>Why immutable?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7091499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Immutable classes are faster (can be cached!) and safer.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Simplicity - each class is in one fixed state only.</a:t>
            </a:r>
          </a:p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Thread Safe - because the state cannot be changed, no synchronization is required.</a:t>
            </a:r>
            <a:endParaRPr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FFFFFF"/>
              </a:solidFill>
              <a:latin typeface="Calibri"/>
              <a:cs typeface="Arial"/>
            </a:endParaRPr>
          </a:p>
        </p:txBody>
      </p:sp>
      <p:pic>
        <p:nvPicPr>
          <p:cNvPr id="6" name="Picture 6" descr="immutability_ancient_alie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6" y="3600450"/>
            <a:ext cx="3543137" cy="31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11437235"/>
              </p:ext>
            </p:extLst>
          </p:nvPr>
        </p:nvSpPr>
        <p:spPr/>
        <p:txBody>
          <a:bodyPr/>
          <a:lstStyle/>
          <a:p>
            <a:r>
              <a:rPr lang="en-US" dirty="0"/>
              <a:t>Second Approach ( and it works!)</a:t>
            </a:r>
          </a:p>
        </p:txBody>
      </p:sp>
      <p:pic>
        <p:nvPicPr>
          <p:cNvPr id="4" name="Picture 4" descr="Screen Shot 2017-07-18 at 12.06.14 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237" y="2124075"/>
            <a:ext cx="9618539" cy="4352925"/>
          </a:xfrm>
          <a:prstGeom prst="rect">
            <a:avLst/>
          </a:prstGeom>
        </p:spPr>
      </p:pic>
      <p:pic>
        <p:nvPicPr>
          <p:cNvPr id="6" name="Picture 6" descr="Screen Shot 2017-07-18 at 12.20.20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526" y="2124075"/>
            <a:ext cx="1575402" cy="14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03591592"/>
              </p:ext>
            </p:extLst>
          </p:nvPr>
        </p:nvSpPr>
        <p:spPr/>
        <p:txBody>
          <a:bodyPr/>
          <a:lstStyle/>
          <a:p>
            <a:r>
              <a:rPr lang="en-US" dirty="0"/>
              <a:t>Problems!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49902107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number of attributes increases, the code becomes harder to read and maintain.</a:t>
            </a:r>
          </a:p>
          <a:p>
            <a:r>
              <a:rPr lang="en-US" dirty="0"/>
              <a:t>Constructors  = 2^(number of attributes) :('</a:t>
            </a:r>
          </a:p>
        </p:txBody>
      </p:sp>
    </p:spTree>
    <p:extLst>
      <p:ext uri="{BB962C8B-B14F-4D97-AF65-F5344CB8AC3E}">
        <p14:creationId xmlns:p14="http://schemas.microsoft.com/office/powerpoint/2010/main" val="22738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sign_patterns_to_the_rescu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288" y="1009650"/>
            <a:ext cx="7547251" cy="50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22869486"/>
              </p:ext>
            </p:extLst>
          </p:nvPr>
        </p:nvSpPr>
        <p:spPr>
          <a:xfrm>
            <a:off x="723771" y="47625"/>
            <a:ext cx="10515600" cy="749896"/>
          </a:xfrm>
        </p:spPr>
        <p:txBody>
          <a:bodyPr/>
          <a:lstStyle/>
          <a:p>
            <a:r>
              <a:rPr lang="en-US" dirty="0"/>
              <a:t>Builder Pattern</a:t>
            </a:r>
          </a:p>
        </p:txBody>
      </p:sp>
      <p:pic>
        <p:nvPicPr>
          <p:cNvPr id="74" name="Picture 74" descr="Screen Shot 2017-07-18 at 12.00.1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91" y="789818"/>
            <a:ext cx="4623310" cy="5730466"/>
          </a:xfrm>
          <a:prstGeom prst="rect">
            <a:avLst/>
          </a:prstGeom>
        </p:spPr>
      </p:pic>
      <p:pic>
        <p:nvPicPr>
          <p:cNvPr id="76" name="Picture 76" descr="Screen Shot 2017-07-18 at 12.01.3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202" y="798652"/>
            <a:ext cx="6636346" cy="57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9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Builder Pattern</vt:lpstr>
      <vt:lpstr>Creating a Class  (Using setters, getters)</vt:lpstr>
      <vt:lpstr>Problem with this Approach</vt:lpstr>
      <vt:lpstr>Immutable Classes are cool!</vt:lpstr>
      <vt:lpstr>Why immutable?</vt:lpstr>
      <vt:lpstr>Second Approach ( and it works!)</vt:lpstr>
      <vt:lpstr>Problems!</vt:lpstr>
      <vt:lpstr>PowerPoint Presentation</vt:lpstr>
      <vt:lpstr>Builder Pattern</vt:lpstr>
      <vt:lpstr>Points to note:</vt:lpstr>
      <vt:lpstr>Object in one Line!</vt:lpstr>
      <vt:lpstr>Advantages:</vt:lpstr>
      <vt:lpstr>Summary</vt:lpstr>
      <vt:lpstr>Builder Pattern Dobaara</vt:lpstr>
      <vt:lpstr>Builder Pattern</vt:lpstr>
      <vt:lpstr>Definition</vt:lpstr>
      <vt:lpstr>Components</vt:lpstr>
      <vt:lpstr>Structure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</cp:revision>
  <dcterms:created xsi:type="dcterms:W3CDTF">2013-07-15T20:26:40Z</dcterms:created>
  <dcterms:modified xsi:type="dcterms:W3CDTF">2017-07-20T06:25:29Z</dcterms:modified>
</cp:coreProperties>
</file>