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(https://stackoverflow.com/questions/42263270/what-is-the-concept-application-job-stage-and-task-in-spark)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Char char="●"/>
              <a:defRPr/>
            </a:lvl1pPr>
            <a:lvl2pPr lvl="1" algn="ctr">
              <a:spcBef>
                <a:spcPts val="0"/>
              </a:spcBef>
              <a:buChar char="○"/>
              <a:defRPr/>
            </a:lvl2pPr>
            <a:lvl3pPr lvl="2" algn="ctr">
              <a:spcBef>
                <a:spcPts val="0"/>
              </a:spcBef>
              <a:buChar char="■"/>
              <a:defRPr/>
            </a:lvl3pPr>
            <a:lvl4pPr lvl="3" algn="ctr">
              <a:spcBef>
                <a:spcPts val="0"/>
              </a:spcBef>
              <a:buChar char="●"/>
              <a:defRPr/>
            </a:lvl4pPr>
            <a:lvl5pPr lvl="4" algn="ctr">
              <a:spcBef>
                <a:spcPts val="0"/>
              </a:spcBef>
              <a:buChar char="○"/>
              <a:defRPr/>
            </a:lvl5pPr>
            <a:lvl6pPr lvl="5" algn="ctr">
              <a:spcBef>
                <a:spcPts val="0"/>
              </a:spcBef>
              <a:buChar char="■"/>
              <a:defRPr/>
            </a:lvl6pPr>
            <a:lvl7pPr lvl="6" algn="ctr">
              <a:spcBef>
                <a:spcPts val="0"/>
              </a:spcBef>
              <a:buChar char="●"/>
              <a:defRPr/>
            </a:lvl7pPr>
            <a:lvl8pPr lvl="7" algn="ctr">
              <a:spcBef>
                <a:spcPts val="0"/>
              </a:spcBef>
              <a:buChar char="○"/>
              <a:defRPr/>
            </a:lvl8pPr>
            <a:lvl9pPr lvl="8" algn="ctr">
              <a:spcBef>
                <a:spcPts val="0"/>
              </a:spcBef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har char="●"/>
              <a:defRPr/>
            </a:lvl1pPr>
            <a:lvl2pPr lvl="1">
              <a:spcBef>
                <a:spcPts val="0"/>
              </a:spcBef>
              <a:buChar char="○"/>
              <a:defRPr/>
            </a:lvl2pPr>
            <a:lvl3pPr lvl="2">
              <a:spcBef>
                <a:spcPts val="0"/>
              </a:spcBef>
              <a:buChar char="■"/>
              <a:defRPr/>
            </a:lvl3pPr>
            <a:lvl4pPr lvl="3">
              <a:spcBef>
                <a:spcPts val="0"/>
              </a:spcBef>
              <a:buChar char="●"/>
              <a:defRPr/>
            </a:lvl4pPr>
            <a:lvl5pPr lvl="4">
              <a:spcBef>
                <a:spcPts val="0"/>
              </a:spcBef>
              <a:buChar char="○"/>
              <a:defRPr/>
            </a:lvl5pPr>
            <a:lvl6pPr lvl="5">
              <a:spcBef>
                <a:spcPts val="0"/>
              </a:spcBef>
              <a:buChar char="■"/>
              <a:defRPr/>
            </a:lvl6pPr>
            <a:lvl7pPr lvl="6">
              <a:spcBef>
                <a:spcPts val="0"/>
              </a:spcBef>
              <a:buChar char="●"/>
              <a:defRPr/>
            </a:lvl7pPr>
            <a:lvl8pPr lvl="7">
              <a:spcBef>
                <a:spcPts val="0"/>
              </a:spcBef>
              <a:buChar char="○"/>
              <a:defRPr/>
            </a:lvl8pPr>
            <a:lvl9pPr lvl="8">
              <a:spcBef>
                <a:spcPts val="0"/>
              </a:spcBef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buChar char="●"/>
              <a:defRPr sz="1400"/>
            </a:lvl1pPr>
            <a:lvl2pPr lvl="1">
              <a:spcBef>
                <a:spcPts val="0"/>
              </a:spcBef>
              <a:buSzPct val="100000"/>
              <a:buChar char="○"/>
              <a:defRPr sz="1200"/>
            </a:lvl2pPr>
            <a:lvl3pPr lvl="2">
              <a:spcBef>
                <a:spcPts val="0"/>
              </a:spcBef>
              <a:buSzPct val="100000"/>
              <a:buChar char="■"/>
              <a:defRPr sz="1200"/>
            </a:lvl3pPr>
            <a:lvl4pPr lvl="3">
              <a:spcBef>
                <a:spcPts val="0"/>
              </a:spcBef>
              <a:buSzPct val="100000"/>
              <a:buChar char="●"/>
              <a:defRPr sz="1200"/>
            </a:lvl4pPr>
            <a:lvl5pPr lvl="4">
              <a:spcBef>
                <a:spcPts val="0"/>
              </a:spcBef>
              <a:buSzPct val="100000"/>
              <a:buChar char="○"/>
              <a:defRPr sz="1200"/>
            </a:lvl5pPr>
            <a:lvl6pPr lvl="5">
              <a:spcBef>
                <a:spcPts val="0"/>
              </a:spcBef>
              <a:buSzPct val="100000"/>
              <a:buChar char="■"/>
              <a:defRPr sz="1200"/>
            </a:lvl6pPr>
            <a:lvl7pPr lvl="6">
              <a:spcBef>
                <a:spcPts val="0"/>
              </a:spcBef>
              <a:buSzPct val="100000"/>
              <a:buChar char="●"/>
              <a:defRPr sz="1200"/>
            </a:lvl7pPr>
            <a:lvl8pPr lvl="7">
              <a:spcBef>
                <a:spcPts val="0"/>
              </a:spcBef>
              <a:buSzPct val="100000"/>
              <a:buChar char="○"/>
              <a:defRPr sz="1200"/>
            </a:lvl8pPr>
            <a:lvl9pPr lvl="8">
              <a:spcBef>
                <a:spcPts val="0"/>
              </a:spcBef>
              <a:buSzPct val="1000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buChar char="●"/>
              <a:defRPr sz="1400"/>
            </a:lvl1pPr>
            <a:lvl2pPr lvl="1">
              <a:spcBef>
                <a:spcPts val="0"/>
              </a:spcBef>
              <a:buSzPct val="100000"/>
              <a:buChar char="○"/>
              <a:defRPr sz="1200"/>
            </a:lvl2pPr>
            <a:lvl3pPr lvl="2">
              <a:spcBef>
                <a:spcPts val="0"/>
              </a:spcBef>
              <a:buSzPct val="100000"/>
              <a:buChar char="■"/>
              <a:defRPr sz="1200"/>
            </a:lvl3pPr>
            <a:lvl4pPr lvl="3">
              <a:spcBef>
                <a:spcPts val="0"/>
              </a:spcBef>
              <a:buSzPct val="100000"/>
              <a:buChar char="●"/>
              <a:defRPr sz="1200"/>
            </a:lvl4pPr>
            <a:lvl5pPr lvl="4">
              <a:spcBef>
                <a:spcPts val="0"/>
              </a:spcBef>
              <a:buSzPct val="100000"/>
              <a:buChar char="○"/>
              <a:defRPr sz="1200"/>
            </a:lvl5pPr>
            <a:lvl6pPr lvl="5">
              <a:spcBef>
                <a:spcPts val="0"/>
              </a:spcBef>
              <a:buSzPct val="100000"/>
              <a:buChar char="■"/>
              <a:defRPr sz="1200"/>
            </a:lvl6pPr>
            <a:lvl7pPr lvl="6">
              <a:spcBef>
                <a:spcPts val="0"/>
              </a:spcBef>
              <a:buSzPct val="100000"/>
              <a:buChar char="●"/>
              <a:defRPr sz="1200"/>
            </a:lvl7pPr>
            <a:lvl8pPr lvl="7">
              <a:spcBef>
                <a:spcPts val="0"/>
              </a:spcBef>
              <a:buSzPct val="100000"/>
              <a:buChar char="○"/>
              <a:defRPr sz="1200"/>
            </a:lvl8pPr>
            <a:lvl9pPr lvl="8">
              <a:spcBef>
                <a:spcPts val="0"/>
              </a:spcBef>
              <a:buSzPct val="1000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buChar char="●"/>
              <a:defRPr sz="1200"/>
            </a:lvl1pPr>
            <a:lvl2pPr lvl="1">
              <a:spcBef>
                <a:spcPts val="0"/>
              </a:spcBef>
              <a:buSzPct val="100000"/>
              <a:buChar char="○"/>
              <a:defRPr sz="1200"/>
            </a:lvl2pPr>
            <a:lvl3pPr lvl="2">
              <a:spcBef>
                <a:spcPts val="0"/>
              </a:spcBef>
              <a:buSzPct val="100000"/>
              <a:buChar char="■"/>
              <a:defRPr sz="1200"/>
            </a:lvl3pPr>
            <a:lvl4pPr lvl="3">
              <a:spcBef>
                <a:spcPts val="0"/>
              </a:spcBef>
              <a:buSzPct val="100000"/>
              <a:buChar char="●"/>
              <a:defRPr sz="1200"/>
            </a:lvl4pPr>
            <a:lvl5pPr lvl="4">
              <a:spcBef>
                <a:spcPts val="0"/>
              </a:spcBef>
              <a:buSzPct val="100000"/>
              <a:buChar char="○"/>
              <a:defRPr sz="1200"/>
            </a:lvl5pPr>
            <a:lvl6pPr lvl="5">
              <a:spcBef>
                <a:spcPts val="0"/>
              </a:spcBef>
              <a:buSzPct val="100000"/>
              <a:buChar char="■"/>
              <a:defRPr sz="1200"/>
            </a:lvl6pPr>
            <a:lvl7pPr lvl="6">
              <a:spcBef>
                <a:spcPts val="0"/>
              </a:spcBef>
              <a:buSzPct val="100000"/>
              <a:buChar char="●"/>
              <a:defRPr sz="1200"/>
            </a:lvl7pPr>
            <a:lvl8pPr lvl="7">
              <a:spcBef>
                <a:spcPts val="0"/>
              </a:spcBef>
              <a:buSzPct val="100000"/>
              <a:buChar char="○"/>
              <a:defRPr sz="1200"/>
            </a:lvl8pPr>
            <a:lvl9pPr lvl="8">
              <a:spcBef>
                <a:spcPts val="0"/>
              </a:spcBef>
              <a:buSzPct val="1000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har char="●"/>
              <a:defRPr/>
            </a:lvl1pPr>
            <a:lvl2pPr lvl="1">
              <a:spcBef>
                <a:spcPts val="0"/>
              </a:spcBef>
              <a:buChar char="○"/>
              <a:defRPr/>
            </a:lvl2pPr>
            <a:lvl3pPr lvl="2">
              <a:spcBef>
                <a:spcPts val="0"/>
              </a:spcBef>
              <a:buChar char="■"/>
              <a:defRPr/>
            </a:lvl3pPr>
            <a:lvl4pPr lvl="3">
              <a:spcBef>
                <a:spcPts val="0"/>
              </a:spcBef>
              <a:buChar char="●"/>
              <a:defRPr/>
            </a:lvl4pPr>
            <a:lvl5pPr lvl="4">
              <a:spcBef>
                <a:spcPts val="0"/>
              </a:spcBef>
              <a:buChar char="○"/>
              <a:defRPr/>
            </a:lvl5pPr>
            <a:lvl6pPr lvl="5">
              <a:spcBef>
                <a:spcPts val="0"/>
              </a:spcBef>
              <a:buChar char="■"/>
              <a:defRPr/>
            </a:lvl6pPr>
            <a:lvl7pPr lvl="6">
              <a:spcBef>
                <a:spcPts val="0"/>
              </a:spcBef>
              <a:buChar char="●"/>
              <a:defRPr/>
            </a:lvl7pPr>
            <a:lvl8pPr lvl="7">
              <a:spcBef>
                <a:spcPts val="0"/>
              </a:spcBef>
              <a:buChar char="○"/>
              <a:defRPr/>
            </a:lvl8pPr>
            <a:lvl9pPr lvl="8">
              <a:spcBef>
                <a:spcPts val="0"/>
              </a:spcBef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●"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260775" y="478700"/>
            <a:ext cx="8520600" cy="1035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Overview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1571150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is Spark?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Apache Spark is a cluster computing platform designed to be </a:t>
            </a:r>
            <a:r>
              <a:rPr i="1" lang="en" sz="1400">
                <a:solidFill>
                  <a:srgbClr val="33333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fast</a:t>
            </a: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i="1" lang="en" sz="1400">
                <a:solidFill>
                  <a:srgbClr val="33333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general-purpose</a:t>
            </a: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56" name="Shape 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54625" y="2971199"/>
            <a:ext cx="2456250" cy="1960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idx="1" type="body"/>
          </p:nvPr>
        </p:nvSpPr>
        <p:spPr>
          <a:xfrm>
            <a:off x="311700" y="471725"/>
            <a:ext cx="8538000" cy="444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3000"/>
              <a:t>Transformations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Operations that returns a new RDD.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	Examples : </a:t>
            </a:r>
          </a:p>
          <a:p>
            <a:pPr indent="-228600" lvl="0" marL="1371600" rtl="0">
              <a:spcBef>
                <a:spcPts val="0"/>
              </a:spcBef>
              <a:buAutoNum type="arabicPeriod"/>
            </a:pPr>
            <a:r>
              <a:rPr lang="en"/>
              <a:t>Map</a:t>
            </a:r>
          </a:p>
          <a:p>
            <a:pPr indent="-228600" lvl="0" marL="1371600" rtl="0">
              <a:spcBef>
                <a:spcPts val="0"/>
              </a:spcBef>
              <a:buAutoNum type="arabicPeriod"/>
            </a:pPr>
            <a:r>
              <a:rPr lang="en"/>
              <a:t>Filter</a:t>
            </a:r>
          </a:p>
          <a:p>
            <a:pPr indent="-228600" lvl="0" marL="1371600" rtl="0">
              <a:spcBef>
                <a:spcPts val="0"/>
              </a:spcBef>
              <a:buAutoNum type="arabicPeriod"/>
            </a:pPr>
            <a:r>
              <a:rPr lang="en"/>
              <a:t>FlatMap</a:t>
            </a:r>
          </a:p>
          <a:p>
            <a:pPr indent="-228600" lvl="0" marL="1371600" rtl="0">
              <a:spcBef>
                <a:spcPts val="0"/>
              </a:spcBef>
              <a:buAutoNum type="arabicPeriod"/>
            </a:pPr>
            <a:r>
              <a:rPr lang="en"/>
              <a:t>Group by </a:t>
            </a:r>
          </a:p>
          <a:p>
            <a:pPr indent="-228600" lvl="0" marL="1371600" rtl="0">
              <a:spcBef>
                <a:spcPts val="0"/>
              </a:spcBef>
              <a:buAutoNum type="arabicPeriod"/>
            </a:pPr>
            <a:r>
              <a:rPr lang="en"/>
              <a:t>Reduce</a:t>
            </a:r>
          </a:p>
          <a:p>
            <a:pPr indent="-228600" lvl="0" marL="1371600" rtl="0">
              <a:spcBef>
                <a:spcPts val="0"/>
              </a:spcBef>
              <a:buAutoNum type="arabicPeriod"/>
            </a:pPr>
            <a:r>
              <a:rPr lang="en"/>
              <a:t>Join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Actions</a:t>
            </a:r>
          </a:p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Operations that return a final value to the driver program or some external storage system.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Force the evaluation of transformations required for the RDD they were called on to actually produce output.</a:t>
            </a:r>
          </a:p>
          <a:p>
            <a:pPr lvl="0" rtl="0">
              <a:spcBef>
                <a:spcPts val="0"/>
              </a:spcBef>
              <a:buNone/>
            </a:pPr>
            <a:r>
              <a:rPr lang="en" u="sng"/>
              <a:t>Examples</a:t>
            </a:r>
            <a:r>
              <a:rPr lang="en"/>
              <a:t> : 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Collect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Count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forEach</a:t>
            </a:r>
          </a:p>
          <a:p>
            <a:pPr indent="-228600" lvl="0" marL="457200">
              <a:spcBef>
                <a:spcPts val="0"/>
              </a:spcBef>
              <a:buAutoNum type="arabicPeriod"/>
            </a:pPr>
            <a:r>
              <a:rPr lang="en"/>
              <a:t>Save As Text File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311700" y="125985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n" u="sng"/>
              <a:t>Recalculation of RDD </a:t>
            </a:r>
          </a:p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311700" y="2240725"/>
            <a:ext cx="8520600" cy="2328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 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If an RDD is reused, RDD will be recomputed.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We need to persist RDD (cache) so that RDD is not recomputed.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>
                <a:solidFill>
                  <a:schemeClr val="dk2"/>
                </a:solidFill>
              </a:rPr>
              <a:t>Assignment 1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Memory Management of Spark 1.6 and above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Execution Memory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Storage memory- </a:t>
            </a:r>
          </a:p>
        </p:txBody>
      </p:sp>
      <p:pic>
        <p:nvPicPr>
          <p:cNvPr id="134" name="Shape 1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6427" y="1017725"/>
            <a:ext cx="3851623" cy="4050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idx="1" type="subTitle"/>
          </p:nvPr>
        </p:nvSpPr>
        <p:spPr>
          <a:xfrm>
            <a:off x="311700" y="733325"/>
            <a:ext cx="8520600" cy="3962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Why is spark better than Map reduce?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rgbClr val="333333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buClr>
                <a:srgbClr val="333333"/>
              </a:buClr>
              <a:buSzPct val="100000"/>
              <a:buFont typeface="Times New Roman"/>
              <a:buAutoNum type="arabicPeriod"/>
            </a:pPr>
            <a:r>
              <a:rPr lang="en" sz="1800">
                <a:solidFill>
                  <a:srgbClr val="33333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Efficiently support more types of computations, including interactive queries and stream processing.</a:t>
            </a:r>
          </a:p>
          <a:p>
            <a:pPr indent="-342900" lvl="0" marL="457200" rtl="0" algn="l">
              <a:spcBef>
                <a:spcPts val="0"/>
              </a:spcBef>
              <a:buClr>
                <a:srgbClr val="333333"/>
              </a:buClr>
              <a:buSzPct val="100000"/>
              <a:buFont typeface="Times New Roman"/>
              <a:buAutoNum type="arabicPeriod"/>
            </a:pPr>
            <a:r>
              <a:rPr lang="en" sz="1800">
                <a:solidFill>
                  <a:srgbClr val="33333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Ability to run computations in memory.</a:t>
            </a:r>
          </a:p>
          <a:p>
            <a:pPr indent="-342900" lvl="0" marL="457200" rtl="0" algn="l">
              <a:spcBef>
                <a:spcPts val="0"/>
              </a:spcBef>
              <a:buClr>
                <a:srgbClr val="333333"/>
              </a:buClr>
              <a:buSzPct val="100000"/>
              <a:buFont typeface="Times New Roman"/>
              <a:buAutoNum type="arabicPeriod"/>
            </a:pPr>
            <a:r>
              <a:rPr lang="en" sz="1800">
                <a:solidFill>
                  <a:srgbClr val="33333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System is more efficient for applications which are running on disk as well</a:t>
            </a:r>
          </a:p>
          <a:p>
            <a:pPr indent="-342900" lvl="0" marL="457200" algn="l">
              <a:spcBef>
                <a:spcPts val="0"/>
              </a:spcBef>
              <a:buClr>
                <a:srgbClr val="333333"/>
              </a:buClr>
              <a:buSzPct val="100000"/>
              <a:buFont typeface="Times New Roman"/>
              <a:buAutoNum type="arabicPeriod"/>
            </a:pPr>
            <a:r>
              <a:rPr lang="en" sz="1800">
                <a:solidFill>
                  <a:srgbClr val="33333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It supports higher level workloads like Machine Learning, SQL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Shape 1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331824" cy="482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311700" y="19595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Spark Runtime Architecture</a:t>
            </a:r>
          </a:p>
        </p:txBody>
      </p:sp>
      <p:pic>
        <p:nvPicPr>
          <p:cNvPr id="62" name="Shape 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4450" y="2021024"/>
            <a:ext cx="4410550" cy="206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Spark Application</a:t>
            </a:r>
          </a:p>
          <a:p>
            <a:pPr lv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  <a:buChar char="-"/>
            </a:pPr>
            <a:r>
              <a:rPr lang="en"/>
              <a:t>In Distributed Mode, Spark uses a master slave architecture with a single coordinator and many distributed workers.</a:t>
            </a:r>
          </a:p>
          <a:p>
            <a:pPr indent="-228600" lvl="0" marL="457200">
              <a:spcBef>
                <a:spcPts val="0"/>
              </a:spcBef>
              <a:buChar char="-"/>
            </a:pPr>
            <a:r>
              <a:rPr lang="en"/>
              <a:t>The Central Coordinator is called the driver of the program. It communicates with potentially large number of distributed workers called Executors.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The Driver runs in its own Java Process and each executor is a separate Java Process. A driver and its executors are together terms as a Spark Application.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A Spark Application is launched on a cluster manager. 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It has a built in-cluster manager called Standalone cluster manager.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Components of Spark</a:t>
            </a:r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b="1" lang="en" u="sng"/>
              <a:t>Driver</a:t>
            </a:r>
            <a:r>
              <a:rPr lang="en"/>
              <a:t> : Master of the Spark application. It is the user code which has the main(), creates RDD</a:t>
            </a:r>
            <a:r>
              <a:rPr b="1" lang="en"/>
              <a:t>’</a:t>
            </a:r>
            <a:r>
              <a:rPr lang="en"/>
              <a:t>s and creates the SparkContext.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b="1" lang="en" u="sng"/>
              <a:t>SparkContext</a:t>
            </a:r>
            <a:r>
              <a:rPr lang="en"/>
              <a:t> : It represents the connection to a Spark Cluster, and can be used to create RDDs, accumulators and broadcast variables on that cluster.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b="1" lang="en" u="sng"/>
              <a:t>Executors</a:t>
            </a:r>
            <a:r>
              <a:rPr lang="en"/>
              <a:t> : (Workers)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b="1" lang="en" u="sng"/>
              <a:t>Jobs</a:t>
            </a:r>
            <a:r>
              <a:rPr lang="en"/>
              <a:t> : 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b="1" lang="en" u="sng"/>
              <a:t>Stages</a:t>
            </a:r>
            <a:r>
              <a:rPr lang="en"/>
              <a:t> : Divided on the basis of shuffling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b="1" lang="en" u="sng"/>
              <a:t>Tasks</a:t>
            </a:r>
            <a:r>
              <a:rPr lang="en"/>
              <a:t> : 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Difference between Jobs, Stages and tasks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Driver(Role)</a:t>
            </a:r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Spawns the SparkContext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Has control over all the executors and assigns work to them.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Converts the logical DAG into physical execution plan with a set of stages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Negotiates resources with the cluster Manager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It create physical execution units referred to as tasks under each stage. Hence, declares the operations on the data using RDD transformations and actions.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Executor</a:t>
            </a:r>
            <a:r>
              <a:rPr lang="en"/>
              <a:t> (Role)</a:t>
            </a:r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Responsible for the execution of tasks.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Executors perform all the data processing.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Reads and writes data to the external sources.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Spark On Yarn</a:t>
            </a:r>
          </a:p>
        </p:txBody>
      </p:sp>
      <p:pic>
        <p:nvPicPr>
          <p:cNvPr id="92" name="Shape 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3974" y="1283000"/>
            <a:ext cx="7099050" cy="3167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Shape 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8324" y="848375"/>
            <a:ext cx="6090723" cy="4142724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Shape 98"/>
          <p:cNvSpPr txBox="1"/>
          <p:nvPr/>
        </p:nvSpPr>
        <p:spPr>
          <a:xfrm>
            <a:off x="1558325" y="183325"/>
            <a:ext cx="6080400" cy="6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400"/>
              <a:t>Details of Spark code execution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311700" y="916675"/>
            <a:ext cx="8539200" cy="3738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342900" lvl="0" marL="457200" rtl="0">
              <a:spcBef>
                <a:spcPts val="0"/>
              </a:spcBef>
              <a:buClr>
                <a:srgbClr val="666666"/>
              </a:buClr>
              <a:buSzPct val="100000"/>
              <a:buChar char="●"/>
            </a:pPr>
            <a:r>
              <a:rPr b="1" lang="en" sz="1800">
                <a:solidFill>
                  <a:srgbClr val="666666"/>
                </a:solidFill>
              </a:rPr>
              <a:t>Resilient Distributed Dataset </a:t>
            </a:r>
            <a:r>
              <a:rPr lang="en" sz="1800">
                <a:solidFill>
                  <a:srgbClr val="666666"/>
                </a:solidFill>
              </a:rPr>
              <a:t>- Spark’s main programming abstraction. </a:t>
            </a:r>
          </a:p>
          <a:p>
            <a:pPr indent="-342900" lvl="0" marL="457200" rtl="0">
              <a:spcBef>
                <a:spcPts val="0"/>
              </a:spcBef>
              <a:buClr>
                <a:srgbClr val="666666"/>
              </a:buClr>
              <a:buSzPct val="100000"/>
              <a:buChar char="●"/>
            </a:pPr>
            <a:r>
              <a:rPr lang="en" sz="1800">
                <a:solidFill>
                  <a:srgbClr val="666666"/>
                </a:solidFill>
              </a:rPr>
              <a:t>Represent a collection of items distributed across many compute nodes that can be manipulated in parallel.</a:t>
            </a:r>
          </a:p>
          <a:p>
            <a:pPr indent="-342900" lvl="0" marL="457200" rtl="0">
              <a:spcBef>
                <a:spcPts val="0"/>
              </a:spcBef>
              <a:buClr>
                <a:srgbClr val="666666"/>
              </a:buClr>
              <a:buSzPct val="100000"/>
              <a:buChar char="●"/>
            </a:pPr>
            <a:r>
              <a:rPr lang="en" sz="1800">
                <a:solidFill>
                  <a:srgbClr val="666666"/>
                </a:solidFill>
              </a:rPr>
              <a:t>The ability to always recompute an RDD is actually why RDDs are called “resilient”.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666666"/>
              </a:solidFill>
            </a:endParaRPr>
          </a:p>
          <a:p>
            <a:pPr indent="457200" lvl="0" rtl="0">
              <a:spcBef>
                <a:spcPts val="0"/>
              </a:spcBef>
              <a:buNone/>
            </a:pPr>
            <a:r>
              <a:rPr b="1" lang="en" sz="1800" u="sng">
                <a:solidFill>
                  <a:srgbClr val="666666"/>
                </a:solidFill>
              </a:rPr>
              <a:t>Features :</a:t>
            </a:r>
            <a:r>
              <a:rPr lang="en" sz="1800">
                <a:solidFill>
                  <a:srgbClr val="666666"/>
                </a:solidFill>
              </a:rPr>
              <a:t> </a:t>
            </a:r>
          </a:p>
          <a:p>
            <a:pPr indent="-342900" lvl="0" marL="457200" rtl="0">
              <a:spcBef>
                <a:spcPts val="0"/>
              </a:spcBef>
              <a:buClr>
                <a:srgbClr val="666666"/>
              </a:buClr>
              <a:buSzPct val="100000"/>
              <a:buAutoNum type="arabicPeriod"/>
            </a:pPr>
            <a:r>
              <a:rPr lang="en" sz="1800">
                <a:solidFill>
                  <a:srgbClr val="666666"/>
                </a:solidFill>
              </a:rPr>
              <a:t>Read Only</a:t>
            </a:r>
          </a:p>
          <a:p>
            <a:pPr indent="-342900" lvl="0" marL="457200" rtl="0">
              <a:spcBef>
                <a:spcPts val="0"/>
              </a:spcBef>
              <a:buClr>
                <a:srgbClr val="666666"/>
              </a:buClr>
              <a:buSzPct val="100000"/>
              <a:buAutoNum type="arabicPeriod"/>
            </a:pPr>
            <a:r>
              <a:rPr lang="en" sz="1800">
                <a:solidFill>
                  <a:srgbClr val="666666"/>
                </a:solidFill>
              </a:rPr>
              <a:t>Immutable distributed collection of objects</a:t>
            </a:r>
          </a:p>
          <a:p>
            <a:pPr indent="-342900" lvl="0" marL="457200" rtl="0">
              <a:spcBef>
                <a:spcPts val="0"/>
              </a:spcBef>
              <a:buClr>
                <a:srgbClr val="666666"/>
              </a:buClr>
              <a:buSzPct val="100000"/>
              <a:buAutoNum type="arabicPeriod"/>
            </a:pPr>
            <a:r>
              <a:rPr lang="en" sz="1800">
                <a:solidFill>
                  <a:srgbClr val="666666"/>
                </a:solidFill>
              </a:rPr>
              <a:t>Helpful in parallelizing (divided into multiple partitions)</a:t>
            </a:r>
          </a:p>
          <a:p>
            <a:pPr indent="-342900" lvl="0" marL="457200" rtl="0">
              <a:spcBef>
                <a:spcPts val="0"/>
              </a:spcBef>
              <a:buClr>
                <a:srgbClr val="666666"/>
              </a:buClr>
              <a:buSzPct val="100000"/>
              <a:buAutoNum type="arabicPeriod"/>
            </a:pPr>
            <a:r>
              <a:rPr lang="en" sz="1800">
                <a:solidFill>
                  <a:srgbClr val="666666"/>
                </a:solidFill>
              </a:rPr>
              <a:t>Lazily computed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4" name="Shape 104"/>
          <p:cNvSpPr txBox="1"/>
          <p:nvPr/>
        </p:nvSpPr>
        <p:spPr>
          <a:xfrm>
            <a:off x="2317675" y="417600"/>
            <a:ext cx="4491600" cy="8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3600"/>
              <a:t>RDD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