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65" r:id="rId3"/>
    <p:sldId id="257" r:id="rId4"/>
    <p:sldId id="260" r:id="rId5"/>
    <p:sldId id="261" r:id="rId6"/>
    <p:sldId id="258" r:id="rId7"/>
    <p:sldId id="264" r:id="rId8"/>
    <p:sldId id="259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36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0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2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75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89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16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3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3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00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6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Kidney Disease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Sai Ghule, Rohit Khedkar, Vivek Jadhav, Vishal Jadhav, Sarthak Bhangade</a:t>
            </a:r>
          </a:p>
          <a:p>
            <a:r>
              <a:t>Department of CSE (AI &amp; DS), Sanjivani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123A354-6794-1AB6-19CE-BC388C0B8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33" y="2316277"/>
            <a:ext cx="706966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CKD is a serious health problem and needs early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study patient health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model gives fast and accurate results for doctors &amp; patients.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 cleaned, main features selected, and models tested.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C9A51-31EF-BDE7-1B3A-EB7B669E6668}"/>
              </a:ext>
            </a:extLst>
          </p:cNvPr>
          <p:cNvSpPr txBox="1"/>
          <p:nvPr/>
        </p:nvSpPr>
        <p:spPr>
          <a:xfrm>
            <a:off x="880533" y="1495968"/>
            <a:ext cx="45762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Abstract :</a:t>
            </a:r>
          </a:p>
        </p:txBody>
      </p:sp>
    </p:spTree>
    <p:extLst>
      <p:ext uri="{BB962C8B-B14F-4D97-AF65-F5344CB8AC3E}">
        <p14:creationId xmlns:p14="http://schemas.microsoft.com/office/powerpoint/2010/main" val="75945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973" y="1184181"/>
            <a:ext cx="6571343" cy="1049235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684" y="2233416"/>
            <a:ext cx="6571343" cy="3288635"/>
          </a:xfrm>
        </p:spPr>
        <p:txBody>
          <a:bodyPr/>
          <a:lstStyle/>
          <a:p>
            <a:r>
              <a:rPr dirty="0"/>
              <a:t>CKD = 'Silent Killer', affects millions globally</a:t>
            </a:r>
          </a:p>
          <a:p>
            <a:r>
              <a:rPr dirty="0"/>
              <a:t>Early stages often undiagnosed → dialysis/transplant needed</a:t>
            </a:r>
          </a:p>
          <a:p>
            <a:r>
              <a:rPr dirty="0"/>
              <a:t>Early prediction improves survival &amp; reduces healthcare burden</a:t>
            </a:r>
          </a:p>
          <a:p>
            <a:r>
              <a:rPr dirty="0"/>
              <a:t>Machine Learning helps in early diagnosis using patient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0" y="1066987"/>
            <a:ext cx="6571343" cy="1049235"/>
          </a:xfrm>
        </p:spPr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C7DE4-38CE-50A2-2D69-94C2C3AA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067" y="1936962"/>
            <a:ext cx="6705600" cy="4099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94324"/>
            <a:ext cx="5477934" cy="1049235"/>
          </a:xfrm>
        </p:spPr>
        <p:txBody>
          <a:bodyPr/>
          <a:lstStyle/>
          <a:p>
            <a:r>
              <a:rPr dirty="0"/>
              <a:t>Proposed 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2252134"/>
            <a:ext cx="5156201" cy="2994080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Step 1: Data Collection (clinical, demographic, biochemical attributes)</a:t>
            </a:r>
          </a:p>
          <a:p>
            <a:r>
              <a:rPr dirty="0"/>
              <a:t>Step 2: Data Preprocessing (handle missing values, normalize, remove outliers)</a:t>
            </a:r>
          </a:p>
          <a:p>
            <a:r>
              <a:rPr dirty="0"/>
              <a:t>Step 3: Feature Selection (identify most important parameters)</a:t>
            </a:r>
          </a:p>
          <a:p>
            <a:r>
              <a:rPr dirty="0"/>
              <a:t>Step 4: Model Training (LR, DT, RF, SVM, KNN, ANN)</a:t>
            </a:r>
          </a:p>
          <a:p>
            <a:r>
              <a:rPr dirty="0"/>
              <a:t>Step 5: Evaluation (accuracy, precision, recall, F1-score)</a:t>
            </a:r>
          </a:p>
          <a:p>
            <a:r>
              <a:rPr dirty="0"/>
              <a:t>Step 6: Deployment in simple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4FDDDE-7FB5-8CC2-B819-B692C1F3A6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86868" y="694324"/>
            <a:ext cx="4157132" cy="54693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0" y="1059069"/>
            <a:ext cx="6571343" cy="1049235"/>
          </a:xfrm>
        </p:spPr>
        <p:txBody>
          <a:bodyPr/>
          <a:lstStyle/>
          <a:p>
            <a:r>
              <a:rPr lang="en-IN" dirty="0"/>
              <a:t>Results &amp; Discussion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 → 94% correct</a:t>
            </a:r>
          </a:p>
          <a:p>
            <a:r>
              <a:rPr lang="en-IN" dirty="0"/>
              <a:t>Decision Tree → 95% correct</a:t>
            </a:r>
          </a:p>
          <a:p>
            <a:r>
              <a:rPr lang="en-IN" dirty="0"/>
              <a:t>Random Forest → 98% correct (best)</a:t>
            </a:r>
          </a:p>
          <a:p>
            <a:r>
              <a:rPr lang="en-IN" dirty="0"/>
              <a:t>SVM → 96%, ANN → 97%, KNN → 93%</a:t>
            </a:r>
          </a:p>
          <a:p>
            <a:r>
              <a:rPr lang="en-IN" dirty="0"/>
              <a:t>Random Forest works best, but Logistic Regression &amp; Decision Tree are easy for doctors to understand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219387"/>
            <a:ext cx="6571343" cy="1049235"/>
          </a:xfrm>
        </p:spPr>
        <p:txBody>
          <a:bodyPr/>
          <a:lstStyle/>
          <a:p>
            <a:r>
              <a:rPr dirty="0"/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ML can predict CKD accurately (Random Forest best performer)</a:t>
            </a:r>
          </a:p>
          <a:p>
            <a:r>
              <a:t>Helps in early diagnosis, treatment planning &amp; cost reduction</a:t>
            </a:r>
          </a:p>
          <a:p>
            <a:r>
              <a:t>Future Work: Use Deep Learning (CNN, RNN) for higher accuracy</a:t>
            </a:r>
          </a:p>
          <a:p>
            <a:r>
              <a:t>Deploy as web/mobile application</a:t>
            </a:r>
          </a:p>
          <a:p>
            <a:r>
              <a:t>Integrate with IoT devices for real-time monitoring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0" y="1160120"/>
            <a:ext cx="6571343" cy="1049235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REFERENCES</a:t>
            </a:r>
            <a:r>
              <a:rPr lang="en-IN" b="1" dirty="0"/>
              <a:t> 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5DDA88-4E0F-4762-552B-2AA67CB3C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29909" y="1879822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1B8FD-F77B-0252-8CCD-468E1561EA74}"/>
              </a:ext>
            </a:extLst>
          </p:cNvPr>
          <p:cNvSpPr txBox="1"/>
          <p:nvPr/>
        </p:nvSpPr>
        <p:spPr>
          <a:xfrm>
            <a:off x="725034" y="2089333"/>
            <a:ext cx="10036099" cy="3407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2259330" lvl="0" indent="-342900" algn="just" fontAlgn="base">
              <a:lnSpc>
                <a:spcPct val="103000"/>
              </a:lnSpc>
              <a:spcAft>
                <a:spcPts val="2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Sneha J., Tharani V., Preetha D. “Chronic Kidney Disease Prediction Using Data Mining.” </a:t>
            </a:r>
            <a:r>
              <a:rPr lang="en-IN" sz="14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JETIR Journal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2021.</a:t>
            </a:r>
            <a:r>
              <a:rPr lang="en-I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2259330" lvl="0" indent="-342900" algn="just" fontAlgn="base">
              <a:lnSpc>
                <a:spcPct val="103000"/>
              </a:lnSpc>
              <a:spcAft>
                <a:spcPts val="2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Revathy S., Bharathi B., Ramesh M. “Chronic Kidney Disease Prediction Using Machine Learning Models.” </a:t>
            </a:r>
            <a:r>
              <a:rPr lang="en-IN" sz="14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IJETT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  <a:r>
              <a:rPr lang="en-I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2259330" lvl="0" indent="-342900" algn="just" fontAlgn="base">
              <a:lnSpc>
                <a:spcPct val="103000"/>
              </a:lnSpc>
              <a:spcAft>
                <a:spcPts val="2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Chittora P., Chaurasia S., Kumawat G. “Prediction of Chronic Kidney Disease – A Machine Learning Perspective.” </a:t>
            </a:r>
            <a:r>
              <a:rPr lang="en-IN" sz="14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Springer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2022.</a:t>
            </a:r>
            <a:endParaRPr lang="en-I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59330" lvl="0" indent="-342900" algn="just" fontAlgn="base">
              <a:lnSpc>
                <a:spcPct val="103000"/>
              </a:lnSpc>
              <a:spcAft>
                <a:spcPts val="2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4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Dritias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E., </a:t>
            </a:r>
            <a:r>
              <a:rPr lang="en-IN" sz="14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Trigka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M. “ML Techniques for Chronic Kidney Disease Risk Prediction.” </a:t>
            </a:r>
            <a:r>
              <a:rPr lang="en-IN" sz="14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Elsevier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2023.</a:t>
            </a:r>
            <a:endParaRPr lang="en-I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59330" lvl="0" indent="-342900" algn="just" fontAlgn="base">
              <a:lnSpc>
                <a:spcPct val="103000"/>
              </a:lnSpc>
              <a:spcAft>
                <a:spcPts val="2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Raj S., Babu A. “KNN and Naïve Bayes for Kidney Disease Prediction.” </a:t>
            </a:r>
            <a:r>
              <a:rPr lang="en-IN" sz="14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IJCSIT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2023.</a:t>
            </a:r>
            <a:endParaRPr lang="en-I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59330" lvl="0" indent="-342900" algn="just" fontAlgn="base">
              <a:lnSpc>
                <a:spcPct val="103000"/>
              </a:lnSpc>
              <a:spcAft>
                <a:spcPts val="2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Wang Y., et al. “Deep Learning Models for CKD Prediction.” </a:t>
            </a:r>
            <a:r>
              <a:rPr lang="en-IN" sz="14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Nature Digital Medicine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2023.</a:t>
            </a:r>
            <a:endParaRPr lang="en-I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59330" lvl="0" indent="-342900" algn="just" fontAlgn="base">
              <a:lnSpc>
                <a:spcPct val="103000"/>
              </a:lnSpc>
              <a:spcAft>
                <a:spcPts val="2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Gupta A., et al. “Hybrid Ensemble Approaches for CKD.” </a:t>
            </a:r>
            <a:r>
              <a:rPr lang="en-IN" sz="14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2022.</a:t>
            </a:r>
            <a:endParaRPr lang="en-I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59330" lvl="0" indent="-342900" algn="just" fontAlgn="base">
              <a:lnSpc>
                <a:spcPct val="103000"/>
              </a:lnSpc>
              <a:spcAft>
                <a:spcPts val="2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Al-Taie H., et al. “CKD Risk Prediction Using SVM and Random Forest.” </a:t>
            </a:r>
            <a:r>
              <a:rPr lang="en-IN" sz="14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Healthcare Informatics Journal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2022.</a:t>
            </a:r>
            <a:endParaRPr lang="en-I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59330" lvl="0" indent="-342900" algn="just" fontAlgn="base">
              <a:lnSpc>
                <a:spcPct val="103000"/>
              </a:lnSpc>
              <a:spcAft>
                <a:spcPts val="2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 Health Organization. “Global Burden of Chronic Kidney Disease Report.” WHO, 2023.</a:t>
            </a:r>
            <a:endParaRPr lang="en-IN" sz="1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59330" lvl="0" indent="-342900" algn="just" fontAlgn="base">
              <a:lnSpc>
                <a:spcPct val="103000"/>
              </a:lnSpc>
              <a:spcAft>
                <a:spcPts val="25"/>
              </a:spcAft>
              <a:buClr>
                <a:srgbClr val="000000"/>
              </a:buClr>
              <a:buSzPts val="1100"/>
              <a:buFont typeface="+mj-lt"/>
              <a:buAutoNum type="arabicPeriod"/>
            </a:pP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 X., et al. “Deep Neural Networks for Kidney Disease Prediction.” </a:t>
            </a:r>
            <a:r>
              <a:rPr lang="en-IN" sz="14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BMC Medical Informatics</a:t>
            </a:r>
            <a:r>
              <a:rPr lang="en-IN" sz="1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2021.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423" y="956921"/>
            <a:ext cx="7302577" cy="584014"/>
          </a:xfrm>
        </p:spPr>
        <p:txBody>
          <a:bodyPr>
            <a:normAutofit fontScale="90000"/>
          </a:bodyPr>
          <a:lstStyle/>
          <a:p>
            <a:r>
              <a:rPr lang="en-IN" dirty="0"/>
              <a:t>Participation, Publication &amp;         Certification</a:t>
            </a:r>
            <a:endParaRPr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07969D0-C7B1-208E-5685-E4EC498200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3423" y="1836508"/>
            <a:ext cx="7651454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Participation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Actively took part in research work and project development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Worked on data collection, preprocessing, and model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paper on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“Kidney Disease Prediction using Machine Learning”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Submitted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IJRAR Journal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publication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3396</TotalTime>
  <Words>552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Times New Roman</vt:lpstr>
      <vt:lpstr>Gallery</vt:lpstr>
      <vt:lpstr>Kidney Disease Prediction Using Machine Learning</vt:lpstr>
      <vt:lpstr>PowerPoint Presentation</vt:lpstr>
      <vt:lpstr>Introduction</vt:lpstr>
      <vt:lpstr>Literature Review</vt:lpstr>
      <vt:lpstr>Proposed System Workflow</vt:lpstr>
      <vt:lpstr>Results &amp; Discussion</vt:lpstr>
      <vt:lpstr>Conclusion &amp; Future Scope</vt:lpstr>
      <vt:lpstr> REFERENCES </vt:lpstr>
      <vt:lpstr>Participation, Publication &amp;         Certification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vivek jadhav</cp:lastModifiedBy>
  <cp:revision>3</cp:revision>
  <dcterms:created xsi:type="dcterms:W3CDTF">2013-01-27T09:14:16Z</dcterms:created>
  <dcterms:modified xsi:type="dcterms:W3CDTF">2025-09-06T15:38:06Z</dcterms:modified>
  <cp:category/>
</cp:coreProperties>
</file>