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8980"/>
    <p:restoredTop sz="94617"/>
  </p:normalViewPr>
  <p:slideViewPr>
    <p:cSldViewPr snapToGrid="0" snapToObjects="1">
      <p:cViewPr varScale="1">
        <p:scale>
          <a:sx d="100" n="84"/>
          <a:sy d="100" n="84"/>
        </p:scale>
        <p:origin x="86" y="3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0958"/>
            <a:ext cx="10515600" cy="1755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456360"/>
            <a:ext cx="10515600" cy="30971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slideLayouts/slideLayout3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5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8" Type="http://schemas.openxmlformats.org/officeDocument/2006/relationships/slideLayout" Target="../slideLayouts/slideLayout5.xml" /><Relationship Id="rId7" Type="http://schemas.openxmlformats.org/officeDocument/2006/relationships/slideLayout" Target="../slideLayouts/slideLayout8.xml" /><Relationship Id="rId6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04A46C-1467-066C-F6A7-0B6EEBD67A46}"/>
              </a:ext>
            </a:extLst>
          </p:cNvPr>
          <p:cNvSpPr/>
          <p:nvPr userDrawn="1"/>
        </p:nvSpPr>
        <p:spPr>
          <a:xfrm>
            <a:off x="10763534" y="5973170"/>
            <a:ext cx="1119117" cy="677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2816899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61" r:id="rId1"/>
    <p:sldLayoutId id="2147483662" r:id="rId2"/>
    <p:sldLayoutId id="2147483663" r:id="rId3"/>
    <p:sldLayoutId id="2147483664" r:id="rId4"/>
    <p:sldLayoutId id="2147483667" r:id="rId8"/>
    <p:sldLayoutId id="2147483666" r:id="rId7"/>
    <p:sldLayoutId id="2147483665" r:id="rId6"/>
  </p:sldLayoutIdLst>
  <p:hf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rgbClr val="FF0000"/>
          </a:solidFill>
          <a:latin charset="0" panose="02010000000000000000" pitchFamily="2" typeface="ADLaM Display"/>
          <a:ea charset="0" panose="02010000000000000000" pitchFamily="2" typeface="ADLaM Display"/>
          <a:cs charset="0" panose="02010000000000000000" pitchFamily="2" typeface="ADLaM Display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charset="0" panose="020B0503020202020204" pitchFamily="34" typeface="Agency FB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charset="0" panose="020B0503020202020204" pitchFamily="34" typeface="Agency FB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rgbClr val="0070C0"/>
          </a:solidFill>
          <a:latin charset="0" panose="020B0503020202020204" pitchFamily="34" typeface="Agency FB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rgbClr val="0070C0"/>
          </a:solidFill>
          <a:latin charset="0" panose="020B0503020202020204" pitchFamily="34" typeface="Agency FB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rgbClr val="0070C0"/>
          </a:solidFill>
          <a:latin charset="0" panose="020B0503020202020204" pitchFamily="34" typeface="Agency FB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Surveillance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Vivek Jason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Epi curve</a:t>
            </a:r>
          </a:p>
        </p:txBody>
      </p:sp>
      <p:pic>
        <p:nvPicPr>
          <p:cNvPr descr="surveillance_slidedeck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2024-09-26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Outbreak details</a:t>
            </a:r>
          </a:p>
          <a:p>
            <a:pPr lvl="0"/>
            <a:r>
              <a:rPr/>
              <a:t>Outbreak peaks with almost 40 cases on the week of September 22, 2014</a:t>
            </a:r>
          </a:p>
          <a:p>
            <a:pPr lvl="0"/>
            <a:r>
              <a:rPr/>
              <a:t>The outbreak began the week of May 5, 2014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Deaths by Age</a:t>
            </a:r>
          </a:p>
          <a:p>
            <a:pPr lvl="0" indent="0">
              <a:buNone/>
            </a:pPr>
            <a:r>
              <a:rPr>
                <a:latin typeface="Courier"/>
              </a:rPr>
              <a:t>##  age_cat Death Recover   NA_
##      0-9 43.9%   38.2% 17.9%
##    10-19 46.5%   31.0% 22.5%
##    20-29 50.0%   29.4% 20.6%
##    30-39 37.0%   37.0% 26.1%
##    40-49 35.0%   35.0% 30.0%
##    50-59 40.0%   20.0% 40.0%
##    60-69 33.3%   66.7%  0.0%
##      70+     -       -     -
##     &lt;NA&gt; 66.7%   33.3%  0.0%
##    Total 44.9%   34.5% 20.6%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by Hospital</a:t>
            </a:r>
          </a:p>
        </p:txBody>
      </p:sp>
      <p:pic>
        <p:nvPicPr>
          <p:cNvPr descr="surveillance_slidedeck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ADLaM Display</vt:lpstr>
      <vt:lpstr>Agency FB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Deck</dc:title>
  <dc:creator>Vivek Jason</dc:creator>
  <cp:keywords/>
  <dcterms:created xsi:type="dcterms:W3CDTF">2024-09-26T23:33:18Z</dcterms:created>
  <dcterms:modified xsi:type="dcterms:W3CDTF">2024-09-26T23:33:18Z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2024-09-26</vt:lpwstr>
  </property>
  <property fmtid="{D5CDD505-2E9C-101B-9397-08002B2CF9AE}" pid="3" name="output">
    <vt:lpwstr/>
  </property>
</Properties>
</file>