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2" r:id="rId7"/>
    <p:sldId id="261" r:id="rId8"/>
    <p:sldId id="264" r:id="rId9"/>
    <p:sldId id="266" r:id="rId10"/>
    <p:sldId id="286" r:id="rId11"/>
    <p:sldId id="267" r:id="rId12"/>
    <p:sldId id="265" r:id="rId13"/>
    <p:sldId id="269"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openssl.org/docs/" TargetMode="External"/><Relationship Id="rId13" Type="http://schemas.openxmlformats.org/officeDocument/2006/relationships/hyperlink" Target="https://kubernetes.io/docs/home/" TargetMode="External"/><Relationship Id="rId3" Type="http://schemas.openxmlformats.org/officeDocument/2006/relationships/image" Target="../media/image4.png"/><Relationship Id="rId7" Type="http://schemas.openxmlformats.org/officeDocument/2006/relationships/hyperlink" Target="https://tomcat.apache.org/tomcat-9.0-doc/index.html" TargetMode="External"/><Relationship Id="rId12" Type="http://schemas.openxmlformats.org/officeDocument/2006/relationships/hyperlink" Target="https://docs.docker.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url.se/docs/" TargetMode="External"/><Relationship Id="rId11" Type="http://schemas.openxmlformats.org/officeDocument/2006/relationships/hyperlink" Target="https://www.jenkins.io/doc/" TargetMode="External"/><Relationship Id="rId5" Type="http://schemas.openxmlformats.org/officeDocument/2006/relationships/hyperlink" Target="https://dev.mysql.com/doc/" TargetMode="External"/><Relationship Id="rId10" Type="http://schemas.openxmlformats.org/officeDocument/2006/relationships/hyperlink" Target="https://git-scm.com/doc" TargetMode="External"/><Relationship Id="rId4" Type="http://schemas.openxmlformats.org/officeDocument/2006/relationships/hyperlink" Target="https://spring.io/projects/spring-boot" TargetMode="External"/><Relationship Id="rId9" Type="http://schemas.openxmlformats.org/officeDocument/2006/relationships/hyperlink" Target="https://learning.postman.com/docs/getting-started/introdu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3.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1108252"/>
          </a:xfrm>
          <a:prstGeom prst="rect">
            <a:avLst/>
          </a:prstGeom>
          <a:noFill/>
        </p:spPr>
        <p:txBody>
          <a:bodyPr wrap="square">
            <a:spAutoFit/>
          </a:bodyPr>
          <a:lstStyle/>
          <a:p>
            <a:pPr algn="ctr">
              <a:lnSpc>
                <a:spcPct val="115000"/>
              </a:lnSpc>
            </a:pPr>
            <a:r>
              <a:rPr lang="en-IN" sz="2800" b="1" dirty="0">
                <a:latin typeface="Times New Roman" panose="02020603050405020304" pitchFamily="18" charset="0"/>
              </a:rPr>
              <a:t>Capstone</a:t>
            </a:r>
            <a:r>
              <a:rPr lang="en-IN" sz="2800" b="1" dirty="0">
                <a:effectLst/>
                <a:latin typeface="Times New Roman" panose="02020603050405020304" pitchFamily="18" charset="0"/>
                <a:ea typeface="Arial" panose="020B0604020202020204" pitchFamily="34" charset="0"/>
              </a:rPr>
              <a:t> Project</a:t>
            </a:r>
          </a:p>
          <a:p>
            <a:pPr algn="ctr">
              <a:lnSpc>
                <a:spcPct val="115000"/>
              </a:lnSpc>
            </a:pPr>
            <a:r>
              <a:rPr lang="en-IN" sz="3200" dirty="0">
                <a:latin typeface="Times New Roman" panose="02020603050405020304" pitchFamily="18" charset="0"/>
                <a:ea typeface="Arial" panose="020B0604020202020204" pitchFamily="34" charset="0"/>
              </a:rPr>
              <a:t>Employee Management System</a:t>
            </a:r>
            <a:endParaRPr lang="en-IN" sz="3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1977786"/>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 Vivek Sunil Jeswani</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Vivek Sunil Jeswani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a:t>
            </a:r>
            <a:r>
              <a:rPr lang="en-IN" sz="1800" b="1" dirty="0" err="1">
                <a:effectLst/>
                <a:latin typeface="Times New Roman" panose="02020603050405020304" pitchFamily="18" charset="0"/>
                <a:ea typeface="Arial" panose="020B0604020202020204" pitchFamily="34" charset="0"/>
              </a:rPr>
              <a:t>Hdfc</a:t>
            </a:r>
            <a:r>
              <a:rPr lang="en-IN" sz="1800" b="1" dirty="0">
                <a:effectLst/>
                <a:latin typeface="Times New Roman" panose="02020603050405020304" pitchFamily="18" charset="0"/>
                <a:ea typeface="Arial" panose="020B0604020202020204" pitchFamily="34" charset="0"/>
              </a:rPr>
              <a:t> Bank API Developer</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vivekjeswani3@gmail.com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28</a:t>
            </a:r>
            <a:r>
              <a:rPr lang="en-IN" sz="1800" b="1" dirty="0">
                <a:effectLst/>
                <a:latin typeface="Times New Roman" panose="02020603050405020304" pitchFamily="18" charset="0"/>
                <a:ea typeface="Arial" panose="020B0604020202020204" pitchFamily="34" charset="0"/>
              </a:rPr>
              <a:t>/04/2023</a:t>
            </a:r>
            <a:endParaRPr lang="en-IN" sz="1050" dirty="0">
              <a:effectLst/>
              <a:latin typeface="Arial" panose="020B0604020202020204" pitchFamily="34" charset="0"/>
              <a:ea typeface="Arial" panose="020B0604020202020204" pitchFamily="34" charset="0"/>
            </a:endParaRPr>
          </a:p>
        </p:txBody>
      </p:sp>
      <p:pic>
        <p:nvPicPr>
          <p:cNvPr id="2050" name="Picture 2" descr="8 Employee Management System Apps for Happier Workplaces">
            <a:extLst>
              <a:ext uri="{FF2B5EF4-FFF2-40B4-BE49-F238E27FC236}">
                <a16:creationId xmlns:a16="http://schemas.microsoft.com/office/drawing/2014/main" id="{68C12CB6-6874-F1D8-3DF2-DB43410AC4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334" t="4900"/>
          <a:stretch/>
        </p:blipFill>
        <p:spPr bwMode="auto">
          <a:xfrm>
            <a:off x="7291753" y="3555126"/>
            <a:ext cx="4814271" cy="32226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9" name="Picture 8">
            <a:extLst>
              <a:ext uri="{FF2B5EF4-FFF2-40B4-BE49-F238E27FC236}">
                <a16:creationId xmlns:a16="http://schemas.microsoft.com/office/drawing/2014/main" id="{AEED53AD-0B10-455C-82D8-71B9D6034AE7}"/>
              </a:ext>
            </a:extLst>
          </p:cNvPr>
          <p:cNvPicPr>
            <a:picLocks noChangeAspect="1"/>
          </p:cNvPicPr>
          <p:nvPr/>
        </p:nvPicPr>
        <p:blipFill>
          <a:blip r:embed="rId5"/>
          <a:stretch>
            <a:fillRect/>
          </a:stretch>
        </p:blipFill>
        <p:spPr>
          <a:xfrm>
            <a:off x="4492486" y="1777029"/>
            <a:ext cx="7699513" cy="4460725"/>
          </a:xfrm>
          <a:prstGeom prst="rect">
            <a:avLst/>
          </a:prstGeom>
        </p:spPr>
      </p:pic>
      <p:pic>
        <p:nvPicPr>
          <p:cNvPr id="3" name="Picture 2">
            <a:extLst>
              <a:ext uri="{FF2B5EF4-FFF2-40B4-BE49-F238E27FC236}">
                <a16:creationId xmlns:a16="http://schemas.microsoft.com/office/drawing/2014/main" id="{531D834A-FD1A-B269-05AA-80A647FC068F}"/>
              </a:ext>
            </a:extLst>
          </p:cNvPr>
          <p:cNvPicPr>
            <a:picLocks noChangeAspect="1"/>
          </p:cNvPicPr>
          <p:nvPr/>
        </p:nvPicPr>
        <p:blipFill>
          <a:blip r:embed="rId6"/>
          <a:stretch>
            <a:fillRect/>
          </a:stretch>
        </p:blipFill>
        <p:spPr>
          <a:xfrm>
            <a:off x="0" y="2397274"/>
            <a:ext cx="6183824" cy="4460725"/>
          </a:xfrm>
          <a:prstGeom prst="rect">
            <a:avLst/>
          </a:prstGeom>
        </p:spPr>
      </p:pic>
    </p:spTree>
    <p:extLst>
      <p:ext uri="{BB962C8B-B14F-4D97-AF65-F5344CB8AC3E}">
        <p14:creationId xmlns:p14="http://schemas.microsoft.com/office/powerpoint/2010/main" val="8096353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828019" cy="3603359"/>
          </a:xfrm>
          <a:prstGeom prst="rect">
            <a:avLst/>
          </a:prstGeom>
          <a:noFill/>
        </p:spPr>
        <p:txBody>
          <a:bodyPr wrap="square">
            <a:spAutoFit/>
          </a:bodyPr>
          <a:lstStyle/>
          <a:p>
            <a:pPr marL="342900" indent="-342900" algn="just">
              <a:lnSpc>
                <a:spcPct val="115000"/>
              </a:lnSpc>
              <a:buFont typeface="Wingdings" panose="05000000000000000000" pitchFamily="2" charset="2"/>
              <a:buChar char="ü"/>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The Employee web service project, in conclusion, is a comprehensive solution that enables users to query employee information by ID, exposes the web service as an HTTPS endpoint with a self-signed certificate, encrypts sensitive data, and containerizes the service for deployment on Kubernetes.</a:t>
            </a:r>
          </a:p>
          <a:p>
            <a:pPr marL="342900" indent="-342900" algn="just">
              <a:lnSpc>
                <a:spcPct val="115000"/>
              </a:lnSpc>
              <a:buFont typeface="Wingdings" panose="05000000000000000000" pitchFamily="2" charset="2"/>
              <a:buChar char="ü"/>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This project demonstrates the development of a full-stack solution using modern technologies such as Spring Boot, Java, Kubernetes, and Jenkins. It also demonstrates the value of testing, particularly unit testing and API testing, during the development process.</a:t>
            </a:r>
            <a:endParaRPr lang="en-US" sz="2000" dirty="0">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lnSpc>
                <a:spcPct val="115000"/>
              </a:lnSpc>
              <a:buFont typeface="Wingdings" panose="05000000000000000000" pitchFamily="2" charset="2"/>
              <a:buChar char="ü"/>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Overall, this project offers a real-world illustration of how to create a reliable and secure web service that can be used in a variety of fields, such as human resources, payroll administration, and employee performance assessment.</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19" y="1349647"/>
            <a:ext cx="10737018" cy="4526496"/>
          </a:xfrm>
          <a:prstGeom prst="rect">
            <a:avLst/>
          </a:prstGeom>
          <a:noFill/>
        </p:spPr>
        <p:txBody>
          <a:bodyPr wrap="square">
            <a:spAutoFit/>
          </a:bodyPr>
          <a:lstStyle/>
          <a:p>
            <a:pPr algn="just">
              <a:lnSpc>
                <a:spcPct val="115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rPr>
              <a:t>Authorization and Authentication: </a:t>
            </a:r>
            <a:r>
              <a:rPr lang="en-US" dirty="0">
                <a:effectLst/>
                <a:latin typeface="Times New Roman" panose="02020603050405020304" pitchFamily="18" charset="0"/>
                <a:ea typeface="Arial" panose="020B0604020202020204" pitchFamily="34" charset="0"/>
                <a:cs typeface="Times New Roman" panose="02020603050405020304" pitchFamily="18" charset="0"/>
              </a:rPr>
              <a:t>The web service currently lacks any authorization or authentication procedures. Using authentication and permission would improve service security by ensuring that only authorized users have access to sensitive employee data.</a:t>
            </a:r>
          </a:p>
          <a:p>
            <a:pPr algn="just">
              <a:lnSpc>
                <a:spcPct val="115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rPr>
              <a:t>Caching: </a:t>
            </a:r>
            <a:r>
              <a:rPr lang="en-US" dirty="0">
                <a:effectLst/>
                <a:latin typeface="Times New Roman" panose="02020603050405020304" pitchFamily="18" charset="0"/>
                <a:ea typeface="Arial" panose="020B0604020202020204" pitchFamily="34" charset="0"/>
                <a:cs typeface="Times New Roman" panose="02020603050405020304" pitchFamily="18" charset="0"/>
              </a:rPr>
              <a:t>By lowering the number of database queries, caching can be implemented to the web service to increase speed. This would help to minimize response time and improve service scalability.</a:t>
            </a:r>
          </a:p>
          <a:p>
            <a:pPr algn="just">
              <a:lnSpc>
                <a:spcPct val="115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rPr>
              <a:t>Authorization and Authentication: </a:t>
            </a:r>
            <a:r>
              <a:rPr lang="en-US" dirty="0">
                <a:effectLst/>
                <a:latin typeface="Times New Roman" panose="02020603050405020304" pitchFamily="18" charset="0"/>
                <a:ea typeface="Arial" panose="020B0604020202020204" pitchFamily="34" charset="0"/>
                <a:cs typeface="Times New Roman" panose="02020603050405020304" pitchFamily="18" charset="0"/>
              </a:rPr>
              <a:t>The web service currently lacks any authorization or authentication procedures. Using authentication and permission would improve service security by ensuring that only authorized users have access to sensitive employee data.</a:t>
            </a:r>
          </a:p>
          <a:p>
            <a:pPr algn="just">
              <a:lnSpc>
                <a:spcPct val="115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rPr>
              <a:t>API Documentation</a:t>
            </a:r>
            <a:r>
              <a:rPr lang="en-US" dirty="0">
                <a:effectLst/>
                <a:latin typeface="Times New Roman" panose="02020603050405020304" pitchFamily="18" charset="0"/>
                <a:ea typeface="Arial" panose="020B0604020202020204" pitchFamily="34" charset="0"/>
                <a:cs typeface="Times New Roman" panose="02020603050405020304" pitchFamily="18" charset="0"/>
              </a:rPr>
              <a:t>: Creating detailed documentation for the online service. APIs can help developers understand and use a service more easily. This can improve public key infrastructure (PKI) and digital certificates, which can provide more robust and scalable security mechanisms than SSL. PKI can provide secure authentication and encryption of data in transit, as well as a way for confirming the server and client identities.</a:t>
            </a:r>
          </a:p>
          <a:p>
            <a:pPr algn="just">
              <a:lnSpc>
                <a:spcPct val="115000"/>
              </a:lnSpc>
            </a:pPr>
            <a:r>
              <a:rPr lang="en-US" dirty="0">
                <a:effectLst/>
                <a:latin typeface="Times New Roman" panose="02020603050405020304" pitchFamily="18" charset="0"/>
                <a:ea typeface="Arial" panose="020B0604020202020204" pitchFamily="34" charset="0"/>
                <a:cs typeface="Times New Roman" panose="02020603050405020304" pitchFamily="18" charset="0"/>
              </a:rPr>
              <a:t>Overall, these future work areas can improve the Employee web service's functionality, usability, and scalability, making it a more valuable tool for enterprises and organizations.</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8452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90218" y="1349646"/>
            <a:ext cx="10827999" cy="3447098"/>
          </a:xfrm>
          <a:prstGeom prst="rect">
            <a:avLst/>
          </a:prstGeom>
          <a:noFill/>
        </p:spPr>
        <p:txBody>
          <a:bodyPr wrap="square">
            <a:spAutoFit/>
          </a:bodyPr>
          <a:lstStyle/>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Spring Boot Documentation: </a:t>
            </a:r>
            <a:r>
              <a:rPr lang="en-IN" sz="2000" dirty="0">
                <a:latin typeface="Times New Roman" panose="02020603050405020304" pitchFamily="18" charset="0"/>
                <a:cs typeface="Times New Roman" panose="02020603050405020304" pitchFamily="18" charset="0"/>
                <a:hlinkClick r:id="rId4"/>
              </a:rPr>
              <a:t>https://spring.io/projects/spring-boot</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MySQL Documentation: </a:t>
            </a:r>
            <a:r>
              <a:rPr lang="fr-FR" sz="2000" b="0" i="0" u="sng" dirty="0">
                <a:solidFill>
                  <a:srgbClr val="D1D5DB"/>
                </a:solidFill>
                <a:effectLst/>
                <a:latin typeface="Times New Roman" panose="02020603050405020304" pitchFamily="18" charset="0"/>
                <a:cs typeface="Times New Roman" panose="02020603050405020304" pitchFamily="18" charset="0"/>
                <a:hlinkClick r:id="rId5"/>
              </a:rPr>
              <a:t>https://dev.mysql.com/doc/</a:t>
            </a:r>
            <a:endParaRPr lang="fr-FR" sz="2000" b="0" i="0" dirty="0">
              <a:solidFill>
                <a:srgbClr val="D1D5DB"/>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CURL Documentation</a:t>
            </a:r>
            <a:r>
              <a:rPr lang="en-IN" sz="2000" b="0" i="0" dirty="0">
                <a:solidFill>
                  <a:srgbClr val="D1D5DB"/>
                </a:solidFill>
                <a:effectLst/>
                <a:latin typeface="Times New Roman" panose="02020603050405020304" pitchFamily="18" charset="0"/>
                <a:cs typeface="Times New Roman" panose="02020603050405020304" pitchFamily="18" charset="0"/>
              </a:rPr>
              <a:t>: </a:t>
            </a:r>
            <a:r>
              <a:rPr lang="en-IN" sz="2000" b="0" i="0" u="sng" dirty="0">
                <a:solidFill>
                  <a:srgbClr val="D1D5DB"/>
                </a:solidFill>
                <a:effectLst/>
                <a:latin typeface="Times New Roman" panose="02020603050405020304" pitchFamily="18" charset="0"/>
                <a:cs typeface="Times New Roman" panose="02020603050405020304" pitchFamily="18" charset="0"/>
                <a:hlinkClick r:id="rId6"/>
              </a:rPr>
              <a:t>https://curl.se/docs/</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Apache Tomcat Documentation: </a:t>
            </a:r>
            <a:r>
              <a:rPr lang="en-IN" sz="2000" dirty="0">
                <a:latin typeface="Times New Roman" panose="02020603050405020304" pitchFamily="18" charset="0"/>
                <a:cs typeface="Times New Roman" panose="02020603050405020304" pitchFamily="18" charset="0"/>
                <a:hlinkClick r:id="rId7"/>
              </a:rPr>
              <a:t>https://tomcat.apache.org/tomcat-9.0-doc/index.html</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OpenSSL Documentation: </a:t>
            </a:r>
            <a:r>
              <a:rPr lang="en-IN" sz="2000" dirty="0">
                <a:latin typeface="Times New Roman" panose="02020603050405020304" pitchFamily="18" charset="0"/>
                <a:cs typeface="Times New Roman" panose="02020603050405020304" pitchFamily="18" charset="0"/>
                <a:hlinkClick r:id="rId8"/>
              </a:rPr>
              <a:t>https://www.openssl.org/docs/</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Postman Documentation: </a:t>
            </a:r>
            <a:r>
              <a:rPr lang="en-IN" sz="2000" dirty="0">
                <a:latin typeface="Times New Roman" panose="02020603050405020304" pitchFamily="18" charset="0"/>
                <a:cs typeface="Times New Roman" panose="02020603050405020304" pitchFamily="18" charset="0"/>
                <a:hlinkClick r:id="rId9"/>
              </a:rPr>
              <a:t>https://learning.postman.com/docs/getting-started/introduction/</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Git Documentation: </a:t>
            </a:r>
            <a:r>
              <a:rPr lang="en-IN" sz="2000" dirty="0">
                <a:latin typeface="Times New Roman" panose="02020603050405020304" pitchFamily="18" charset="0"/>
                <a:cs typeface="Times New Roman" panose="02020603050405020304" pitchFamily="18" charset="0"/>
                <a:hlinkClick r:id="rId10"/>
              </a:rPr>
              <a:t>https://git-scm.com/doc</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Jenkins Documentation: </a:t>
            </a:r>
            <a:r>
              <a:rPr lang="en-IN" sz="2000" dirty="0">
                <a:latin typeface="Times New Roman" panose="02020603050405020304" pitchFamily="18" charset="0"/>
                <a:cs typeface="Times New Roman" panose="02020603050405020304" pitchFamily="18" charset="0"/>
                <a:hlinkClick r:id="rId11"/>
              </a:rPr>
              <a:t>https://www.jenkins.io/doc/</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Docker Documentation: </a:t>
            </a:r>
            <a:r>
              <a:rPr lang="en-IN" sz="2000" dirty="0">
                <a:latin typeface="Times New Roman" panose="02020603050405020304" pitchFamily="18" charset="0"/>
                <a:cs typeface="Times New Roman" panose="02020603050405020304" pitchFamily="18" charset="0"/>
                <a:hlinkClick r:id="rId12"/>
              </a:rPr>
              <a:t>https://docs.docker.com/</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Kubernetes Documentation: </a:t>
            </a:r>
            <a:r>
              <a:rPr lang="en-IN" sz="2000" dirty="0">
                <a:latin typeface="Times New Roman" panose="02020603050405020304" pitchFamily="18" charset="0"/>
                <a:cs typeface="Times New Roman" panose="02020603050405020304" pitchFamily="18" charset="0"/>
                <a:hlinkClick r:id="rId13"/>
              </a:rPr>
              <a:t>https://kubernetes.io/docs/home/</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169436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3CD151CD-96E1-4268-9BC3-28E7CEB06B17}"/>
              </a:ext>
            </a:extLst>
          </p:cNvPr>
          <p:cNvSpPr/>
          <p:nvPr/>
        </p:nvSpPr>
        <p:spPr>
          <a:xfrm flipH="1">
            <a:off x="0" y="0"/>
            <a:ext cx="7064812" cy="6858000"/>
          </a:xfrm>
          <a:custGeom>
            <a:avLst/>
            <a:gdLst>
              <a:gd name="connsiteX0" fmla="*/ 0 w 6547556"/>
              <a:gd name="connsiteY0" fmla="*/ 0 h 6858000"/>
              <a:gd name="connsiteX1" fmla="*/ 6547556 w 6547556"/>
              <a:gd name="connsiteY1" fmla="*/ 0 h 6858000"/>
              <a:gd name="connsiteX2" fmla="*/ 6547556 w 6547556"/>
              <a:gd name="connsiteY2" fmla="*/ 6858000 h 6858000"/>
              <a:gd name="connsiteX3" fmla="*/ 0 w 6547556"/>
              <a:gd name="connsiteY3" fmla="*/ 6858000 h 6858000"/>
              <a:gd name="connsiteX4" fmla="*/ 0 w 6547556"/>
              <a:gd name="connsiteY4" fmla="*/ 0 h 6858000"/>
              <a:gd name="connsiteX0" fmla="*/ 1749778 w 6547556"/>
              <a:gd name="connsiteY0" fmla="*/ 0 h 6858000"/>
              <a:gd name="connsiteX1" fmla="*/ 6547556 w 6547556"/>
              <a:gd name="connsiteY1" fmla="*/ 0 h 6858000"/>
              <a:gd name="connsiteX2" fmla="*/ 6547556 w 6547556"/>
              <a:gd name="connsiteY2" fmla="*/ 6858000 h 6858000"/>
              <a:gd name="connsiteX3" fmla="*/ 0 w 6547556"/>
              <a:gd name="connsiteY3" fmla="*/ 6858000 h 6858000"/>
              <a:gd name="connsiteX4" fmla="*/ 1749778 w 65475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7556" h="6858000">
                <a:moveTo>
                  <a:pt x="1749778" y="0"/>
                </a:moveTo>
                <a:lnTo>
                  <a:pt x="6547556" y="0"/>
                </a:lnTo>
                <a:lnTo>
                  <a:pt x="6547556" y="6858000"/>
                </a:lnTo>
                <a:lnTo>
                  <a:pt x="0" y="6858000"/>
                </a:lnTo>
                <a:lnTo>
                  <a:pt x="174977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 name="Freeform: Shape 17">
            <a:extLst>
              <a:ext uri="{FF2B5EF4-FFF2-40B4-BE49-F238E27FC236}">
                <a16:creationId xmlns:a16="http://schemas.microsoft.com/office/drawing/2014/main" id="{4484CD18-D72D-4368-AE7B-388F3362E5BB}"/>
              </a:ext>
            </a:extLst>
          </p:cNvPr>
          <p:cNvSpPr/>
          <p:nvPr/>
        </p:nvSpPr>
        <p:spPr>
          <a:xfrm flipH="1">
            <a:off x="5059932" y="0"/>
            <a:ext cx="2160018" cy="6858000"/>
          </a:xfrm>
          <a:custGeom>
            <a:avLst/>
            <a:gdLst>
              <a:gd name="connsiteX0" fmla="*/ 1749778 w 2043288"/>
              <a:gd name="connsiteY0" fmla="*/ 0 h 6858000"/>
              <a:gd name="connsiteX1" fmla="*/ 2043288 w 2043288"/>
              <a:gd name="connsiteY1" fmla="*/ 0 h 6858000"/>
              <a:gd name="connsiteX2" fmla="*/ 293510 w 2043288"/>
              <a:gd name="connsiteY2" fmla="*/ 6858000 h 6858000"/>
              <a:gd name="connsiteX3" fmla="*/ 0 w 2043288"/>
              <a:gd name="connsiteY3" fmla="*/ 6858000 h 6858000"/>
              <a:gd name="connsiteX4" fmla="*/ 1749778 w 204328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3288" h="6858000">
                <a:moveTo>
                  <a:pt x="1749778" y="0"/>
                </a:moveTo>
                <a:lnTo>
                  <a:pt x="2043288" y="0"/>
                </a:lnTo>
                <a:lnTo>
                  <a:pt x="293510" y="6858000"/>
                </a:lnTo>
                <a:lnTo>
                  <a:pt x="0" y="6858000"/>
                </a:lnTo>
                <a:lnTo>
                  <a:pt x="1749778"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grpSp>
        <p:nvGrpSpPr>
          <p:cNvPr id="13" name="Group 12">
            <a:extLst>
              <a:ext uri="{FF2B5EF4-FFF2-40B4-BE49-F238E27FC236}">
                <a16:creationId xmlns:a16="http://schemas.microsoft.com/office/drawing/2014/main" id="{05144C35-4336-4A2B-BA1D-C2DF63712A82}"/>
              </a:ext>
            </a:extLst>
          </p:cNvPr>
          <p:cNvGrpSpPr/>
          <p:nvPr/>
        </p:nvGrpSpPr>
        <p:grpSpPr>
          <a:xfrm>
            <a:off x="4410169" y="1583512"/>
            <a:ext cx="3690976" cy="3690976"/>
            <a:chOff x="4080933" y="1603513"/>
            <a:chExt cx="3690976" cy="3690976"/>
          </a:xfrm>
        </p:grpSpPr>
        <p:sp>
          <p:nvSpPr>
            <p:cNvPr id="14" name="Oval 13">
              <a:extLst>
                <a:ext uri="{FF2B5EF4-FFF2-40B4-BE49-F238E27FC236}">
                  <a16:creationId xmlns:a16="http://schemas.microsoft.com/office/drawing/2014/main" id="{60B8D9C3-9E1C-421E-BBEF-CDC8FA66C6C1}"/>
                </a:ext>
              </a:extLst>
            </p:cNvPr>
            <p:cNvSpPr/>
            <p:nvPr/>
          </p:nvSpPr>
          <p:spPr>
            <a:xfrm>
              <a:off x="4080933" y="1603513"/>
              <a:ext cx="3690976" cy="3690976"/>
            </a:xfrm>
            <a:prstGeom prst="ellipse">
              <a:avLst/>
            </a:prstGeom>
            <a:solidFill>
              <a:schemeClr val="accent2"/>
            </a:solidFill>
            <a:ln w="31750">
              <a:solidFill>
                <a:schemeClr val="bg1"/>
              </a:solid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7B9EADE-66F6-488A-B5D0-B71D290578A0}"/>
                </a:ext>
              </a:extLst>
            </p:cNvPr>
            <p:cNvSpPr txBox="1"/>
            <p:nvPr/>
          </p:nvSpPr>
          <p:spPr>
            <a:xfrm>
              <a:off x="4594332" y="2387172"/>
              <a:ext cx="2664178" cy="2123658"/>
            </a:xfrm>
            <a:prstGeom prst="rect">
              <a:avLst/>
            </a:prstGeom>
            <a:noFill/>
          </p:spPr>
          <p:txBody>
            <a:bodyPr wrap="square" rtlCol="0">
              <a:spAutoFit/>
            </a:bodyPr>
            <a:lstStyle/>
            <a:p>
              <a:pPr algn="ctr"/>
              <a:r>
                <a:rPr lang="en-US" sz="6600" dirty="0">
                  <a:solidFill>
                    <a:schemeClr val="bg1"/>
                  </a:solidFill>
                  <a:effectLst>
                    <a:outerShdw blurRad="50800" dist="38100" dir="18900000" algn="bl" rotWithShape="0">
                      <a:prstClr val="black">
                        <a:alpha val="40000"/>
                      </a:prstClr>
                    </a:outerShdw>
                  </a:effectLst>
                  <a:latin typeface="Georgia" panose="02040502050405020303" pitchFamily="18" charset="0"/>
                </a:rPr>
                <a:t>Thank you</a:t>
              </a:r>
            </a:p>
          </p:txBody>
        </p:sp>
      </p:grpSp>
    </p:spTree>
    <p:extLst>
      <p:ext uri="{BB962C8B-B14F-4D97-AF65-F5344CB8AC3E}">
        <p14:creationId xmlns:p14="http://schemas.microsoft.com/office/powerpoint/2010/main" val="284461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265783"/>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pic>
        <p:nvPicPr>
          <p:cNvPr id="1026" name="Picture 2" descr="Importance, Benefits, &amp; Types Of Employee Management System">
            <a:extLst>
              <a:ext uri="{FF2B5EF4-FFF2-40B4-BE49-F238E27FC236}">
                <a16:creationId xmlns:a16="http://schemas.microsoft.com/office/drawing/2014/main" id="{AAABB4BC-9D15-CDEF-E3FC-7965952980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63" t="2008" r="42949" b="2008"/>
          <a:stretch/>
        </p:blipFill>
        <p:spPr bwMode="auto">
          <a:xfrm>
            <a:off x="5976423" y="2261798"/>
            <a:ext cx="4783014" cy="41517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
        <p:nvSpPr>
          <p:cNvPr id="2" name="TextBox 1">
            <a:extLst>
              <a:ext uri="{FF2B5EF4-FFF2-40B4-BE49-F238E27FC236}">
                <a16:creationId xmlns:a16="http://schemas.microsoft.com/office/drawing/2014/main" id="{74D85090-6F43-DA7C-9793-0497896437E8}"/>
              </a:ext>
            </a:extLst>
          </p:cNvPr>
          <p:cNvSpPr txBox="1"/>
          <p:nvPr/>
        </p:nvSpPr>
        <p:spPr>
          <a:xfrm>
            <a:off x="672122" y="1430215"/>
            <a:ext cx="10550757" cy="5016758"/>
          </a:xfrm>
          <a:prstGeom prst="rect">
            <a:avLst/>
          </a:prstGeom>
          <a:noFill/>
        </p:spPr>
        <p:txBody>
          <a:bodyPr wrap="square" rtlCol="0">
            <a:spAutoFit/>
          </a:bodyPr>
          <a:lstStyle/>
          <a:p>
            <a:r>
              <a:rPr lang="en-US" sz="2000" dirty="0">
                <a:solidFill>
                  <a:srgbClr val="252525"/>
                </a:solidFill>
                <a:effectLst/>
                <a:latin typeface="Times New Roman" panose="02020603050405020304" pitchFamily="18" charset="0"/>
                <a:cs typeface="Times New Roman" panose="02020603050405020304" pitchFamily="18" charset="0"/>
              </a:rPr>
              <a:t>These projects necessitate the development of the following tasks:</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A database table with three fields are </a:t>
            </a:r>
            <a:r>
              <a:rPr lang="en-US" sz="2000" dirty="0" err="1">
                <a:solidFill>
                  <a:srgbClr val="252525"/>
                </a:solidFill>
                <a:effectLst/>
                <a:latin typeface="Times New Roman" panose="02020603050405020304" pitchFamily="18" charset="0"/>
                <a:cs typeface="Times New Roman" panose="02020603050405020304" pitchFamily="18" charset="0"/>
              </a:rPr>
              <a:t>EmployeeID</a:t>
            </a:r>
            <a:r>
              <a:rPr lang="en-US" sz="2000" dirty="0">
                <a:solidFill>
                  <a:srgbClr val="252525"/>
                </a:solidFill>
                <a:effectLst/>
                <a:latin typeface="Times New Roman" panose="02020603050405020304" pitchFamily="18" charset="0"/>
                <a:cs typeface="Times New Roman" panose="02020603050405020304" pitchFamily="18" charset="0"/>
              </a:rPr>
              <a:t>, </a:t>
            </a:r>
            <a:r>
              <a:rPr lang="en-US" sz="2000" dirty="0" err="1">
                <a:solidFill>
                  <a:srgbClr val="252525"/>
                </a:solidFill>
                <a:effectLst/>
                <a:latin typeface="Times New Roman" panose="02020603050405020304" pitchFamily="18" charset="0"/>
                <a:cs typeface="Times New Roman" panose="02020603050405020304" pitchFamily="18" charset="0"/>
              </a:rPr>
              <a:t>EmployeeName</a:t>
            </a:r>
            <a:r>
              <a:rPr lang="en-US" sz="2000" dirty="0">
                <a:solidFill>
                  <a:srgbClr val="252525"/>
                </a:solidFill>
                <a:effectLst/>
                <a:latin typeface="Times New Roman" panose="02020603050405020304" pitchFamily="18" charset="0"/>
                <a:cs typeface="Times New Roman" panose="02020603050405020304" pitchFamily="18" charset="0"/>
              </a:rPr>
              <a:t>, and </a:t>
            </a:r>
            <a:r>
              <a:rPr lang="en-US" sz="2000" dirty="0" err="1">
                <a:solidFill>
                  <a:srgbClr val="252525"/>
                </a:solidFill>
                <a:effectLst/>
                <a:latin typeface="Times New Roman" panose="02020603050405020304" pitchFamily="18" charset="0"/>
                <a:cs typeface="Times New Roman" panose="02020603050405020304" pitchFamily="18" charset="0"/>
              </a:rPr>
              <a:t>DateOfBirth</a:t>
            </a:r>
            <a:r>
              <a:rPr lang="en-US" sz="2000" dirty="0">
                <a:solidFill>
                  <a:srgbClr val="252525"/>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Java code to query a single record based on </a:t>
            </a:r>
            <a:r>
              <a:rPr lang="en-US" sz="2000" dirty="0" err="1">
                <a:solidFill>
                  <a:srgbClr val="252525"/>
                </a:solidFill>
                <a:effectLst/>
                <a:latin typeface="Times New Roman" panose="02020603050405020304" pitchFamily="18" charset="0"/>
                <a:cs typeface="Times New Roman" panose="02020603050405020304" pitchFamily="18" charset="0"/>
              </a:rPr>
              <a:t>EmployeeID</a:t>
            </a:r>
            <a:r>
              <a:rPr lang="en-US" sz="2000" dirty="0">
                <a:solidFill>
                  <a:srgbClr val="252525"/>
                </a:solidFill>
                <a:effectLst/>
                <a:latin typeface="Times New Roman" panose="02020603050405020304" pitchFamily="18" charset="0"/>
                <a:cs typeface="Times New Roman" panose="02020603050405020304" pitchFamily="18" charset="0"/>
              </a:rPr>
              <a:t> and display an error message if the ID does not exist</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Jenkins is used to deploy the code to an application server such as Tomcat, which is stored in a Git repository.</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The code is then altered so that it can function as an HTTP web service that accepts </a:t>
            </a:r>
            <a:r>
              <a:rPr lang="en-US" sz="2000" dirty="0" err="1">
                <a:solidFill>
                  <a:srgbClr val="252525"/>
                </a:solidFill>
                <a:effectLst/>
                <a:latin typeface="Times New Roman" panose="02020603050405020304" pitchFamily="18" charset="0"/>
                <a:cs typeface="Times New Roman" panose="02020603050405020304" pitchFamily="18" charset="0"/>
              </a:rPr>
              <a:t>EmployeeID</a:t>
            </a:r>
            <a:r>
              <a:rPr lang="en-US" sz="2000" dirty="0">
                <a:solidFill>
                  <a:srgbClr val="252525"/>
                </a:solidFill>
                <a:effectLst/>
                <a:latin typeface="Times New Roman" panose="02020603050405020304" pitchFamily="18" charset="0"/>
                <a:cs typeface="Times New Roman" panose="02020603050405020304" pitchFamily="18" charset="0"/>
              </a:rPr>
              <a:t> and returns all three fields.</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Each call will be logged with a date and time stamp, and the log file will be rotated if it exceeds 1 MB.</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To call the service, the curl command is also written.</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The </a:t>
            </a:r>
            <a:r>
              <a:rPr lang="en-US" sz="2000" dirty="0" err="1">
                <a:solidFill>
                  <a:srgbClr val="252525"/>
                </a:solidFill>
                <a:effectLst/>
                <a:latin typeface="Times New Roman" panose="02020603050405020304" pitchFamily="18" charset="0"/>
                <a:cs typeface="Times New Roman" panose="02020603050405020304" pitchFamily="18" charset="0"/>
              </a:rPr>
              <a:t>DateOfBirth</a:t>
            </a:r>
            <a:r>
              <a:rPr lang="en-US" sz="2000" dirty="0">
                <a:solidFill>
                  <a:srgbClr val="252525"/>
                </a:solidFill>
                <a:effectLst/>
                <a:latin typeface="Times New Roman" panose="02020603050405020304" pitchFamily="18" charset="0"/>
                <a:cs typeface="Times New Roman" panose="02020603050405020304" pitchFamily="18" charset="0"/>
              </a:rPr>
              <a:t> field is encrypted using AES-256.</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Finally, a containerized version of the web service is created and deployed on Kubernetes with three instances, and the client program is utilized to call the containerized version of the web service.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4DDD9FDD-A535-7C23-2978-CB88147A8555}"/>
              </a:ext>
            </a:extLst>
          </p:cNvPr>
          <p:cNvSpPr txBox="1"/>
          <p:nvPr/>
        </p:nvSpPr>
        <p:spPr>
          <a:xfrm>
            <a:off x="217505" y="1256467"/>
            <a:ext cx="10441354" cy="560153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entails constructing a database table with three columns: </a:t>
            </a:r>
            <a:r>
              <a:rPr lang="en-US" sz="2000" dirty="0" err="1">
                <a:latin typeface="Times New Roman" panose="02020603050405020304" pitchFamily="18" charset="0"/>
                <a:cs typeface="Times New Roman" panose="02020603050405020304" pitchFamily="18" charset="0"/>
              </a:rPr>
              <a:t>EmployeeID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EmployeeName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DateOfBirth</a:t>
            </a:r>
            <a:r>
              <a:rPr lang="en-US" sz="2000" dirty="0">
                <a:latin typeface="Times New Roman" panose="02020603050405020304" pitchFamily="18" charset="0"/>
                <a:cs typeface="Times New Roman" panose="02020603050405020304" pitchFamily="18" charset="0"/>
              </a:rPr>
              <a:t>. Java code is developed to query a single record based on the </a:t>
            </a:r>
            <a:r>
              <a:rPr lang="en-US" sz="2000" dirty="0" err="1">
                <a:latin typeface="Times New Roman" panose="02020603050405020304" pitchFamily="18" charset="0"/>
                <a:cs typeface="Times New Roman" panose="02020603050405020304" pitchFamily="18" charset="0"/>
              </a:rPr>
              <a:t>EmployeelD</a:t>
            </a:r>
            <a:r>
              <a:rPr lang="en-US" sz="2000" dirty="0">
                <a:latin typeface="Times New Roman" panose="02020603050405020304" pitchFamily="18" charset="0"/>
                <a:cs typeface="Times New Roman" panose="02020603050405020304" pitchFamily="18" charset="0"/>
              </a:rPr>
              <a:t>, with an invalid </a:t>
            </a:r>
            <a:r>
              <a:rPr lang="en-US" sz="2000" dirty="0" err="1">
                <a:latin typeface="Times New Roman" panose="02020603050405020304" pitchFamily="18" charset="0"/>
                <a:cs typeface="Times New Roman" panose="02020603050405020304" pitchFamily="18" charset="0"/>
              </a:rPr>
              <a:t>EmployeelD</a:t>
            </a:r>
            <a:r>
              <a:rPr lang="en-US" sz="2000" dirty="0">
                <a:latin typeface="Times New Roman" panose="02020603050405020304" pitchFamily="18" charset="0"/>
                <a:cs typeface="Times New Roman" panose="02020603050405020304" pitchFamily="18" charset="0"/>
              </a:rPr>
              <a:t> error returned. The code is stored in a repository on Git and delivered to an application server such as Tomcat or WebLogic using Jenkins.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Next, the Java code is modified to expose the query functionality as an HTTP web service that accepts an </a:t>
            </a:r>
            <a:r>
              <a:rPr lang="en-US" sz="2000" dirty="0" err="1">
                <a:latin typeface="Times New Roman" panose="02020603050405020304" pitchFamily="18" charset="0"/>
                <a:cs typeface="Times New Roman" panose="02020603050405020304" pitchFamily="18" charset="0"/>
              </a:rPr>
              <a:t>EmployeeID</a:t>
            </a:r>
            <a:r>
              <a:rPr lang="en-US" sz="2000" dirty="0">
                <a:latin typeface="Times New Roman" panose="02020603050405020304" pitchFamily="18" charset="0"/>
                <a:cs typeface="Times New Roman" panose="02020603050405020304" pitchFamily="18" charset="0"/>
              </a:rPr>
              <a:t> and returns all three fields of the corresponding employee. The web service also creates a log file with a date and time stamp for every call and will rotate the log file if its size exceeds 1 MB.</a:t>
            </a:r>
          </a:p>
          <a:p>
            <a:pPr marL="342900" indent="-342900">
              <a:buFont typeface="Wingdings" panose="05000000000000000000" pitchFamily="2" charset="2"/>
              <a:buChar char="Ø"/>
            </a:pPr>
            <a:r>
              <a:rPr lang="en-US" sz="2000" b="0" i="0" dirty="0">
                <a:solidFill>
                  <a:srgbClr val="252525"/>
                </a:solidFill>
                <a:effectLst/>
                <a:latin typeface="Times New Roman" panose="02020603050405020304" pitchFamily="18" charset="0"/>
                <a:cs typeface="Times New Roman" panose="02020603050405020304" pitchFamily="18" charset="0"/>
              </a:rPr>
              <a:t>These web services are then tested by calling them from Postman. Then, the web service </a:t>
            </a:r>
            <a:r>
              <a:rPr lang="en-US" sz="2000" dirty="0">
                <a:solidFill>
                  <a:srgbClr val="252525"/>
                </a:solidFill>
                <a:latin typeface="Times New Roman" panose="02020603050405020304" pitchFamily="18" charset="0"/>
                <a:cs typeface="Times New Roman" panose="02020603050405020304" pitchFamily="18" charset="0"/>
              </a:rPr>
              <a:t>is </a:t>
            </a:r>
            <a:r>
              <a:rPr lang="en-US" sz="2000" b="0" i="0" dirty="0">
                <a:solidFill>
                  <a:srgbClr val="252525"/>
                </a:solidFill>
                <a:effectLst/>
                <a:latin typeface="Times New Roman" panose="02020603050405020304" pitchFamily="18" charset="0"/>
                <a:cs typeface="Times New Roman" panose="02020603050405020304" pitchFamily="18" charset="0"/>
              </a:rPr>
              <a:t>updated to use HTTPS and a self-signed certificate and tested again with Postman. Also, a CURL command is written to call the web service.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access the web service, a separate Java client program is created. The web service is modified to use AES-256 to encrypt the </a:t>
            </a:r>
            <a:r>
              <a:rPr lang="en-US" sz="2000" dirty="0" err="1">
                <a:latin typeface="Times New Roman" panose="02020603050405020304" pitchFamily="18" charset="0"/>
                <a:cs typeface="Times New Roman" panose="02020603050405020304" pitchFamily="18" charset="0"/>
              </a:rPr>
              <a:t>DateOfBirth</a:t>
            </a:r>
            <a:r>
              <a:rPr lang="en-US" sz="2000" dirty="0">
                <a:latin typeface="Times New Roman" panose="02020603050405020304" pitchFamily="18" charset="0"/>
                <a:cs typeface="Times New Roman" panose="02020603050405020304" pitchFamily="18" charset="0"/>
              </a:rPr>
              <a:t>, and the client program is changed to decrypt this encrypted value.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Finally, a containerized version of the web service is built and deployed on Kubernetes, with three instances operating. This containerized version of the web service will be accessed using the same or similar client program.</a:t>
            </a:r>
          </a:p>
          <a:p>
            <a:endParaRPr lang="en-IN" dirty="0"/>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C3A848F4-256B-27E9-685C-92FD91078EAE}"/>
              </a:ext>
            </a:extLst>
          </p:cNvPr>
          <p:cNvSpPr txBox="1"/>
          <p:nvPr/>
        </p:nvSpPr>
        <p:spPr>
          <a:xfrm>
            <a:off x="976924" y="1367692"/>
            <a:ext cx="10341316" cy="1661993"/>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Database:</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MySQL is used for this project to create &amp; store employee data.</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3 columns given below figure shows.</a:t>
            </a:r>
          </a:p>
          <a:p>
            <a:endParaRPr lang="en-IN" dirty="0"/>
          </a:p>
        </p:txBody>
      </p:sp>
      <p:pic>
        <p:nvPicPr>
          <p:cNvPr id="7" name="Picture 6">
            <a:extLst>
              <a:ext uri="{FF2B5EF4-FFF2-40B4-BE49-F238E27FC236}">
                <a16:creationId xmlns:a16="http://schemas.microsoft.com/office/drawing/2014/main" id="{ACEE1B0E-2058-1E8C-5301-76C535FF6B6C}"/>
              </a:ext>
            </a:extLst>
          </p:cNvPr>
          <p:cNvPicPr>
            <a:picLocks noChangeAspect="1"/>
          </p:cNvPicPr>
          <p:nvPr/>
        </p:nvPicPr>
        <p:blipFill>
          <a:blip r:embed="rId4"/>
          <a:stretch>
            <a:fillRect/>
          </a:stretch>
        </p:blipFill>
        <p:spPr>
          <a:xfrm>
            <a:off x="1457773" y="3137855"/>
            <a:ext cx="8449552" cy="2563230"/>
          </a:xfrm>
          <a:prstGeom prst="rect">
            <a:avLst/>
          </a:prstGeom>
        </p:spPr>
      </p:pic>
    </p:spTree>
    <p:extLst>
      <p:ext uri="{BB962C8B-B14F-4D97-AF65-F5344CB8AC3E}">
        <p14:creationId xmlns:p14="http://schemas.microsoft.com/office/powerpoint/2010/main" val="4192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EB67A49B-A95A-E4ED-4754-E2D51D03EAE3}"/>
              </a:ext>
            </a:extLst>
          </p:cNvPr>
          <p:cNvPicPr>
            <a:picLocks noChangeAspect="1"/>
          </p:cNvPicPr>
          <p:nvPr/>
        </p:nvPicPr>
        <p:blipFill>
          <a:blip r:embed="rId4"/>
          <a:stretch>
            <a:fillRect/>
          </a:stretch>
        </p:blipFill>
        <p:spPr>
          <a:xfrm>
            <a:off x="1998756" y="1723728"/>
            <a:ext cx="8194487" cy="4796249"/>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EE34CE33-65EA-0659-8353-213937BA2758}"/>
              </a:ext>
            </a:extLst>
          </p:cNvPr>
          <p:cNvSpPr txBox="1"/>
          <p:nvPr/>
        </p:nvSpPr>
        <p:spPr>
          <a:xfrm>
            <a:off x="623462" y="1099836"/>
            <a:ext cx="3751796" cy="707886"/>
          </a:xfrm>
          <a:prstGeom prst="rect">
            <a:avLst/>
          </a:prstGeom>
          <a:noFill/>
        </p:spPr>
        <p:txBody>
          <a:bodyPr wrap="none" rtlCol="0">
            <a:spAutoFit/>
          </a:bodyPr>
          <a:lstStyle/>
          <a:p>
            <a:r>
              <a:rPr lang="en-IN" sz="2200" b="0" i="0" dirty="0">
                <a:effectLst/>
                <a:latin typeface="Times New Roman" panose="02020603050405020304" pitchFamily="18" charset="0"/>
                <a:cs typeface="Times New Roman" panose="02020603050405020304" pitchFamily="18" charset="0"/>
              </a:rPr>
              <a:t>Spring Boot Flow Architecture:</a:t>
            </a:r>
          </a:p>
          <a:p>
            <a:endParaRPr lang="en-IN" dirty="0"/>
          </a:p>
        </p:txBody>
      </p:sp>
    </p:spTree>
    <p:extLst>
      <p:ext uri="{BB962C8B-B14F-4D97-AF65-F5344CB8AC3E}">
        <p14:creationId xmlns:p14="http://schemas.microsoft.com/office/powerpoint/2010/main" val="12073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Rectangle: Rounded Corners 1">
            <a:extLst>
              <a:ext uri="{FF2B5EF4-FFF2-40B4-BE49-F238E27FC236}">
                <a16:creationId xmlns:a16="http://schemas.microsoft.com/office/drawing/2014/main" id="{CE44D926-3D4E-B637-8510-2039D9E3F35E}"/>
              </a:ext>
            </a:extLst>
          </p:cNvPr>
          <p:cNvSpPr/>
          <p:nvPr/>
        </p:nvSpPr>
        <p:spPr>
          <a:xfrm>
            <a:off x="1084536" y="1855302"/>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Spring Boot App</a:t>
            </a:r>
          </a:p>
        </p:txBody>
      </p:sp>
      <p:sp>
        <p:nvSpPr>
          <p:cNvPr id="3" name="Rectangle: Rounded Corners 2">
            <a:extLst>
              <a:ext uri="{FF2B5EF4-FFF2-40B4-BE49-F238E27FC236}">
                <a16:creationId xmlns:a16="http://schemas.microsoft.com/office/drawing/2014/main" id="{4BF3623C-A179-B1EA-89B4-0D59CEDDE1BD}"/>
              </a:ext>
            </a:extLst>
          </p:cNvPr>
          <p:cNvSpPr/>
          <p:nvPr/>
        </p:nvSpPr>
        <p:spPr>
          <a:xfrm>
            <a:off x="3590267" y="182934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Git Repo</a:t>
            </a:r>
          </a:p>
        </p:txBody>
      </p:sp>
      <p:sp>
        <p:nvSpPr>
          <p:cNvPr id="7" name="Rectangle: Rounded Corners 6">
            <a:extLst>
              <a:ext uri="{FF2B5EF4-FFF2-40B4-BE49-F238E27FC236}">
                <a16:creationId xmlns:a16="http://schemas.microsoft.com/office/drawing/2014/main" id="{86E704E6-520D-BD58-5DCD-D52CE3A852BF}"/>
              </a:ext>
            </a:extLst>
          </p:cNvPr>
          <p:cNvSpPr/>
          <p:nvPr/>
        </p:nvSpPr>
        <p:spPr>
          <a:xfrm>
            <a:off x="6095999" y="179949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Jenkins</a:t>
            </a:r>
          </a:p>
        </p:txBody>
      </p:sp>
      <p:sp>
        <p:nvSpPr>
          <p:cNvPr id="9" name="Rectangle: Rounded Corners 8">
            <a:extLst>
              <a:ext uri="{FF2B5EF4-FFF2-40B4-BE49-F238E27FC236}">
                <a16:creationId xmlns:a16="http://schemas.microsoft.com/office/drawing/2014/main" id="{764F55F1-BB84-06C2-B074-560379E5BBF5}"/>
              </a:ext>
            </a:extLst>
          </p:cNvPr>
          <p:cNvSpPr/>
          <p:nvPr/>
        </p:nvSpPr>
        <p:spPr>
          <a:xfrm>
            <a:off x="8670863" y="1831705"/>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WebServer</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DA0BC4F-A3D3-5A88-8441-6529B55EF239}"/>
              </a:ext>
            </a:extLst>
          </p:cNvPr>
          <p:cNvSpPr/>
          <p:nvPr/>
        </p:nvSpPr>
        <p:spPr>
          <a:xfrm>
            <a:off x="1084536" y="3674032"/>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HTTPs</a:t>
            </a:r>
          </a:p>
        </p:txBody>
      </p:sp>
      <p:sp>
        <p:nvSpPr>
          <p:cNvPr id="12" name="Rectangle: Rounded Corners 11">
            <a:extLst>
              <a:ext uri="{FF2B5EF4-FFF2-40B4-BE49-F238E27FC236}">
                <a16:creationId xmlns:a16="http://schemas.microsoft.com/office/drawing/2014/main" id="{78527577-B7EE-B0ED-B6E0-47D1DEAC0750}"/>
              </a:ext>
            </a:extLst>
          </p:cNvPr>
          <p:cNvSpPr/>
          <p:nvPr/>
        </p:nvSpPr>
        <p:spPr>
          <a:xfrm>
            <a:off x="3590267" y="366105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Postman</a:t>
            </a:r>
          </a:p>
        </p:txBody>
      </p:sp>
      <p:sp>
        <p:nvSpPr>
          <p:cNvPr id="13" name="Rectangle: Rounded Corners 12">
            <a:extLst>
              <a:ext uri="{FF2B5EF4-FFF2-40B4-BE49-F238E27FC236}">
                <a16:creationId xmlns:a16="http://schemas.microsoft.com/office/drawing/2014/main" id="{EDF859F1-47B1-648F-FD2B-991AEA2BADAB}"/>
              </a:ext>
            </a:extLst>
          </p:cNvPr>
          <p:cNvSpPr/>
          <p:nvPr/>
        </p:nvSpPr>
        <p:spPr>
          <a:xfrm>
            <a:off x="6095999" y="3646126"/>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Logging</a:t>
            </a:r>
          </a:p>
        </p:txBody>
      </p:sp>
      <p:sp>
        <p:nvSpPr>
          <p:cNvPr id="14" name="Rectangle: Rounded Corners 13">
            <a:extLst>
              <a:ext uri="{FF2B5EF4-FFF2-40B4-BE49-F238E27FC236}">
                <a16:creationId xmlns:a16="http://schemas.microsoft.com/office/drawing/2014/main" id="{A6F9FE54-B6C1-7F66-AD3C-FEFFDED1A0C4}"/>
              </a:ext>
            </a:extLst>
          </p:cNvPr>
          <p:cNvSpPr/>
          <p:nvPr/>
        </p:nvSpPr>
        <p:spPr>
          <a:xfrm>
            <a:off x="8670863" y="3662233"/>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HTTP Web Service</a:t>
            </a:r>
          </a:p>
        </p:txBody>
      </p:sp>
      <p:sp>
        <p:nvSpPr>
          <p:cNvPr id="15" name="Rectangle: Rounded Corners 14">
            <a:extLst>
              <a:ext uri="{FF2B5EF4-FFF2-40B4-BE49-F238E27FC236}">
                <a16:creationId xmlns:a16="http://schemas.microsoft.com/office/drawing/2014/main" id="{09C4B4A9-38C5-1AAB-E67B-3986421FC266}"/>
              </a:ext>
            </a:extLst>
          </p:cNvPr>
          <p:cNvSpPr/>
          <p:nvPr/>
        </p:nvSpPr>
        <p:spPr>
          <a:xfrm>
            <a:off x="8670864" y="549276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Java Client</a:t>
            </a:r>
          </a:p>
        </p:txBody>
      </p:sp>
      <p:sp>
        <p:nvSpPr>
          <p:cNvPr id="16" name="Rectangle: Rounded Corners 15">
            <a:extLst>
              <a:ext uri="{FF2B5EF4-FFF2-40B4-BE49-F238E27FC236}">
                <a16:creationId xmlns:a16="http://schemas.microsoft.com/office/drawing/2014/main" id="{0A057629-F724-5EDD-FEB3-E32F939B90C6}"/>
              </a:ext>
            </a:extLst>
          </p:cNvPr>
          <p:cNvSpPr/>
          <p:nvPr/>
        </p:nvSpPr>
        <p:spPr>
          <a:xfrm>
            <a:off x="6097801" y="5492762"/>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Kubernetes</a:t>
            </a:r>
          </a:p>
        </p:txBody>
      </p:sp>
      <p:sp>
        <p:nvSpPr>
          <p:cNvPr id="17" name="Rectangle: Rounded Corners 16">
            <a:extLst>
              <a:ext uri="{FF2B5EF4-FFF2-40B4-BE49-F238E27FC236}">
                <a16:creationId xmlns:a16="http://schemas.microsoft.com/office/drawing/2014/main" id="{8EEDD56E-9FD0-4E08-271A-1E119768BF33}"/>
              </a:ext>
            </a:extLst>
          </p:cNvPr>
          <p:cNvSpPr/>
          <p:nvPr/>
        </p:nvSpPr>
        <p:spPr>
          <a:xfrm>
            <a:off x="3659401" y="549276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Docker Container</a:t>
            </a:r>
          </a:p>
        </p:txBody>
      </p:sp>
      <p:sp>
        <p:nvSpPr>
          <p:cNvPr id="18" name="Rectangle: Rounded Corners 17">
            <a:extLst>
              <a:ext uri="{FF2B5EF4-FFF2-40B4-BE49-F238E27FC236}">
                <a16:creationId xmlns:a16="http://schemas.microsoft.com/office/drawing/2014/main" id="{C731A70A-77A8-5524-5C1D-A072CBD10E55}"/>
              </a:ext>
            </a:extLst>
          </p:cNvPr>
          <p:cNvSpPr/>
          <p:nvPr/>
        </p:nvSpPr>
        <p:spPr>
          <a:xfrm>
            <a:off x="1086338" y="5492763"/>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AES-256 Encryption</a:t>
            </a:r>
          </a:p>
        </p:txBody>
      </p:sp>
      <p:sp>
        <p:nvSpPr>
          <p:cNvPr id="19" name="Arrow: Right 18">
            <a:extLst>
              <a:ext uri="{FF2B5EF4-FFF2-40B4-BE49-F238E27FC236}">
                <a16:creationId xmlns:a16="http://schemas.microsoft.com/office/drawing/2014/main" id="{706964E1-0AFD-C07B-B5B7-91A3A7FDEE1D}"/>
              </a:ext>
            </a:extLst>
          </p:cNvPr>
          <p:cNvSpPr/>
          <p:nvPr/>
        </p:nvSpPr>
        <p:spPr>
          <a:xfrm>
            <a:off x="3090984" y="2110694"/>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3347680F-B63D-E82E-C06D-96818E7D3C6D}"/>
              </a:ext>
            </a:extLst>
          </p:cNvPr>
          <p:cNvSpPr/>
          <p:nvPr/>
        </p:nvSpPr>
        <p:spPr>
          <a:xfrm>
            <a:off x="8153852" y="5774113"/>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EC5F3D0E-F69E-8110-8003-D721E423CEFB}"/>
              </a:ext>
            </a:extLst>
          </p:cNvPr>
          <p:cNvSpPr/>
          <p:nvPr/>
        </p:nvSpPr>
        <p:spPr>
          <a:xfrm>
            <a:off x="5637902" y="5774114"/>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993E2FB-C03D-CB0E-11A4-F1C03A07AD16}"/>
              </a:ext>
            </a:extLst>
          </p:cNvPr>
          <p:cNvSpPr/>
          <p:nvPr/>
        </p:nvSpPr>
        <p:spPr>
          <a:xfrm>
            <a:off x="3133969" y="5774114"/>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3AFE55E3-7D5F-E986-6D5C-5EDCFC17C58B}"/>
              </a:ext>
            </a:extLst>
          </p:cNvPr>
          <p:cNvSpPr/>
          <p:nvPr/>
        </p:nvSpPr>
        <p:spPr>
          <a:xfrm>
            <a:off x="8153852" y="2080844"/>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BD10AA75-A28B-B24B-3C3C-C36B9D910628}"/>
              </a:ext>
            </a:extLst>
          </p:cNvPr>
          <p:cNvSpPr/>
          <p:nvPr/>
        </p:nvSpPr>
        <p:spPr>
          <a:xfrm>
            <a:off x="5584694" y="2131809"/>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5" name="Arrow: Left 24">
            <a:extLst>
              <a:ext uri="{FF2B5EF4-FFF2-40B4-BE49-F238E27FC236}">
                <a16:creationId xmlns:a16="http://schemas.microsoft.com/office/drawing/2014/main" id="{AA89B2EC-EC87-706E-4136-D1151633784C}"/>
              </a:ext>
            </a:extLst>
          </p:cNvPr>
          <p:cNvSpPr/>
          <p:nvPr/>
        </p:nvSpPr>
        <p:spPr>
          <a:xfrm>
            <a:off x="3116231" y="3955385"/>
            <a:ext cx="405803" cy="19538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7" name="Arrow: Left 26">
            <a:extLst>
              <a:ext uri="{FF2B5EF4-FFF2-40B4-BE49-F238E27FC236}">
                <a16:creationId xmlns:a16="http://schemas.microsoft.com/office/drawing/2014/main" id="{AD05C8E3-5887-46AA-82BB-819BDE958981}"/>
              </a:ext>
            </a:extLst>
          </p:cNvPr>
          <p:cNvSpPr/>
          <p:nvPr/>
        </p:nvSpPr>
        <p:spPr>
          <a:xfrm>
            <a:off x="5631578" y="3951004"/>
            <a:ext cx="405803" cy="19538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5F3B1E49-503D-1A20-7B32-8B653BC1BA83}"/>
              </a:ext>
            </a:extLst>
          </p:cNvPr>
          <p:cNvSpPr/>
          <p:nvPr/>
        </p:nvSpPr>
        <p:spPr>
          <a:xfrm>
            <a:off x="8178939" y="3955385"/>
            <a:ext cx="405803" cy="19538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B5D33EFF-BBE9-39BE-D8D1-B91C40220D53}"/>
              </a:ext>
            </a:extLst>
          </p:cNvPr>
          <p:cNvSpPr/>
          <p:nvPr/>
        </p:nvSpPr>
        <p:spPr>
          <a:xfrm>
            <a:off x="9652594" y="2696308"/>
            <a:ext cx="132268" cy="87968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96963CFB-2C23-E77C-A3DD-37FE1F046210}"/>
              </a:ext>
            </a:extLst>
          </p:cNvPr>
          <p:cNvSpPr/>
          <p:nvPr/>
        </p:nvSpPr>
        <p:spPr>
          <a:xfrm>
            <a:off x="2000133" y="4522603"/>
            <a:ext cx="132268" cy="87968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1" name="Flowchart: Magnetic Disk 30">
            <a:extLst>
              <a:ext uri="{FF2B5EF4-FFF2-40B4-BE49-F238E27FC236}">
                <a16:creationId xmlns:a16="http://schemas.microsoft.com/office/drawing/2014/main" id="{804BE39D-50CF-F6A4-7B24-785AD3AA7B2B}"/>
              </a:ext>
            </a:extLst>
          </p:cNvPr>
          <p:cNvSpPr/>
          <p:nvPr/>
        </p:nvSpPr>
        <p:spPr>
          <a:xfrm>
            <a:off x="570523" y="1071774"/>
            <a:ext cx="1928837" cy="521544"/>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Database Server</a:t>
            </a:r>
          </a:p>
        </p:txBody>
      </p:sp>
      <p:sp>
        <p:nvSpPr>
          <p:cNvPr id="32" name="Arrow: Bent-Up 31">
            <a:extLst>
              <a:ext uri="{FF2B5EF4-FFF2-40B4-BE49-F238E27FC236}">
                <a16:creationId xmlns:a16="http://schemas.microsoft.com/office/drawing/2014/main" id="{DCDDA935-596F-2727-35EA-3D228569D742}"/>
              </a:ext>
            </a:extLst>
          </p:cNvPr>
          <p:cNvSpPr/>
          <p:nvPr/>
        </p:nvSpPr>
        <p:spPr>
          <a:xfrm rot="5400000">
            <a:off x="493492" y="1787582"/>
            <a:ext cx="690916" cy="302392"/>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F9C86A89-A578-29B0-DD59-C2FE29489384}"/>
              </a:ext>
            </a:extLst>
          </p:cNvPr>
          <p:cNvSpPr txBox="1"/>
          <p:nvPr/>
        </p:nvSpPr>
        <p:spPr>
          <a:xfrm>
            <a:off x="2469259" y="935991"/>
            <a:ext cx="1293944"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(Starting Point)</a:t>
            </a:r>
          </a:p>
        </p:txBody>
      </p:sp>
    </p:spTree>
    <p:extLst>
      <p:ext uri="{BB962C8B-B14F-4D97-AF65-F5344CB8AC3E}">
        <p14:creationId xmlns:p14="http://schemas.microsoft.com/office/powerpoint/2010/main" val="50320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pic>
        <p:nvPicPr>
          <p:cNvPr id="2050" name="Picture 2" descr="12 Best Employee Management Systems 2023 - nTask">
            <a:extLst>
              <a:ext uri="{FF2B5EF4-FFF2-40B4-BE49-F238E27FC236}">
                <a16:creationId xmlns:a16="http://schemas.microsoft.com/office/drawing/2014/main" id="{81783E89-4679-FD41-E500-F200F442B9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63" t="22316" r="31305"/>
          <a:stretch/>
        </p:blipFill>
        <p:spPr bwMode="auto">
          <a:xfrm>
            <a:off x="449982" y="4748212"/>
            <a:ext cx="2156861" cy="15574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C6D6FC-BB09-19F3-B17C-5B9A1B492279}"/>
              </a:ext>
            </a:extLst>
          </p:cNvPr>
          <p:cNvSpPr txBox="1"/>
          <p:nvPr/>
        </p:nvSpPr>
        <p:spPr>
          <a:xfrm>
            <a:off x="336885" y="4510422"/>
            <a:ext cx="2569742" cy="369332"/>
          </a:xfrm>
          <a:prstGeom prst="rect">
            <a:avLst/>
          </a:prstGeom>
          <a:noFill/>
        </p:spPr>
        <p:txBody>
          <a:bodyPr wrap="none" rtlCol="0">
            <a:spAutoFit/>
          </a:bodyPr>
          <a:lstStyle/>
          <a:p>
            <a:r>
              <a:rPr lang="en-IN" dirty="0"/>
              <a:t>Employee Sys Application</a:t>
            </a:r>
          </a:p>
        </p:txBody>
      </p:sp>
      <p:pic>
        <p:nvPicPr>
          <p:cNvPr id="2052" name="Picture 4" descr="GitHub Logo, Git Hub Icon With Text On White and Black Background 17119660  Vector Art at Vecteezy">
            <a:extLst>
              <a:ext uri="{FF2B5EF4-FFF2-40B4-BE49-F238E27FC236}">
                <a16:creationId xmlns:a16="http://schemas.microsoft.com/office/drawing/2014/main" id="{26433354-BCCF-5A4A-A06D-64E62099E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90" y="1911852"/>
            <a:ext cx="1517722" cy="8714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go Jenkins | Zend by Perforce">
            <a:extLst>
              <a:ext uri="{FF2B5EF4-FFF2-40B4-BE49-F238E27FC236}">
                <a16:creationId xmlns:a16="http://schemas.microsoft.com/office/drawing/2014/main" id="{412D24A8-1A86-7BF0-6620-ED180F0210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3437" y="2347578"/>
            <a:ext cx="2105125" cy="1403416"/>
          </a:xfrm>
          <a:prstGeom prst="rect">
            <a:avLst/>
          </a:prstGeom>
          <a:noFill/>
          <a:extLst>
            <a:ext uri="{909E8E84-426E-40DD-AFC4-6F175D3DCCD1}">
              <a14:hiddenFill xmlns:a14="http://schemas.microsoft.com/office/drawing/2010/main">
                <a:solidFill>
                  <a:srgbClr val="FFFFFF"/>
                </a:solidFill>
              </a14:hiddenFill>
            </a:ext>
          </a:extLst>
        </p:spPr>
      </p:pic>
      <p:sp>
        <p:nvSpPr>
          <p:cNvPr id="3" name="Arrow: Up 2">
            <a:extLst>
              <a:ext uri="{FF2B5EF4-FFF2-40B4-BE49-F238E27FC236}">
                <a16:creationId xmlns:a16="http://schemas.microsoft.com/office/drawing/2014/main" id="{7E62DF75-2C58-340B-49D9-CC47B55A13C0}"/>
              </a:ext>
            </a:extLst>
          </p:cNvPr>
          <p:cNvSpPr/>
          <p:nvPr/>
        </p:nvSpPr>
        <p:spPr>
          <a:xfrm>
            <a:off x="1475172" y="2922177"/>
            <a:ext cx="146584" cy="16206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430F825-15EF-F9F6-3A08-ED6F1BFF3CE8}"/>
              </a:ext>
            </a:extLst>
          </p:cNvPr>
          <p:cNvSpPr txBox="1"/>
          <p:nvPr/>
        </p:nvSpPr>
        <p:spPr>
          <a:xfrm>
            <a:off x="1547623" y="3596172"/>
            <a:ext cx="1266693"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Commit Code</a:t>
            </a:r>
          </a:p>
        </p:txBody>
      </p:sp>
      <p:cxnSp>
        <p:nvCxnSpPr>
          <p:cNvPr id="11" name="Straight Arrow Connector 10">
            <a:extLst>
              <a:ext uri="{FF2B5EF4-FFF2-40B4-BE49-F238E27FC236}">
                <a16:creationId xmlns:a16="http://schemas.microsoft.com/office/drawing/2014/main" id="{ABC2864D-4BDF-0646-F9E9-0E99FED2A402}"/>
              </a:ext>
            </a:extLst>
          </p:cNvPr>
          <p:cNvCxnSpPr>
            <a:cxnSpLocks/>
          </p:cNvCxnSpPr>
          <p:nvPr/>
        </p:nvCxnSpPr>
        <p:spPr>
          <a:xfrm>
            <a:off x="2838981" y="2276751"/>
            <a:ext cx="1885419" cy="6454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9E240624-4167-586D-5F39-B3E6012171F8}"/>
              </a:ext>
            </a:extLst>
          </p:cNvPr>
          <p:cNvSpPr txBox="1"/>
          <p:nvPr/>
        </p:nvSpPr>
        <p:spPr>
          <a:xfrm>
            <a:off x="4854313" y="2024413"/>
            <a:ext cx="2483372"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CI/Copy &amp; Build &amp; test Code</a:t>
            </a:r>
          </a:p>
        </p:txBody>
      </p:sp>
      <p:pic>
        <p:nvPicPr>
          <p:cNvPr id="2056" name="Picture 8" descr="Docker Hub Introduction Tutorial - YouTube">
            <a:extLst>
              <a:ext uri="{FF2B5EF4-FFF2-40B4-BE49-F238E27FC236}">
                <a16:creationId xmlns:a16="http://schemas.microsoft.com/office/drawing/2014/main" id="{B932BBD9-B790-E023-644F-4530A11783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86289" y="1337125"/>
            <a:ext cx="2046125" cy="871452"/>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Up 13">
            <a:extLst>
              <a:ext uri="{FF2B5EF4-FFF2-40B4-BE49-F238E27FC236}">
                <a16:creationId xmlns:a16="http://schemas.microsoft.com/office/drawing/2014/main" id="{81516FE1-E3A4-B24E-5861-5DAB0D00D4FF}"/>
              </a:ext>
            </a:extLst>
          </p:cNvPr>
          <p:cNvSpPr/>
          <p:nvPr/>
        </p:nvSpPr>
        <p:spPr>
          <a:xfrm rot="4076490">
            <a:off x="8014998" y="1830296"/>
            <a:ext cx="93980" cy="135105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2058" name="Picture 10" descr="Kubernetes Logo and symbol, meaning, history, PNG, brand">
            <a:extLst>
              <a:ext uri="{FF2B5EF4-FFF2-40B4-BE49-F238E27FC236}">
                <a16:creationId xmlns:a16="http://schemas.microsoft.com/office/drawing/2014/main" id="{27A319AC-A1DD-005A-E596-C3E05844C2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30920" y="4914258"/>
            <a:ext cx="2156861" cy="12132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Arrow: Down 14">
            <a:extLst>
              <a:ext uri="{FF2B5EF4-FFF2-40B4-BE49-F238E27FC236}">
                <a16:creationId xmlns:a16="http://schemas.microsoft.com/office/drawing/2014/main" id="{16A80E24-8AE0-90AF-3234-BD8805ED9718}"/>
              </a:ext>
            </a:extLst>
          </p:cNvPr>
          <p:cNvSpPr/>
          <p:nvPr/>
        </p:nvSpPr>
        <p:spPr>
          <a:xfrm rot="18674249">
            <a:off x="8127132" y="3184151"/>
            <a:ext cx="139554" cy="194858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628139C-640E-53AB-9E44-DC47CCEFB238}"/>
              </a:ext>
            </a:extLst>
          </p:cNvPr>
          <p:cNvSpPr txBox="1"/>
          <p:nvPr/>
        </p:nvSpPr>
        <p:spPr>
          <a:xfrm>
            <a:off x="9030704" y="4471213"/>
            <a:ext cx="1965157"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Deploy Docker Image To Kubernetes Cluster</a:t>
            </a:r>
            <a:endParaRPr lang="en-IN" sz="1500" dirty="0">
              <a:latin typeface="Times New Roman" panose="02020603050405020304" pitchFamily="18" charset="0"/>
              <a:cs typeface="Times New Roman" panose="02020603050405020304" pitchFamily="18" charset="0"/>
            </a:endParaRPr>
          </a:p>
        </p:txBody>
      </p:sp>
      <p:sp>
        <p:nvSpPr>
          <p:cNvPr id="17" name="Arrow: Down 16">
            <a:extLst>
              <a:ext uri="{FF2B5EF4-FFF2-40B4-BE49-F238E27FC236}">
                <a16:creationId xmlns:a16="http://schemas.microsoft.com/office/drawing/2014/main" id="{75A05532-C25F-456F-3055-114665843DB6}"/>
              </a:ext>
            </a:extLst>
          </p:cNvPr>
          <p:cNvSpPr/>
          <p:nvPr/>
        </p:nvSpPr>
        <p:spPr>
          <a:xfrm>
            <a:off x="9865895" y="2347578"/>
            <a:ext cx="136358" cy="183139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2030726B-B054-6ADF-47F9-5C1722C43065}"/>
              </a:ext>
            </a:extLst>
          </p:cNvPr>
          <p:cNvSpPr txBox="1"/>
          <p:nvPr/>
        </p:nvSpPr>
        <p:spPr>
          <a:xfrm>
            <a:off x="10002253" y="2922177"/>
            <a:ext cx="1612942"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Docker image pull</a:t>
            </a:r>
          </a:p>
        </p:txBody>
      </p:sp>
    </p:spTree>
    <p:extLst>
      <p:ext uri="{BB962C8B-B14F-4D97-AF65-F5344CB8AC3E}">
        <p14:creationId xmlns:p14="http://schemas.microsoft.com/office/powerpoint/2010/main" val="375509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3" name="Picture 2">
            <a:extLst>
              <a:ext uri="{FF2B5EF4-FFF2-40B4-BE49-F238E27FC236}">
                <a16:creationId xmlns:a16="http://schemas.microsoft.com/office/drawing/2014/main" id="{A309F8C1-5D2D-DE91-4D2C-42865E7B4C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580" y="1520189"/>
            <a:ext cx="10530840" cy="4530753"/>
          </a:xfrm>
          <a:prstGeom prst="rect">
            <a:avLst/>
          </a:prstGeo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1640</TotalTime>
  <Words>1047</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VIVEK JESWANI</cp:lastModifiedBy>
  <cp:revision>7</cp:revision>
  <dcterms:created xsi:type="dcterms:W3CDTF">2023-04-15T11:22:40Z</dcterms:created>
  <dcterms:modified xsi:type="dcterms:W3CDTF">2023-05-01T15:21:49Z</dcterms:modified>
</cp:coreProperties>
</file>