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80" r:id="rId6"/>
    <p:sldId id="281" r:id="rId7"/>
    <p:sldId id="282" r:id="rId8"/>
    <p:sldId id="261" r:id="rId9"/>
    <p:sldId id="279" r:id="rId10"/>
    <p:sldId id="283" r:id="rId11"/>
    <p:sldId id="284" r:id="rId12"/>
    <p:sldId id="276" r:id="rId13"/>
    <p:sldId id="285" r:id="rId14"/>
    <p:sldId id="262" r:id="rId15"/>
    <p:sldId id="257" r:id="rId16"/>
    <p:sldId id="271" r:id="rId17"/>
    <p:sldId id="272" r:id="rId18"/>
    <p:sldId id="275" r:id="rId19"/>
    <p:sldId id="273" r:id="rId20"/>
    <p:sldId id="274"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khobragade1801@gmail.com" userId="17bbe275bd81786a" providerId="LiveId" clId="{B807D14F-AA3B-4A27-869E-92422CA467DA}"/>
    <pc:docChg chg="custSel addSld modSld">
      <pc:chgData name="vivekkhobragade1801@gmail.com" userId="17bbe275bd81786a" providerId="LiveId" clId="{B807D14F-AA3B-4A27-869E-92422CA467DA}" dt="2022-12-17T09:16:55.026" v="53" actId="20577"/>
      <pc:docMkLst>
        <pc:docMk/>
      </pc:docMkLst>
      <pc:sldChg chg="modSp mod">
        <pc:chgData name="vivekkhobragade1801@gmail.com" userId="17bbe275bd81786a" providerId="LiveId" clId="{B807D14F-AA3B-4A27-869E-92422CA467DA}" dt="2022-12-17T09:16:55.026" v="53" actId="20577"/>
        <pc:sldMkLst>
          <pc:docMk/>
          <pc:sldMk cId="4072981193" sldId="277"/>
        </pc:sldMkLst>
        <pc:spChg chg="mod">
          <ac:chgData name="vivekkhobragade1801@gmail.com" userId="17bbe275bd81786a" providerId="LiveId" clId="{B807D14F-AA3B-4A27-869E-92422CA467DA}" dt="2022-12-17T09:16:55.026" v="53" actId="20577"/>
          <ac:spMkLst>
            <pc:docMk/>
            <pc:sldMk cId="4072981193" sldId="277"/>
            <ac:spMk id="3" creationId="{0BC0E473-BDE7-D755-4F5D-59811DFEEE43}"/>
          </ac:spMkLst>
        </pc:spChg>
      </pc:sldChg>
      <pc:sldChg chg="addSp delSp modSp new mod modClrScheme chgLayout">
        <pc:chgData name="vivekkhobragade1801@gmail.com" userId="17bbe275bd81786a" providerId="LiveId" clId="{B807D14F-AA3B-4A27-869E-92422CA467DA}" dt="2022-12-17T09:13:03.705" v="33" actId="1582"/>
        <pc:sldMkLst>
          <pc:docMk/>
          <pc:sldMk cId="3757840491" sldId="279"/>
        </pc:sldMkLst>
        <pc:spChg chg="del">
          <ac:chgData name="vivekkhobragade1801@gmail.com" userId="17bbe275bd81786a" providerId="LiveId" clId="{B807D14F-AA3B-4A27-869E-92422CA467DA}" dt="2022-12-17T09:07:01.754" v="1" actId="700"/>
          <ac:spMkLst>
            <pc:docMk/>
            <pc:sldMk cId="3757840491" sldId="279"/>
            <ac:spMk id="2" creationId="{64F8ED16-382A-6186-E0F1-92323C88DBFB}"/>
          </ac:spMkLst>
        </pc:spChg>
        <pc:spChg chg="del">
          <ac:chgData name="vivekkhobragade1801@gmail.com" userId="17bbe275bd81786a" providerId="LiveId" clId="{B807D14F-AA3B-4A27-869E-92422CA467DA}" dt="2022-12-17T09:07:01.754" v="1" actId="700"/>
          <ac:spMkLst>
            <pc:docMk/>
            <pc:sldMk cId="3757840491" sldId="279"/>
            <ac:spMk id="3" creationId="{65E52DF7-5DF4-7C4E-C89D-A6094EBBD1F7}"/>
          </ac:spMkLst>
        </pc:spChg>
        <pc:spChg chg="add mod">
          <ac:chgData name="vivekkhobragade1801@gmail.com" userId="17bbe275bd81786a" providerId="LiveId" clId="{B807D14F-AA3B-4A27-869E-92422CA467DA}" dt="2022-12-17T09:13:03.705" v="33" actId="1582"/>
          <ac:spMkLst>
            <pc:docMk/>
            <pc:sldMk cId="3757840491" sldId="279"/>
            <ac:spMk id="6" creationId="{E5981BAB-3166-DD20-E857-1603705E7FF0}"/>
          </ac:spMkLst>
        </pc:spChg>
        <pc:picChg chg="add mod modCrop">
          <ac:chgData name="vivekkhobragade1801@gmail.com" userId="17bbe275bd81786a" providerId="LiveId" clId="{B807D14F-AA3B-4A27-869E-92422CA467DA}" dt="2022-12-17T09:08:32.587" v="7" actId="12789"/>
          <ac:picMkLst>
            <pc:docMk/>
            <pc:sldMk cId="3757840491" sldId="279"/>
            <ac:picMk id="5" creationId="{6EED88B3-472E-0B88-D142-05E7A551AF00}"/>
          </ac:picMkLst>
        </pc:picChg>
      </pc:sldChg>
      <pc:sldChg chg="addSp delSp modSp new mod modClrScheme chgLayout">
        <pc:chgData name="vivekkhobragade1801@gmail.com" userId="17bbe275bd81786a" providerId="LiveId" clId="{B807D14F-AA3B-4A27-869E-92422CA467DA}" dt="2022-12-17T09:09:57.483" v="14" actId="12789"/>
        <pc:sldMkLst>
          <pc:docMk/>
          <pc:sldMk cId="3488284145" sldId="280"/>
        </pc:sldMkLst>
        <pc:spChg chg="del">
          <ac:chgData name="vivekkhobragade1801@gmail.com" userId="17bbe275bd81786a" providerId="LiveId" clId="{B807D14F-AA3B-4A27-869E-92422CA467DA}" dt="2022-12-17T09:08:41.079" v="9" actId="700"/>
          <ac:spMkLst>
            <pc:docMk/>
            <pc:sldMk cId="3488284145" sldId="280"/>
            <ac:spMk id="2" creationId="{B5B93E58-65CF-9D28-B408-9FAC15EBBEFF}"/>
          </ac:spMkLst>
        </pc:spChg>
        <pc:spChg chg="del">
          <ac:chgData name="vivekkhobragade1801@gmail.com" userId="17bbe275bd81786a" providerId="LiveId" clId="{B807D14F-AA3B-4A27-869E-92422CA467DA}" dt="2022-12-17T09:08:41.079" v="9" actId="700"/>
          <ac:spMkLst>
            <pc:docMk/>
            <pc:sldMk cId="3488284145" sldId="280"/>
            <ac:spMk id="3" creationId="{10398CB5-8EF8-F0CA-340C-5F26340091E6}"/>
          </ac:spMkLst>
        </pc:spChg>
        <pc:picChg chg="add mod modCrop">
          <ac:chgData name="vivekkhobragade1801@gmail.com" userId="17bbe275bd81786a" providerId="LiveId" clId="{B807D14F-AA3B-4A27-869E-92422CA467DA}" dt="2022-12-17T09:09:57.483" v="14" actId="12789"/>
          <ac:picMkLst>
            <pc:docMk/>
            <pc:sldMk cId="3488284145" sldId="280"/>
            <ac:picMk id="5" creationId="{BC8DFCF8-A091-457F-F3E7-A43B731D48A5}"/>
          </ac:picMkLst>
        </pc:picChg>
      </pc:sldChg>
      <pc:sldChg chg="addSp modSp new mod">
        <pc:chgData name="vivekkhobragade1801@gmail.com" userId="17bbe275bd81786a" providerId="LiveId" clId="{B807D14F-AA3B-4A27-869E-92422CA467DA}" dt="2022-12-17T09:10:48.627" v="20" actId="12789"/>
        <pc:sldMkLst>
          <pc:docMk/>
          <pc:sldMk cId="1640232487" sldId="281"/>
        </pc:sldMkLst>
        <pc:picChg chg="add mod modCrop">
          <ac:chgData name="vivekkhobragade1801@gmail.com" userId="17bbe275bd81786a" providerId="LiveId" clId="{B807D14F-AA3B-4A27-869E-92422CA467DA}" dt="2022-12-17T09:10:48.627" v="20" actId="12789"/>
          <ac:picMkLst>
            <pc:docMk/>
            <pc:sldMk cId="1640232487" sldId="281"/>
            <ac:picMk id="3" creationId="{D87C333F-6336-CA61-5822-7B3A9403E5E1}"/>
          </ac:picMkLst>
        </pc:picChg>
      </pc:sldChg>
      <pc:sldChg chg="addSp modSp new mod">
        <pc:chgData name="vivekkhobragade1801@gmail.com" userId="17bbe275bd81786a" providerId="LiveId" clId="{B807D14F-AA3B-4A27-869E-92422CA467DA}" dt="2022-12-17T09:11:40.123" v="25" actId="12789"/>
        <pc:sldMkLst>
          <pc:docMk/>
          <pc:sldMk cId="2298317281" sldId="282"/>
        </pc:sldMkLst>
        <pc:picChg chg="add mod modCrop">
          <ac:chgData name="vivekkhobragade1801@gmail.com" userId="17bbe275bd81786a" providerId="LiveId" clId="{B807D14F-AA3B-4A27-869E-92422CA467DA}" dt="2022-12-17T09:11:40.123" v="25" actId="12789"/>
          <ac:picMkLst>
            <pc:docMk/>
            <pc:sldMk cId="2298317281" sldId="282"/>
            <ac:picMk id="3" creationId="{A61B2CFF-10B6-F1FF-1129-3F833497E770}"/>
          </ac:picMkLst>
        </pc:picChg>
      </pc:sldChg>
      <pc:sldChg chg="addSp modSp new mod">
        <pc:chgData name="vivekkhobragade1801@gmail.com" userId="17bbe275bd81786a" providerId="LiveId" clId="{B807D14F-AA3B-4A27-869E-92422CA467DA}" dt="2022-12-17T09:14:11.714" v="38" actId="12789"/>
        <pc:sldMkLst>
          <pc:docMk/>
          <pc:sldMk cId="2152544907" sldId="283"/>
        </pc:sldMkLst>
        <pc:picChg chg="add mod modCrop">
          <ac:chgData name="vivekkhobragade1801@gmail.com" userId="17bbe275bd81786a" providerId="LiveId" clId="{B807D14F-AA3B-4A27-869E-92422CA467DA}" dt="2022-12-17T09:14:11.714" v="38" actId="12789"/>
          <ac:picMkLst>
            <pc:docMk/>
            <pc:sldMk cId="2152544907" sldId="283"/>
            <ac:picMk id="3" creationId="{0874C8B1-E1AD-9DF2-8388-76B08EC937DA}"/>
          </ac:picMkLst>
        </pc:picChg>
      </pc:sldChg>
      <pc:sldChg chg="addSp modSp new mod">
        <pc:chgData name="vivekkhobragade1801@gmail.com" userId="17bbe275bd81786a" providerId="LiveId" clId="{B807D14F-AA3B-4A27-869E-92422CA467DA}" dt="2022-12-17T09:14:56.254" v="43" actId="12789"/>
        <pc:sldMkLst>
          <pc:docMk/>
          <pc:sldMk cId="3402591630" sldId="284"/>
        </pc:sldMkLst>
        <pc:picChg chg="add mod modCrop">
          <ac:chgData name="vivekkhobragade1801@gmail.com" userId="17bbe275bd81786a" providerId="LiveId" clId="{B807D14F-AA3B-4A27-869E-92422CA467DA}" dt="2022-12-17T09:14:56.254" v="43" actId="12789"/>
          <ac:picMkLst>
            <pc:docMk/>
            <pc:sldMk cId="3402591630" sldId="284"/>
            <ac:picMk id="3" creationId="{EA766181-94C6-0FAD-A926-9A9D65CD31E6}"/>
          </ac:picMkLst>
        </pc:picChg>
      </pc:sldChg>
      <pc:sldChg chg="addSp delSp modSp new mod modClrScheme chgLayout">
        <pc:chgData name="vivekkhobragade1801@gmail.com" userId="17bbe275bd81786a" providerId="LiveId" clId="{B807D14F-AA3B-4A27-869E-92422CA467DA}" dt="2022-12-17T09:16:29.355" v="51" actId="12789"/>
        <pc:sldMkLst>
          <pc:docMk/>
          <pc:sldMk cId="3854416248" sldId="285"/>
        </pc:sldMkLst>
        <pc:spChg chg="del">
          <ac:chgData name="vivekkhobragade1801@gmail.com" userId="17bbe275bd81786a" providerId="LiveId" clId="{B807D14F-AA3B-4A27-869E-92422CA467DA}" dt="2022-12-17T09:15:49.326" v="45" actId="700"/>
          <ac:spMkLst>
            <pc:docMk/>
            <pc:sldMk cId="3854416248" sldId="285"/>
            <ac:spMk id="2" creationId="{0F031DD0-ADAA-CEA6-27C7-43AD418A8BEB}"/>
          </ac:spMkLst>
        </pc:spChg>
        <pc:spChg chg="del">
          <ac:chgData name="vivekkhobragade1801@gmail.com" userId="17bbe275bd81786a" providerId="LiveId" clId="{B807D14F-AA3B-4A27-869E-92422CA467DA}" dt="2022-12-17T09:15:49.326" v="45" actId="700"/>
          <ac:spMkLst>
            <pc:docMk/>
            <pc:sldMk cId="3854416248" sldId="285"/>
            <ac:spMk id="3" creationId="{93AA78DD-BCF2-571E-1353-5B7C3088582B}"/>
          </ac:spMkLst>
        </pc:spChg>
        <pc:picChg chg="add mod modCrop">
          <ac:chgData name="vivekkhobragade1801@gmail.com" userId="17bbe275bd81786a" providerId="LiveId" clId="{B807D14F-AA3B-4A27-869E-92422CA467DA}" dt="2022-12-17T09:16:29.355" v="51" actId="12789"/>
          <ac:picMkLst>
            <pc:docMk/>
            <pc:sldMk cId="3854416248" sldId="285"/>
            <ac:picMk id="5" creationId="{F94CF862-6E6F-0874-C764-2D212E074D3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17-12-22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17-12-22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17-12-22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17-12-22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17-12-22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17-12-22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17-12-22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17-12-22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a:xfrm>
            <a:off x="1091821" y="1122363"/>
            <a:ext cx="9576179" cy="1774355"/>
          </a:xfrm>
        </p:spPr>
        <p:txBody>
          <a:bodyPr anchor="ctr"/>
          <a:lstStyle/>
          <a:p>
            <a:r>
              <a:rPr lang="en-IN"/>
              <a:t>Laptop Shop using Spring Boot</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1524000" y="2896718"/>
            <a:ext cx="9144000" cy="2361082"/>
          </a:xfrm>
        </p:spPr>
        <p:txBody>
          <a:bodyPr>
            <a:normAutofit fontScale="92500" lnSpcReduction="10000"/>
          </a:bodyPr>
          <a:lstStyle/>
          <a:p>
            <a:r>
              <a:rPr lang="en-IN" b="1"/>
              <a:t>Team Members</a:t>
            </a:r>
            <a:r>
              <a:rPr lang="en-IN"/>
              <a:t>      </a:t>
            </a:r>
            <a:r>
              <a:rPr lang="en-IN" b="1"/>
              <a:t>Enrolment Number </a:t>
            </a:r>
          </a:p>
          <a:p>
            <a:r>
              <a:rPr lang="en-US" err="1"/>
              <a:t>Vivek</a:t>
            </a:r>
            <a:r>
              <a:rPr lang="en-US"/>
              <a:t> </a:t>
            </a:r>
            <a:r>
              <a:rPr lang="en-US" err="1"/>
              <a:t>Khobragade</a:t>
            </a:r>
            <a:r>
              <a:rPr lang="en-US"/>
              <a:t> - EBEON0722629139</a:t>
            </a:r>
          </a:p>
          <a:p>
            <a:r>
              <a:rPr lang="en-US"/>
              <a:t>Vishal Lokhande - EBEON0722634455</a:t>
            </a:r>
          </a:p>
          <a:p>
            <a:r>
              <a:rPr lang="en-US"/>
              <a:t>Vamsi </a:t>
            </a:r>
            <a:r>
              <a:rPr lang="en-US" err="1"/>
              <a:t>Doma</a:t>
            </a:r>
            <a:r>
              <a:rPr lang="en-US"/>
              <a:t> -  EBEON0722633124</a:t>
            </a:r>
          </a:p>
          <a:p>
            <a:r>
              <a:rPr lang="en-US"/>
              <a:t>Jerome David - EBEON0722114452</a:t>
            </a:r>
          </a:p>
          <a:p>
            <a:r>
              <a:rPr lang="en-IN"/>
              <a:t>Mohammed Ali Pasha - EBEON0722632534</a:t>
            </a:r>
          </a:p>
          <a:p>
            <a:endParaRPr lang="en-IN"/>
          </a:p>
        </p:txBody>
      </p:sp>
      <p:sp>
        <p:nvSpPr>
          <p:cNvPr id="5" name="TextBox 4">
            <a:extLst>
              <a:ext uri="{FF2B5EF4-FFF2-40B4-BE49-F238E27FC236}">
                <a16:creationId xmlns:a16="http://schemas.microsoft.com/office/drawing/2014/main" id="{4E3346D7-404C-D730-E035-01F235E43E97}"/>
              </a:ext>
            </a:extLst>
          </p:cNvPr>
          <p:cNvSpPr txBox="1"/>
          <p:nvPr/>
        </p:nvSpPr>
        <p:spPr>
          <a:xfrm>
            <a:off x="9375609" y="5391620"/>
            <a:ext cx="2130591" cy="830997"/>
          </a:xfrm>
          <a:prstGeom prst="rect">
            <a:avLst/>
          </a:prstGeom>
          <a:noFill/>
        </p:spPr>
        <p:txBody>
          <a:bodyPr wrap="square">
            <a:spAutoFit/>
          </a:bodyPr>
          <a:lstStyle/>
          <a:p>
            <a:pPr algn="ctr"/>
            <a:r>
              <a:rPr lang="en-IN" sz="2400"/>
              <a:t>Guided by</a:t>
            </a:r>
          </a:p>
          <a:p>
            <a:pPr algn="ctr"/>
            <a:r>
              <a:rPr lang="en-IN" sz="2400" err="1"/>
              <a:t>Varadharajan</a:t>
            </a:r>
            <a:r>
              <a:rPr lang="en-IN" sz="2400"/>
              <a:t> A</a:t>
            </a:r>
          </a:p>
        </p:txBody>
      </p:sp>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74C8B1-E1AD-9DF2-8388-76B08EC937DA}"/>
              </a:ext>
            </a:extLst>
          </p:cNvPr>
          <p:cNvPicPr>
            <a:picLocks noChangeAspect="1"/>
          </p:cNvPicPr>
          <p:nvPr/>
        </p:nvPicPr>
        <p:blipFill rotWithShape="1">
          <a:blip r:embed="rId2">
            <a:extLst>
              <a:ext uri="{28A0092B-C50C-407E-A947-70E740481C1C}">
                <a14:useLocalDpi xmlns:a14="http://schemas.microsoft.com/office/drawing/2010/main" val="0"/>
              </a:ext>
            </a:extLst>
          </a:blip>
          <a:srcRect t="4013" b="9127"/>
          <a:stretch/>
        </p:blipFill>
        <p:spPr>
          <a:xfrm>
            <a:off x="0" y="450542"/>
            <a:ext cx="12192000" cy="5956916"/>
          </a:xfrm>
          <a:prstGeom prst="rect">
            <a:avLst/>
          </a:prstGeom>
        </p:spPr>
      </p:pic>
    </p:spTree>
    <p:extLst>
      <p:ext uri="{BB962C8B-B14F-4D97-AF65-F5344CB8AC3E}">
        <p14:creationId xmlns:p14="http://schemas.microsoft.com/office/powerpoint/2010/main" val="215254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766181-94C6-0FAD-A926-9A9D65CD31E6}"/>
              </a:ext>
            </a:extLst>
          </p:cNvPr>
          <p:cNvPicPr>
            <a:picLocks noChangeAspect="1"/>
          </p:cNvPicPr>
          <p:nvPr/>
        </p:nvPicPr>
        <p:blipFill rotWithShape="1">
          <a:blip r:embed="rId2">
            <a:extLst>
              <a:ext uri="{28A0092B-C50C-407E-A947-70E740481C1C}">
                <a14:useLocalDpi xmlns:a14="http://schemas.microsoft.com/office/drawing/2010/main" val="0"/>
              </a:ext>
            </a:extLst>
          </a:blip>
          <a:srcRect t="3883" b="7961"/>
          <a:stretch/>
        </p:blipFill>
        <p:spPr>
          <a:xfrm>
            <a:off x="0" y="406154"/>
            <a:ext cx="12192000" cy="6045693"/>
          </a:xfrm>
          <a:prstGeom prst="rect">
            <a:avLst/>
          </a:prstGeom>
        </p:spPr>
      </p:pic>
    </p:spTree>
    <p:extLst>
      <p:ext uri="{BB962C8B-B14F-4D97-AF65-F5344CB8AC3E}">
        <p14:creationId xmlns:p14="http://schemas.microsoft.com/office/powerpoint/2010/main" val="340259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a:t>Module 3 Registration</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normAutofit/>
          </a:bodyPr>
          <a:lstStyle/>
          <a:p>
            <a:r>
              <a:rPr lang="en-IN"/>
              <a:t>User will enter details in form with contains text boxes to fill</a:t>
            </a:r>
          </a:p>
          <a:p>
            <a:r>
              <a:rPr lang="en-IN"/>
              <a:t>First name</a:t>
            </a:r>
          </a:p>
          <a:p>
            <a:r>
              <a:rPr lang="en-IN"/>
              <a:t>Last name</a:t>
            </a:r>
          </a:p>
          <a:p>
            <a:r>
              <a:rPr lang="en-IN"/>
              <a:t>Email address</a:t>
            </a:r>
          </a:p>
          <a:p>
            <a:r>
              <a:rPr lang="en-IN"/>
              <a:t>Password </a:t>
            </a:r>
          </a:p>
          <a:p>
            <a:r>
              <a:rPr lang="en-IN"/>
              <a:t>And button named “Register”</a:t>
            </a:r>
          </a:p>
          <a:p>
            <a:r>
              <a:rPr lang="en-IN"/>
              <a:t>And at last there will be text “Sign”, if user is existing.</a:t>
            </a:r>
          </a:p>
          <a:p>
            <a:r>
              <a:rPr lang="en-IN"/>
              <a:t>After filling details it’ll automatically stored in database.</a:t>
            </a:r>
          </a:p>
        </p:txBody>
      </p:sp>
    </p:spTree>
    <p:extLst>
      <p:ext uri="{BB962C8B-B14F-4D97-AF65-F5344CB8AC3E}">
        <p14:creationId xmlns:p14="http://schemas.microsoft.com/office/powerpoint/2010/main" val="335653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4CF862-6E6F-0874-C764-2D212E074D37}"/>
              </a:ext>
            </a:extLst>
          </p:cNvPr>
          <p:cNvPicPr>
            <a:picLocks noChangeAspect="1"/>
          </p:cNvPicPr>
          <p:nvPr/>
        </p:nvPicPr>
        <p:blipFill rotWithShape="1">
          <a:blip r:embed="rId2">
            <a:extLst>
              <a:ext uri="{28A0092B-C50C-407E-A947-70E740481C1C}">
                <a14:useLocalDpi xmlns:a14="http://schemas.microsoft.com/office/drawing/2010/main" val="0"/>
              </a:ext>
            </a:extLst>
          </a:blip>
          <a:srcRect t="4012" b="13528"/>
          <a:stretch/>
        </p:blipFill>
        <p:spPr>
          <a:xfrm>
            <a:off x="0" y="601463"/>
            <a:ext cx="12192000" cy="5655075"/>
          </a:xfrm>
          <a:prstGeom prst="rect">
            <a:avLst/>
          </a:prstGeom>
        </p:spPr>
      </p:pic>
    </p:spTree>
    <p:extLst>
      <p:ext uri="{BB962C8B-B14F-4D97-AF65-F5344CB8AC3E}">
        <p14:creationId xmlns:p14="http://schemas.microsoft.com/office/powerpoint/2010/main" val="385441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a:xfrm>
            <a:off x="572544" y="196401"/>
            <a:ext cx="10515600" cy="1325563"/>
          </a:xfrm>
        </p:spPr>
        <p:txBody>
          <a:bodyPr/>
          <a:lstStyle/>
          <a:p>
            <a:r>
              <a:rPr lang="en-IN"/>
              <a:t>Project overview</a:t>
            </a:r>
          </a:p>
        </p:txBody>
      </p:sp>
      <p:grpSp>
        <p:nvGrpSpPr>
          <p:cNvPr id="23" name="Group 22">
            <a:extLst>
              <a:ext uri="{FF2B5EF4-FFF2-40B4-BE49-F238E27FC236}">
                <a16:creationId xmlns:a16="http://schemas.microsoft.com/office/drawing/2014/main" id="{47417F34-F0F7-8DAE-B7FA-92AF1EB5DDAE}"/>
              </a:ext>
            </a:extLst>
          </p:cNvPr>
          <p:cNvGrpSpPr/>
          <p:nvPr/>
        </p:nvGrpSpPr>
        <p:grpSpPr>
          <a:xfrm>
            <a:off x="5788240" y="3515556"/>
            <a:ext cx="5956917" cy="2661407"/>
            <a:chOff x="417116" y="-194172"/>
            <a:chExt cx="10590454" cy="5649266"/>
          </a:xfrm>
        </p:grpSpPr>
        <p:sp>
          <p:nvSpPr>
            <p:cNvPr id="4" name="Title 1">
              <a:extLst>
                <a:ext uri="{FF2B5EF4-FFF2-40B4-BE49-F238E27FC236}">
                  <a16:creationId xmlns:a16="http://schemas.microsoft.com/office/drawing/2014/main" id="{5E5F7A24-E638-DD19-E52B-5AC4521D8347}"/>
                </a:ext>
              </a:extLst>
            </p:cNvPr>
            <p:cNvSpPr txBox="1">
              <a:spLocks/>
            </p:cNvSpPr>
            <p:nvPr/>
          </p:nvSpPr>
          <p:spPr>
            <a:xfrm>
              <a:off x="491970" y="-194172"/>
              <a:ext cx="10515600" cy="1325563"/>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002060"/>
                  </a:solidFill>
                </a:rPr>
                <a:t>Project Architecture</a:t>
              </a:r>
              <a:endParaRPr lang="en-IN" sz="2400" b="1">
                <a:solidFill>
                  <a:srgbClr val="002060"/>
                </a:solidFill>
              </a:endParaRPr>
            </a:p>
          </p:txBody>
        </p:sp>
        <p:sp>
          <p:nvSpPr>
            <p:cNvPr id="5" name="Rectangle 4">
              <a:extLst>
                <a:ext uri="{FF2B5EF4-FFF2-40B4-BE49-F238E27FC236}">
                  <a16:creationId xmlns:a16="http://schemas.microsoft.com/office/drawing/2014/main" id="{28BCE968-6D3E-EAFF-51BF-07EE1E9F9336}"/>
                </a:ext>
              </a:extLst>
            </p:cNvPr>
            <p:cNvSpPr/>
            <p:nvPr/>
          </p:nvSpPr>
          <p:spPr>
            <a:xfrm>
              <a:off x="417116" y="2351484"/>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Login</a:t>
              </a:r>
              <a:endParaRPr lang="en-IN" sz="1200"/>
            </a:p>
          </p:txBody>
        </p:sp>
        <p:sp>
          <p:nvSpPr>
            <p:cNvPr id="6" name="Rectangle 5">
              <a:extLst>
                <a:ext uri="{FF2B5EF4-FFF2-40B4-BE49-F238E27FC236}">
                  <a16:creationId xmlns:a16="http://schemas.microsoft.com/office/drawing/2014/main" id="{B8F2FB40-B2C0-81A5-C46E-A60A0E468457}"/>
                </a:ext>
              </a:extLst>
            </p:cNvPr>
            <p:cNvSpPr/>
            <p:nvPr/>
          </p:nvSpPr>
          <p:spPr>
            <a:xfrm>
              <a:off x="3866686" y="2269110"/>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Dashboard</a:t>
              </a:r>
              <a:endParaRPr lang="en-IN" sz="1200"/>
            </a:p>
          </p:txBody>
        </p:sp>
        <p:sp>
          <p:nvSpPr>
            <p:cNvPr id="7" name="Rectangle 6">
              <a:extLst>
                <a:ext uri="{FF2B5EF4-FFF2-40B4-BE49-F238E27FC236}">
                  <a16:creationId xmlns:a16="http://schemas.microsoft.com/office/drawing/2014/main" id="{53223A15-F720-8B59-90AD-344C40110DAA}"/>
                </a:ext>
              </a:extLst>
            </p:cNvPr>
            <p:cNvSpPr/>
            <p:nvPr/>
          </p:nvSpPr>
          <p:spPr>
            <a:xfrm>
              <a:off x="7368371" y="2241378"/>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Stock maintenance</a:t>
              </a:r>
              <a:endParaRPr lang="en-IN" sz="1200"/>
            </a:p>
          </p:txBody>
        </p:sp>
        <p:sp>
          <p:nvSpPr>
            <p:cNvPr id="8" name="Rectangle 7">
              <a:extLst>
                <a:ext uri="{FF2B5EF4-FFF2-40B4-BE49-F238E27FC236}">
                  <a16:creationId xmlns:a16="http://schemas.microsoft.com/office/drawing/2014/main" id="{CF9403CE-B334-057D-6E24-C442BD6DED0E}"/>
                </a:ext>
              </a:extLst>
            </p:cNvPr>
            <p:cNvSpPr/>
            <p:nvPr/>
          </p:nvSpPr>
          <p:spPr>
            <a:xfrm>
              <a:off x="4611949" y="4620593"/>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Order</a:t>
              </a:r>
              <a:endParaRPr lang="en-IN" sz="1200"/>
            </a:p>
          </p:txBody>
        </p:sp>
        <p:sp>
          <p:nvSpPr>
            <p:cNvPr id="9" name="Rectangle 8">
              <a:extLst>
                <a:ext uri="{FF2B5EF4-FFF2-40B4-BE49-F238E27FC236}">
                  <a16:creationId xmlns:a16="http://schemas.microsoft.com/office/drawing/2014/main" id="{8A5B127C-9569-0259-1844-8D8A9C95F2AF}"/>
                </a:ext>
              </a:extLst>
            </p:cNvPr>
            <p:cNvSpPr/>
            <p:nvPr/>
          </p:nvSpPr>
          <p:spPr>
            <a:xfrm>
              <a:off x="8460324" y="4594719"/>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checkout</a:t>
              </a:r>
              <a:endParaRPr lang="en-IN" sz="1200"/>
            </a:p>
          </p:txBody>
        </p:sp>
        <p:sp>
          <p:nvSpPr>
            <p:cNvPr id="10" name="Rectangle 9">
              <a:extLst>
                <a:ext uri="{FF2B5EF4-FFF2-40B4-BE49-F238E27FC236}">
                  <a16:creationId xmlns:a16="http://schemas.microsoft.com/office/drawing/2014/main" id="{D8C1184A-9DC2-35F6-3D62-5D15CB915975}"/>
                </a:ext>
              </a:extLst>
            </p:cNvPr>
            <p:cNvSpPr/>
            <p:nvPr/>
          </p:nvSpPr>
          <p:spPr>
            <a:xfrm>
              <a:off x="2081814" y="4620593"/>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Report</a:t>
              </a:r>
              <a:endParaRPr lang="en-IN" sz="1200"/>
            </a:p>
          </p:txBody>
        </p:sp>
        <p:sp>
          <p:nvSpPr>
            <p:cNvPr id="11" name="Rectangle 10">
              <a:extLst>
                <a:ext uri="{FF2B5EF4-FFF2-40B4-BE49-F238E27FC236}">
                  <a16:creationId xmlns:a16="http://schemas.microsoft.com/office/drawing/2014/main" id="{21507FE6-4E1A-CF1C-8973-35ED556C8D65}"/>
                </a:ext>
              </a:extLst>
            </p:cNvPr>
            <p:cNvSpPr/>
            <p:nvPr/>
          </p:nvSpPr>
          <p:spPr>
            <a:xfrm>
              <a:off x="4611949" y="752128"/>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Customer</a:t>
              </a:r>
              <a:endParaRPr lang="en-IN" sz="1200"/>
            </a:p>
          </p:txBody>
        </p:sp>
        <p:sp>
          <p:nvSpPr>
            <p:cNvPr id="12" name="Rectangle 11">
              <a:extLst>
                <a:ext uri="{FF2B5EF4-FFF2-40B4-BE49-F238E27FC236}">
                  <a16:creationId xmlns:a16="http://schemas.microsoft.com/office/drawing/2014/main" id="{79871115-A01C-F0F2-F0EE-59C0822DBBA8}"/>
                </a:ext>
              </a:extLst>
            </p:cNvPr>
            <p:cNvSpPr/>
            <p:nvPr/>
          </p:nvSpPr>
          <p:spPr>
            <a:xfrm>
              <a:off x="7896593" y="188903"/>
              <a:ext cx="1837583" cy="539288"/>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Approved</a:t>
              </a:r>
              <a:endParaRPr lang="en-IN" sz="1200"/>
            </a:p>
          </p:txBody>
        </p:sp>
        <p:sp>
          <p:nvSpPr>
            <p:cNvPr id="13" name="Rectangle 12">
              <a:extLst>
                <a:ext uri="{FF2B5EF4-FFF2-40B4-BE49-F238E27FC236}">
                  <a16:creationId xmlns:a16="http://schemas.microsoft.com/office/drawing/2014/main" id="{C65DC5AB-F71C-7DBA-4841-8ADEB3FB1759}"/>
                </a:ext>
              </a:extLst>
            </p:cNvPr>
            <p:cNvSpPr/>
            <p:nvPr/>
          </p:nvSpPr>
          <p:spPr>
            <a:xfrm>
              <a:off x="7887810" y="1260902"/>
              <a:ext cx="1837583" cy="539288"/>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Pending</a:t>
              </a:r>
              <a:endParaRPr lang="en-IN" sz="1200"/>
            </a:p>
          </p:txBody>
        </p:sp>
        <p:cxnSp>
          <p:nvCxnSpPr>
            <p:cNvPr id="14" name="Straight Arrow Connector 13">
              <a:extLst>
                <a:ext uri="{FF2B5EF4-FFF2-40B4-BE49-F238E27FC236}">
                  <a16:creationId xmlns:a16="http://schemas.microsoft.com/office/drawing/2014/main" id="{B4148FC7-55D6-80D4-DBFE-D1CE1F983394}"/>
                </a:ext>
              </a:extLst>
            </p:cNvPr>
            <p:cNvCxnSpPr>
              <a:stCxn id="5" idx="3"/>
              <a:endCxn id="6" idx="1"/>
            </p:cNvCxnSpPr>
            <p:nvPr/>
          </p:nvCxnSpPr>
          <p:spPr>
            <a:xfrm flipV="1">
              <a:off x="2601023" y="2686361"/>
              <a:ext cx="1265663" cy="823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5354C2D-E604-166D-1906-6901E7FE0E7A}"/>
                </a:ext>
              </a:extLst>
            </p:cNvPr>
            <p:cNvCxnSpPr>
              <a:cxnSpLocks/>
              <a:stCxn id="8" idx="0"/>
              <a:endCxn id="6" idx="2"/>
            </p:cNvCxnSpPr>
            <p:nvPr/>
          </p:nvCxnSpPr>
          <p:spPr>
            <a:xfrm flipH="1" flipV="1">
              <a:off x="4958640" y="3103611"/>
              <a:ext cx="745263" cy="151698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0C0BC7-FAA0-DD55-26CA-DE627D6B8CD0}"/>
                </a:ext>
              </a:extLst>
            </p:cNvPr>
            <p:cNvCxnSpPr>
              <a:cxnSpLocks/>
              <a:stCxn id="9" idx="1"/>
              <a:endCxn id="8" idx="3"/>
            </p:cNvCxnSpPr>
            <p:nvPr/>
          </p:nvCxnSpPr>
          <p:spPr>
            <a:xfrm flipH="1">
              <a:off x="6795856" y="5011970"/>
              <a:ext cx="1664468" cy="258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821BA8-41D0-94DE-BAB7-C76FFE1F127B}"/>
                </a:ext>
              </a:extLst>
            </p:cNvPr>
            <p:cNvCxnSpPr>
              <a:cxnSpLocks/>
              <a:stCxn id="8" idx="0"/>
              <a:endCxn id="7" idx="2"/>
            </p:cNvCxnSpPr>
            <p:nvPr/>
          </p:nvCxnSpPr>
          <p:spPr>
            <a:xfrm flipV="1">
              <a:off x="5703903" y="3075879"/>
              <a:ext cx="2756422" cy="1544714"/>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528154-E3A4-2997-4C16-A4B0EB886258}"/>
                </a:ext>
              </a:extLst>
            </p:cNvPr>
            <p:cNvCxnSpPr>
              <a:cxnSpLocks/>
              <a:stCxn id="6" idx="2"/>
              <a:endCxn id="10" idx="0"/>
            </p:cNvCxnSpPr>
            <p:nvPr/>
          </p:nvCxnSpPr>
          <p:spPr>
            <a:xfrm flipH="1">
              <a:off x="3173768" y="3103611"/>
              <a:ext cx="1784872" cy="151698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8CD046-21B5-8F48-91BC-3D5E83AC5E09}"/>
                </a:ext>
              </a:extLst>
            </p:cNvPr>
            <p:cNvCxnSpPr>
              <a:cxnSpLocks/>
              <a:stCxn id="11" idx="2"/>
              <a:endCxn id="6" idx="0"/>
            </p:cNvCxnSpPr>
            <p:nvPr/>
          </p:nvCxnSpPr>
          <p:spPr>
            <a:xfrm flipH="1">
              <a:off x="4958640" y="1586629"/>
              <a:ext cx="745263" cy="682481"/>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F9DEF4-1249-E5BB-512D-A10982AA4B7A}"/>
                </a:ext>
              </a:extLst>
            </p:cNvPr>
            <p:cNvCxnSpPr>
              <a:cxnSpLocks/>
              <a:stCxn id="12" idx="2"/>
              <a:endCxn id="11" idx="3"/>
            </p:cNvCxnSpPr>
            <p:nvPr/>
          </p:nvCxnSpPr>
          <p:spPr>
            <a:xfrm flipH="1">
              <a:off x="6795856" y="728191"/>
              <a:ext cx="2019529" cy="44118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D5AA3CC-027A-6F3A-F270-F87B879C5BDD}"/>
                </a:ext>
              </a:extLst>
            </p:cNvPr>
            <p:cNvCxnSpPr>
              <a:cxnSpLocks/>
              <a:stCxn id="13" idx="1"/>
              <a:endCxn id="11" idx="3"/>
            </p:cNvCxnSpPr>
            <p:nvPr/>
          </p:nvCxnSpPr>
          <p:spPr>
            <a:xfrm flipH="1" flipV="1">
              <a:off x="6795856" y="1169379"/>
              <a:ext cx="1091954" cy="361167"/>
            </a:xfrm>
            <a:prstGeom prst="straightConnector1">
              <a:avLst/>
            </a:prstGeom>
            <a:ln w="28575">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C901C8D-0761-640A-89D7-BE56DB1FFD71}"/>
                </a:ext>
              </a:extLst>
            </p:cNvPr>
            <p:cNvCxnSpPr>
              <a:cxnSpLocks/>
              <a:stCxn id="6" idx="3"/>
              <a:endCxn id="7" idx="1"/>
            </p:cNvCxnSpPr>
            <p:nvPr/>
          </p:nvCxnSpPr>
          <p:spPr>
            <a:xfrm flipV="1">
              <a:off x="6050593" y="2658629"/>
              <a:ext cx="1317778" cy="27732"/>
            </a:xfrm>
            <a:prstGeom prst="straightConnector1">
              <a:avLst/>
            </a:prstGeom>
            <a:ln w="28575">
              <a:headEnd type="arrow" w="med" len="med"/>
              <a:tailEnd type="arrow" w="med" len="med"/>
            </a:ln>
          </p:spPr>
          <p:style>
            <a:lnRef idx="3">
              <a:schemeClr val="accent1"/>
            </a:lnRef>
            <a:fillRef idx="0">
              <a:schemeClr val="accent1"/>
            </a:fillRef>
            <a:effectRef idx="2">
              <a:schemeClr val="accent1"/>
            </a:effectRef>
            <a:fontRef idx="minor">
              <a:schemeClr val="tx1"/>
            </a:fontRef>
          </p:style>
        </p:cxnSp>
      </p:grpSp>
      <p:pic>
        <p:nvPicPr>
          <p:cNvPr id="25" name="Picture 24">
            <a:extLst>
              <a:ext uri="{FF2B5EF4-FFF2-40B4-BE49-F238E27FC236}">
                <a16:creationId xmlns:a16="http://schemas.microsoft.com/office/drawing/2014/main" id="{072AE960-DADB-6D24-0E0D-FBC6A608CF2F}"/>
              </a:ext>
            </a:extLst>
          </p:cNvPr>
          <p:cNvPicPr>
            <a:picLocks noChangeAspect="1"/>
          </p:cNvPicPr>
          <p:nvPr/>
        </p:nvPicPr>
        <p:blipFill>
          <a:blip r:embed="rId2"/>
          <a:stretch>
            <a:fillRect/>
          </a:stretch>
        </p:blipFill>
        <p:spPr>
          <a:xfrm>
            <a:off x="5648629" y="3397420"/>
            <a:ext cx="6096528" cy="3429297"/>
          </a:xfrm>
          <a:prstGeom prst="rect">
            <a:avLst/>
          </a:prstGeom>
        </p:spPr>
      </p:pic>
      <p:pic>
        <p:nvPicPr>
          <p:cNvPr id="28" name="Picture 27">
            <a:extLst>
              <a:ext uri="{FF2B5EF4-FFF2-40B4-BE49-F238E27FC236}">
                <a16:creationId xmlns:a16="http://schemas.microsoft.com/office/drawing/2014/main" id="{B9F47E2A-9E79-5C76-9E15-F2D871554DC7}"/>
              </a:ext>
            </a:extLst>
          </p:cNvPr>
          <p:cNvPicPr>
            <a:picLocks noChangeAspect="1"/>
          </p:cNvPicPr>
          <p:nvPr/>
        </p:nvPicPr>
        <p:blipFill>
          <a:blip r:embed="rId2"/>
          <a:stretch>
            <a:fillRect/>
          </a:stretch>
        </p:blipFill>
        <p:spPr>
          <a:xfrm>
            <a:off x="572544" y="1145219"/>
            <a:ext cx="11334916" cy="5651191"/>
          </a:xfrm>
          <a:prstGeom prst="rect">
            <a:avLst/>
          </a:prstGeom>
        </p:spPr>
      </p:pic>
    </p:spTree>
    <p:extLst>
      <p:ext uri="{BB962C8B-B14F-4D97-AF65-F5344CB8AC3E}">
        <p14:creationId xmlns:p14="http://schemas.microsoft.com/office/powerpoint/2010/main" val="299120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412" y="3011037"/>
            <a:ext cx="1501254"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t>Browser</a:t>
            </a:r>
            <a:endParaRPr lang="en-IN"/>
          </a:p>
        </p:txBody>
      </p:sp>
      <p:sp>
        <p:nvSpPr>
          <p:cNvPr id="4" name="Rectangle 3"/>
          <p:cNvSpPr/>
          <p:nvPr/>
        </p:nvSpPr>
        <p:spPr>
          <a:xfrm>
            <a:off x="3389764" y="3001559"/>
            <a:ext cx="1683220"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t>Front end</a:t>
            </a:r>
            <a:endParaRPr lang="en-IN"/>
          </a:p>
        </p:txBody>
      </p:sp>
      <p:sp>
        <p:nvSpPr>
          <p:cNvPr id="5" name="Rectangle 4"/>
          <p:cNvSpPr/>
          <p:nvPr/>
        </p:nvSpPr>
        <p:spPr>
          <a:xfrm>
            <a:off x="5815081" y="3011036"/>
            <a:ext cx="1741420"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Back end</a:t>
            </a:r>
            <a:endParaRPr lang="en-IN"/>
          </a:p>
        </p:txBody>
      </p:sp>
      <p:sp>
        <p:nvSpPr>
          <p:cNvPr id="6" name="Rectangle 5"/>
          <p:cNvSpPr/>
          <p:nvPr/>
        </p:nvSpPr>
        <p:spPr>
          <a:xfrm>
            <a:off x="2209800" y="4088073"/>
            <a:ext cx="1883391" cy="5049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Postman</a:t>
            </a:r>
            <a:endParaRPr lang="en-IN"/>
          </a:p>
        </p:txBody>
      </p:sp>
      <p:sp>
        <p:nvSpPr>
          <p:cNvPr id="7" name="Rectangle 6"/>
          <p:cNvSpPr/>
          <p:nvPr/>
        </p:nvSpPr>
        <p:spPr>
          <a:xfrm>
            <a:off x="8013701" y="3710863"/>
            <a:ext cx="1883391"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Hibernate</a:t>
            </a:r>
            <a:endParaRPr lang="en-IN"/>
          </a:p>
        </p:txBody>
      </p:sp>
      <p:sp>
        <p:nvSpPr>
          <p:cNvPr id="8" name="Rectangle 7"/>
          <p:cNvSpPr/>
          <p:nvPr/>
        </p:nvSpPr>
        <p:spPr>
          <a:xfrm>
            <a:off x="8013701" y="2323341"/>
            <a:ext cx="1883391"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Spring Boot</a:t>
            </a:r>
            <a:endParaRPr lang="en-IN"/>
          </a:p>
        </p:txBody>
      </p:sp>
      <p:sp>
        <p:nvSpPr>
          <p:cNvPr id="9" name="Rectangle 8"/>
          <p:cNvSpPr/>
          <p:nvPr/>
        </p:nvSpPr>
        <p:spPr>
          <a:xfrm>
            <a:off x="6728346" y="4728188"/>
            <a:ext cx="1883391"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MySQL</a:t>
            </a:r>
            <a:endParaRPr lang="en-IN"/>
          </a:p>
        </p:txBody>
      </p:sp>
      <p:cxnSp>
        <p:nvCxnSpPr>
          <p:cNvPr id="11" name="Straight Arrow Connector 10"/>
          <p:cNvCxnSpPr>
            <a:stCxn id="2" idx="3"/>
            <a:endCxn id="4" idx="1"/>
          </p:cNvCxnSpPr>
          <p:nvPr/>
        </p:nvCxnSpPr>
        <p:spPr>
          <a:xfrm flipV="1">
            <a:off x="2647666" y="3254043"/>
            <a:ext cx="742098" cy="9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Rounded Rectangular Callout 14"/>
          <p:cNvSpPr/>
          <p:nvPr/>
        </p:nvSpPr>
        <p:spPr>
          <a:xfrm>
            <a:off x="1146412" y="1013345"/>
            <a:ext cx="1651379" cy="1132765"/>
          </a:xfrm>
          <a:prstGeom prst="wedgeRoundRectCallout">
            <a:avLst>
              <a:gd name="adj1" fmla="val 87764"/>
              <a:gd name="adj2" fmla="val 122323"/>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r>
              <a:rPr lang="en-US">
                <a:solidFill>
                  <a:schemeClr val="bg1"/>
                </a:solidFill>
              </a:rPr>
              <a:t>HTML</a:t>
            </a:r>
          </a:p>
          <a:p>
            <a:r>
              <a:rPr lang="en-US">
                <a:solidFill>
                  <a:schemeClr val="bg1"/>
                </a:solidFill>
              </a:rPr>
              <a:t>CSS</a:t>
            </a:r>
          </a:p>
          <a:p>
            <a:r>
              <a:rPr lang="en-US">
                <a:solidFill>
                  <a:schemeClr val="bg1"/>
                </a:solidFill>
              </a:rPr>
              <a:t>JavaScript</a:t>
            </a:r>
            <a:endParaRPr lang="en-IN">
              <a:solidFill>
                <a:schemeClr val="bg1"/>
              </a:solidFill>
            </a:endParaRPr>
          </a:p>
        </p:txBody>
      </p:sp>
      <p:sp>
        <p:nvSpPr>
          <p:cNvPr id="18" name="Rounded Rectangular Callout 17"/>
          <p:cNvSpPr/>
          <p:nvPr/>
        </p:nvSpPr>
        <p:spPr>
          <a:xfrm>
            <a:off x="4787901" y="603912"/>
            <a:ext cx="1852870" cy="1132765"/>
          </a:xfrm>
          <a:prstGeom prst="wedgeRoundRectCallout">
            <a:avLst>
              <a:gd name="adj1" fmla="val 22311"/>
              <a:gd name="adj2" fmla="val 160442"/>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a:solidFill>
                  <a:schemeClr val="bg1"/>
                </a:solidFill>
              </a:rPr>
              <a:t>Spring boot</a:t>
            </a:r>
          </a:p>
          <a:p>
            <a:pPr marL="285750" indent="-285750">
              <a:buFont typeface="Arial" panose="020B0604020202020204" pitchFamily="34" charset="0"/>
              <a:buChar char="•"/>
            </a:pPr>
            <a:r>
              <a:rPr lang="en-US">
                <a:solidFill>
                  <a:schemeClr val="bg1"/>
                </a:solidFill>
              </a:rPr>
              <a:t>Hibernate concepts</a:t>
            </a:r>
            <a:endParaRPr lang="en-IN">
              <a:solidFill>
                <a:schemeClr val="bg1"/>
              </a:solidFill>
            </a:endParaRPr>
          </a:p>
        </p:txBody>
      </p:sp>
      <p:sp>
        <p:nvSpPr>
          <p:cNvPr id="19" name="Rounded Rectangular Callout 18"/>
          <p:cNvSpPr/>
          <p:nvPr/>
        </p:nvSpPr>
        <p:spPr>
          <a:xfrm>
            <a:off x="6873731" y="290014"/>
            <a:ext cx="4569732" cy="1446663"/>
          </a:xfrm>
          <a:prstGeom prst="wedgeRoundRectCallout">
            <a:avLst>
              <a:gd name="adj1" fmla="val 4173"/>
              <a:gd name="adj2" fmla="val 89281"/>
              <a:gd name="adj3" fmla="val 16667"/>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sz="1600">
                <a:solidFill>
                  <a:schemeClr val="bg1"/>
                </a:solidFill>
              </a:rPr>
              <a:t>Spring – core, context, AOP, </a:t>
            </a:r>
            <a:r>
              <a:rPr lang="en-US" sz="1600" err="1">
                <a:solidFill>
                  <a:schemeClr val="bg1"/>
                </a:solidFill>
              </a:rPr>
              <a:t>Mevan</a:t>
            </a:r>
            <a:endParaRPr lang="en-US" sz="1600">
              <a:solidFill>
                <a:schemeClr val="bg1"/>
              </a:solidFill>
            </a:endParaRPr>
          </a:p>
          <a:p>
            <a:pPr marL="285750" indent="-285750">
              <a:buFont typeface="Arial" panose="020B0604020202020204" pitchFamily="34" charset="0"/>
              <a:buChar char="•"/>
            </a:pPr>
            <a:r>
              <a:rPr lang="en-US" sz="1600">
                <a:solidFill>
                  <a:schemeClr val="bg1"/>
                </a:solidFill>
              </a:rPr>
              <a:t>JPA Binding</a:t>
            </a:r>
          </a:p>
          <a:p>
            <a:pPr marL="285750" indent="-285750">
              <a:buFont typeface="Arial" panose="020B0604020202020204" pitchFamily="34" charset="0"/>
              <a:buChar char="•"/>
            </a:pPr>
            <a:r>
              <a:rPr lang="en-US" sz="1600">
                <a:solidFill>
                  <a:schemeClr val="bg1"/>
                </a:solidFill>
              </a:rPr>
              <a:t>Validation – Hibernate </a:t>
            </a:r>
            <a:r>
              <a:rPr lang="en-US" sz="1600" err="1">
                <a:solidFill>
                  <a:schemeClr val="bg1"/>
                </a:solidFill>
              </a:rPr>
              <a:t>Validater</a:t>
            </a:r>
            <a:r>
              <a:rPr lang="en-US" sz="1600">
                <a:solidFill>
                  <a:schemeClr val="bg1"/>
                </a:solidFill>
              </a:rPr>
              <a:t>, Validation API</a:t>
            </a:r>
          </a:p>
          <a:p>
            <a:pPr marL="285750" indent="-285750">
              <a:buFont typeface="Arial" panose="020B0604020202020204" pitchFamily="34" charset="0"/>
              <a:buChar char="•"/>
            </a:pPr>
            <a:r>
              <a:rPr lang="en-US" sz="1600">
                <a:solidFill>
                  <a:schemeClr val="bg1"/>
                </a:solidFill>
              </a:rPr>
              <a:t>Embedded Servlet container – Tomcat.</a:t>
            </a:r>
          </a:p>
          <a:p>
            <a:pPr marL="285750" indent="-285750">
              <a:buFont typeface="Arial" panose="020B0604020202020204" pitchFamily="34" charset="0"/>
              <a:buChar char="•"/>
            </a:pPr>
            <a:r>
              <a:rPr lang="en-US" sz="1600">
                <a:solidFill>
                  <a:schemeClr val="bg1"/>
                </a:solidFill>
              </a:rPr>
              <a:t>Logging - </a:t>
            </a:r>
            <a:r>
              <a:rPr lang="en-US" sz="1600" err="1">
                <a:solidFill>
                  <a:schemeClr val="bg1"/>
                </a:solidFill>
              </a:rPr>
              <a:t>logback</a:t>
            </a:r>
            <a:endParaRPr lang="en-IN" sz="1600">
              <a:solidFill>
                <a:schemeClr val="bg1"/>
              </a:solidFill>
            </a:endParaRPr>
          </a:p>
        </p:txBody>
      </p:sp>
      <p:sp>
        <p:nvSpPr>
          <p:cNvPr id="20" name="Rounded Rectangular Callout 19"/>
          <p:cNvSpPr/>
          <p:nvPr/>
        </p:nvSpPr>
        <p:spPr>
          <a:xfrm>
            <a:off x="8839201" y="4728188"/>
            <a:ext cx="2743200" cy="1545611"/>
          </a:xfrm>
          <a:prstGeom prst="wedgeRoundRectCallout">
            <a:avLst>
              <a:gd name="adj1" fmla="val -39799"/>
              <a:gd name="adj2" fmla="val -81115"/>
              <a:gd name="adj3" fmla="val 16667"/>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a:solidFill>
                  <a:schemeClr val="bg1"/>
                </a:solidFill>
              </a:rPr>
              <a:t>Object Persistence</a:t>
            </a:r>
          </a:p>
          <a:p>
            <a:pPr marL="285750" indent="-285750">
              <a:buFont typeface="Arial" panose="020B0604020202020204" pitchFamily="34" charset="0"/>
              <a:buChar char="•"/>
            </a:pPr>
            <a:r>
              <a:rPr lang="en-US">
                <a:solidFill>
                  <a:schemeClr val="bg1"/>
                </a:solidFill>
              </a:rPr>
              <a:t>Database connections</a:t>
            </a:r>
          </a:p>
          <a:p>
            <a:pPr marL="285750" indent="-285750">
              <a:buFont typeface="Arial" panose="020B0604020202020204" pitchFamily="34" charset="0"/>
              <a:buChar char="•"/>
            </a:pPr>
            <a:r>
              <a:rPr lang="en-US">
                <a:solidFill>
                  <a:schemeClr val="bg1"/>
                </a:solidFill>
              </a:rPr>
              <a:t>Session Factory</a:t>
            </a:r>
          </a:p>
          <a:p>
            <a:pPr marL="285750" indent="-285750">
              <a:buFont typeface="Arial" panose="020B0604020202020204" pitchFamily="34" charset="0"/>
              <a:buChar char="•"/>
            </a:pPr>
            <a:r>
              <a:rPr lang="en-US">
                <a:solidFill>
                  <a:schemeClr val="bg1"/>
                </a:solidFill>
              </a:rPr>
              <a:t>Session</a:t>
            </a:r>
          </a:p>
          <a:p>
            <a:pPr marL="285750" indent="-285750">
              <a:buFont typeface="Arial" panose="020B0604020202020204" pitchFamily="34" charset="0"/>
              <a:buChar char="•"/>
            </a:pPr>
            <a:r>
              <a:rPr lang="en-US">
                <a:solidFill>
                  <a:schemeClr val="bg1"/>
                </a:solidFill>
              </a:rPr>
              <a:t>Mapping with POJO</a:t>
            </a:r>
          </a:p>
          <a:p>
            <a:pPr marL="285750" indent="-285750">
              <a:buFont typeface="Arial" panose="020B0604020202020204" pitchFamily="34" charset="0"/>
              <a:buChar char="•"/>
            </a:pPr>
            <a:endParaRPr lang="en-IN">
              <a:solidFill>
                <a:schemeClr val="tx1"/>
              </a:solidFill>
            </a:endParaRPr>
          </a:p>
        </p:txBody>
      </p:sp>
      <p:sp>
        <p:nvSpPr>
          <p:cNvPr id="21" name="Rounded Rectangular Callout 20"/>
          <p:cNvSpPr/>
          <p:nvPr/>
        </p:nvSpPr>
        <p:spPr>
          <a:xfrm>
            <a:off x="4076700" y="4728189"/>
            <a:ext cx="1906137" cy="1545610"/>
          </a:xfrm>
          <a:prstGeom prst="wedgeRoundRectCallout">
            <a:avLst>
              <a:gd name="adj1" fmla="val 93148"/>
              <a:gd name="adj2" fmla="val -35759"/>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sz="1600">
                <a:solidFill>
                  <a:schemeClr val="bg1"/>
                </a:solidFill>
              </a:rPr>
              <a:t>DDL</a:t>
            </a:r>
          </a:p>
          <a:p>
            <a:pPr marL="285750" indent="-285750">
              <a:buFont typeface="Arial" panose="020B0604020202020204" pitchFamily="34" charset="0"/>
              <a:buChar char="•"/>
            </a:pPr>
            <a:r>
              <a:rPr lang="en-US" sz="1600">
                <a:solidFill>
                  <a:schemeClr val="bg1"/>
                </a:solidFill>
              </a:rPr>
              <a:t>DML</a:t>
            </a:r>
          </a:p>
          <a:p>
            <a:pPr marL="285750" indent="-285750">
              <a:buFont typeface="Arial" panose="020B0604020202020204" pitchFamily="34" charset="0"/>
              <a:buChar char="•"/>
            </a:pPr>
            <a:r>
              <a:rPr lang="en-US" sz="1600">
                <a:solidFill>
                  <a:schemeClr val="bg1"/>
                </a:solidFill>
              </a:rPr>
              <a:t>DCL</a:t>
            </a:r>
          </a:p>
          <a:p>
            <a:pPr marL="285750" indent="-285750">
              <a:buFont typeface="Arial" panose="020B0604020202020204" pitchFamily="34" charset="0"/>
              <a:buChar char="•"/>
            </a:pPr>
            <a:r>
              <a:rPr lang="en-US" sz="1600">
                <a:solidFill>
                  <a:schemeClr val="bg1"/>
                </a:solidFill>
              </a:rPr>
              <a:t>TCL</a:t>
            </a:r>
          </a:p>
          <a:p>
            <a:pPr marL="285750" indent="-285750">
              <a:buFont typeface="Arial" panose="020B0604020202020204" pitchFamily="34" charset="0"/>
              <a:buChar char="•"/>
            </a:pPr>
            <a:r>
              <a:rPr lang="en-US" sz="1600">
                <a:solidFill>
                  <a:schemeClr val="bg1"/>
                </a:solidFill>
              </a:rPr>
              <a:t>Key concepts</a:t>
            </a:r>
            <a:endParaRPr lang="en-IN" sz="1600">
              <a:solidFill>
                <a:schemeClr val="bg1"/>
              </a:solidFill>
            </a:endParaRPr>
          </a:p>
        </p:txBody>
      </p:sp>
      <p:sp>
        <p:nvSpPr>
          <p:cNvPr id="24" name="Rectangle 23"/>
          <p:cNvSpPr/>
          <p:nvPr/>
        </p:nvSpPr>
        <p:spPr>
          <a:xfrm>
            <a:off x="2922327" y="1087084"/>
            <a:ext cx="1741037" cy="6495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t>Testing Approach</a:t>
            </a:r>
          </a:p>
        </p:txBody>
      </p:sp>
      <p:cxnSp>
        <p:nvCxnSpPr>
          <p:cNvPr id="26" name="Straight Arrow Connector 25"/>
          <p:cNvCxnSpPr>
            <a:stCxn id="4" idx="3"/>
            <a:endCxn id="5" idx="1"/>
          </p:cNvCxnSpPr>
          <p:nvPr/>
        </p:nvCxnSpPr>
        <p:spPr>
          <a:xfrm>
            <a:off x="5072984" y="3254043"/>
            <a:ext cx="742097" cy="94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3962400" y="3516003"/>
            <a:ext cx="2020437" cy="573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6640771" y="3516003"/>
            <a:ext cx="344229" cy="12121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 idx="3"/>
          </p:cNvCxnSpPr>
          <p:nvPr/>
        </p:nvCxnSpPr>
        <p:spPr>
          <a:xfrm flipV="1">
            <a:off x="7556501" y="2828308"/>
            <a:ext cx="558799" cy="4352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5" idx="3"/>
          </p:cNvCxnSpPr>
          <p:nvPr/>
        </p:nvCxnSpPr>
        <p:spPr>
          <a:xfrm>
            <a:off x="7556501" y="3263520"/>
            <a:ext cx="884067" cy="4473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4" idx="2"/>
          </p:cNvCxnSpPr>
          <p:nvPr/>
        </p:nvCxnSpPr>
        <p:spPr>
          <a:xfrm>
            <a:off x="3792846" y="1736678"/>
            <a:ext cx="254851" cy="1264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4" idx="2"/>
          </p:cNvCxnSpPr>
          <p:nvPr/>
        </p:nvCxnSpPr>
        <p:spPr>
          <a:xfrm>
            <a:off x="3792846" y="1736678"/>
            <a:ext cx="2123833" cy="1274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63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FFF-22E9-78A5-D8B1-BAA3D9DBE9B7}"/>
              </a:ext>
            </a:extLst>
          </p:cNvPr>
          <p:cNvSpPr>
            <a:spLocks noGrp="1"/>
          </p:cNvSpPr>
          <p:nvPr>
            <p:ph type="title"/>
          </p:nvPr>
        </p:nvSpPr>
        <p:spPr>
          <a:xfrm>
            <a:off x="838200" y="-34186"/>
            <a:ext cx="10515600" cy="1325563"/>
          </a:xfrm>
        </p:spPr>
        <p:txBody>
          <a:bodyPr/>
          <a:lstStyle/>
          <a:p>
            <a:r>
              <a:rPr lang="en-IN"/>
              <a:t>Dataflow diagram</a:t>
            </a:r>
          </a:p>
        </p:txBody>
      </p:sp>
      <p:sp>
        <p:nvSpPr>
          <p:cNvPr id="4" name="Flowchart: Process 3">
            <a:extLst>
              <a:ext uri="{FF2B5EF4-FFF2-40B4-BE49-F238E27FC236}">
                <a16:creationId xmlns:a16="http://schemas.microsoft.com/office/drawing/2014/main" id="{44E2D1D4-71ED-992A-4D2C-EAADB4CC8DFD}"/>
              </a:ext>
            </a:extLst>
          </p:cNvPr>
          <p:cNvSpPr/>
          <p:nvPr/>
        </p:nvSpPr>
        <p:spPr>
          <a:xfrm>
            <a:off x="1664558" y="3429000"/>
            <a:ext cx="1131908" cy="61034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t>customer</a:t>
            </a:r>
            <a:endParaRPr lang="en-IN" sz="1600"/>
          </a:p>
        </p:txBody>
      </p:sp>
      <p:cxnSp>
        <p:nvCxnSpPr>
          <p:cNvPr id="6" name="Straight Arrow Connector 5">
            <a:extLst>
              <a:ext uri="{FF2B5EF4-FFF2-40B4-BE49-F238E27FC236}">
                <a16:creationId xmlns:a16="http://schemas.microsoft.com/office/drawing/2014/main" id="{1AE17E3A-AFF4-2192-9DF9-6569465F7007}"/>
              </a:ext>
            </a:extLst>
          </p:cNvPr>
          <p:cNvCxnSpPr>
            <a:cxnSpLocks/>
          </p:cNvCxnSpPr>
          <p:nvPr/>
        </p:nvCxnSpPr>
        <p:spPr>
          <a:xfrm flipV="1">
            <a:off x="2219413" y="2730963"/>
            <a:ext cx="0" cy="719091"/>
          </a:xfrm>
          <a:prstGeom prst="straightConnector1">
            <a:avLst/>
          </a:prstGeom>
          <a:ln w="28575">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9" name="Oval 8">
            <a:extLst>
              <a:ext uri="{FF2B5EF4-FFF2-40B4-BE49-F238E27FC236}">
                <a16:creationId xmlns:a16="http://schemas.microsoft.com/office/drawing/2014/main" id="{1F284592-C66F-33F9-999C-B932F34D9006}"/>
              </a:ext>
            </a:extLst>
          </p:cNvPr>
          <p:cNvSpPr/>
          <p:nvPr/>
        </p:nvSpPr>
        <p:spPr>
          <a:xfrm>
            <a:off x="1585762" y="1749470"/>
            <a:ext cx="1131908" cy="98149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a:t>Add product to cart</a:t>
            </a:r>
            <a:endParaRPr lang="en-IN" sz="1400"/>
          </a:p>
        </p:txBody>
      </p:sp>
      <p:cxnSp>
        <p:nvCxnSpPr>
          <p:cNvPr id="13" name="Connector: Elbow 12">
            <a:extLst>
              <a:ext uri="{FF2B5EF4-FFF2-40B4-BE49-F238E27FC236}">
                <a16:creationId xmlns:a16="http://schemas.microsoft.com/office/drawing/2014/main" id="{C1945849-1E51-760D-45A6-70BA82439C3F}"/>
              </a:ext>
            </a:extLst>
          </p:cNvPr>
          <p:cNvCxnSpPr>
            <a:cxnSpLocks/>
            <a:stCxn id="18" idx="1"/>
          </p:cNvCxnSpPr>
          <p:nvPr/>
        </p:nvCxnSpPr>
        <p:spPr>
          <a:xfrm rot="10800000" flipV="1">
            <a:off x="2672183" y="1553590"/>
            <a:ext cx="2849729" cy="77563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055FCD54-CD09-88CB-E2BF-D8633DA8A653}"/>
              </a:ext>
            </a:extLst>
          </p:cNvPr>
          <p:cNvSpPr/>
          <p:nvPr/>
        </p:nvSpPr>
        <p:spPr>
          <a:xfrm>
            <a:off x="5521911" y="1216239"/>
            <a:ext cx="941033" cy="67470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Admin</a:t>
            </a:r>
          </a:p>
        </p:txBody>
      </p:sp>
      <p:sp>
        <p:nvSpPr>
          <p:cNvPr id="19" name="Oval 18">
            <a:extLst>
              <a:ext uri="{FF2B5EF4-FFF2-40B4-BE49-F238E27FC236}">
                <a16:creationId xmlns:a16="http://schemas.microsoft.com/office/drawing/2014/main" id="{90895849-9669-93EF-F757-CD8E5C4962FA}"/>
              </a:ext>
            </a:extLst>
          </p:cNvPr>
          <p:cNvSpPr/>
          <p:nvPr/>
        </p:nvSpPr>
        <p:spPr>
          <a:xfrm>
            <a:off x="4742371" y="2560640"/>
            <a:ext cx="1087513" cy="98149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a:t>Add product to cart</a:t>
            </a:r>
            <a:endParaRPr lang="en-IN" sz="1400"/>
          </a:p>
        </p:txBody>
      </p:sp>
      <p:cxnSp>
        <p:nvCxnSpPr>
          <p:cNvPr id="22" name="Straight Arrow Connector 21">
            <a:extLst>
              <a:ext uri="{FF2B5EF4-FFF2-40B4-BE49-F238E27FC236}">
                <a16:creationId xmlns:a16="http://schemas.microsoft.com/office/drawing/2014/main" id="{90A4ADA1-6A0B-A94E-BDC7-38DA4EE707E2}"/>
              </a:ext>
            </a:extLst>
          </p:cNvPr>
          <p:cNvCxnSpPr>
            <a:cxnSpLocks/>
          </p:cNvCxnSpPr>
          <p:nvPr/>
        </p:nvCxnSpPr>
        <p:spPr>
          <a:xfrm flipH="1">
            <a:off x="2774269" y="3017817"/>
            <a:ext cx="2010049" cy="6070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D0C810-BFAD-3F13-90FB-23D6CB22D760}"/>
              </a:ext>
            </a:extLst>
          </p:cNvPr>
          <p:cNvCxnSpPr>
            <a:cxnSpLocks/>
          </p:cNvCxnSpPr>
          <p:nvPr/>
        </p:nvCxnSpPr>
        <p:spPr>
          <a:xfrm flipV="1">
            <a:off x="2796466" y="3302493"/>
            <a:ext cx="2054443" cy="5859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9EC7DB80-1136-80C6-63BD-4F9173B0ED8D}"/>
              </a:ext>
            </a:extLst>
          </p:cNvPr>
          <p:cNvSpPr/>
          <p:nvPr/>
        </p:nvSpPr>
        <p:spPr>
          <a:xfrm>
            <a:off x="7554897" y="2329229"/>
            <a:ext cx="1296140" cy="80458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Shopping Cart</a:t>
            </a:r>
          </a:p>
        </p:txBody>
      </p:sp>
      <p:cxnSp>
        <p:nvCxnSpPr>
          <p:cNvPr id="27" name="Straight Arrow Connector 26">
            <a:extLst>
              <a:ext uri="{FF2B5EF4-FFF2-40B4-BE49-F238E27FC236}">
                <a16:creationId xmlns:a16="http://schemas.microsoft.com/office/drawing/2014/main" id="{AFC7A85A-2E1C-9ED5-263B-FE82E924FCB9}"/>
              </a:ext>
            </a:extLst>
          </p:cNvPr>
          <p:cNvCxnSpPr>
            <a:cxnSpLocks/>
            <a:endCxn id="25" idx="1"/>
          </p:cNvCxnSpPr>
          <p:nvPr/>
        </p:nvCxnSpPr>
        <p:spPr>
          <a:xfrm flipV="1">
            <a:off x="5805996" y="2731524"/>
            <a:ext cx="1748901" cy="1972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758532C-740B-386E-BDD3-2C333C620642}"/>
              </a:ext>
            </a:extLst>
          </p:cNvPr>
          <p:cNvSpPr/>
          <p:nvPr/>
        </p:nvSpPr>
        <p:spPr>
          <a:xfrm>
            <a:off x="5471605" y="3999196"/>
            <a:ext cx="1021678" cy="981493"/>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t>View/edit cart</a:t>
            </a:r>
          </a:p>
        </p:txBody>
      </p:sp>
      <p:cxnSp>
        <p:nvCxnSpPr>
          <p:cNvPr id="35" name="Straight Arrow Connector 34">
            <a:extLst>
              <a:ext uri="{FF2B5EF4-FFF2-40B4-BE49-F238E27FC236}">
                <a16:creationId xmlns:a16="http://schemas.microsoft.com/office/drawing/2014/main" id="{BA4BA351-5D39-62B2-278E-C60DFDCF2539}"/>
              </a:ext>
            </a:extLst>
          </p:cNvPr>
          <p:cNvCxnSpPr>
            <a:cxnSpLocks/>
          </p:cNvCxnSpPr>
          <p:nvPr/>
        </p:nvCxnSpPr>
        <p:spPr>
          <a:xfrm flipV="1">
            <a:off x="6386005" y="3133818"/>
            <a:ext cx="1550632" cy="105644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F2A9D928-49B4-44CA-4644-6A34FDA4A13B}"/>
              </a:ext>
            </a:extLst>
          </p:cNvPr>
          <p:cNvSpPr/>
          <p:nvPr/>
        </p:nvSpPr>
        <p:spPr>
          <a:xfrm>
            <a:off x="5311800" y="5641761"/>
            <a:ext cx="1255816" cy="900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Checkout</a:t>
            </a:r>
          </a:p>
        </p:txBody>
      </p:sp>
      <p:cxnSp>
        <p:nvCxnSpPr>
          <p:cNvPr id="45" name="Straight Arrow Connector 44">
            <a:extLst>
              <a:ext uri="{FF2B5EF4-FFF2-40B4-BE49-F238E27FC236}">
                <a16:creationId xmlns:a16="http://schemas.microsoft.com/office/drawing/2014/main" id="{BF03BB00-88C2-66E6-5032-1928582F05CF}"/>
              </a:ext>
            </a:extLst>
          </p:cNvPr>
          <p:cNvCxnSpPr/>
          <p:nvPr/>
        </p:nvCxnSpPr>
        <p:spPr>
          <a:xfrm>
            <a:off x="5939708" y="4918229"/>
            <a:ext cx="0" cy="723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6F8C5FB-AFA7-FA5E-FCA7-52B9103AB6B1}"/>
              </a:ext>
            </a:extLst>
          </p:cNvPr>
          <p:cNvCxnSpPr>
            <a:cxnSpLocks/>
          </p:cNvCxnSpPr>
          <p:nvPr/>
        </p:nvCxnSpPr>
        <p:spPr>
          <a:xfrm>
            <a:off x="8558074" y="3133818"/>
            <a:ext cx="0" cy="30539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718DE6-2506-86DC-4B57-AA071CC291D5}"/>
              </a:ext>
            </a:extLst>
          </p:cNvPr>
          <p:cNvCxnSpPr/>
          <p:nvPr/>
        </p:nvCxnSpPr>
        <p:spPr>
          <a:xfrm flipH="1">
            <a:off x="6567616" y="6178858"/>
            <a:ext cx="19904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1DBDEC0-9F2E-7678-921A-A464423E2155}"/>
              </a:ext>
            </a:extLst>
          </p:cNvPr>
          <p:cNvSpPr txBox="1"/>
          <p:nvPr/>
        </p:nvSpPr>
        <p:spPr>
          <a:xfrm>
            <a:off x="2824947" y="1801882"/>
            <a:ext cx="1925708" cy="523220"/>
          </a:xfrm>
          <a:prstGeom prst="rect">
            <a:avLst/>
          </a:prstGeom>
          <a:noFill/>
        </p:spPr>
        <p:txBody>
          <a:bodyPr wrap="square" rtlCol="0">
            <a:spAutoFit/>
          </a:bodyPr>
          <a:lstStyle/>
          <a:p>
            <a:r>
              <a:rPr lang="en-IN" sz="1400"/>
              <a:t>Change/Update categories</a:t>
            </a:r>
          </a:p>
        </p:txBody>
      </p:sp>
      <p:sp>
        <p:nvSpPr>
          <p:cNvPr id="53" name="TextBox 52">
            <a:extLst>
              <a:ext uri="{FF2B5EF4-FFF2-40B4-BE49-F238E27FC236}">
                <a16:creationId xmlns:a16="http://schemas.microsoft.com/office/drawing/2014/main" id="{21D4B183-DDB0-AD7E-07FB-55114E157397}"/>
              </a:ext>
            </a:extLst>
          </p:cNvPr>
          <p:cNvSpPr txBox="1"/>
          <p:nvPr/>
        </p:nvSpPr>
        <p:spPr>
          <a:xfrm rot="21250388">
            <a:off x="5955107" y="2489635"/>
            <a:ext cx="1296140" cy="369332"/>
          </a:xfrm>
          <a:prstGeom prst="rect">
            <a:avLst/>
          </a:prstGeom>
          <a:noFill/>
        </p:spPr>
        <p:txBody>
          <a:bodyPr wrap="square" rtlCol="0">
            <a:spAutoFit/>
          </a:bodyPr>
          <a:lstStyle/>
          <a:p>
            <a:r>
              <a:rPr lang="en-IN"/>
              <a:t>Cart Items</a:t>
            </a:r>
          </a:p>
        </p:txBody>
      </p:sp>
      <p:pic>
        <p:nvPicPr>
          <p:cNvPr id="54" name="Picture 53">
            <a:extLst>
              <a:ext uri="{FF2B5EF4-FFF2-40B4-BE49-F238E27FC236}">
                <a16:creationId xmlns:a16="http://schemas.microsoft.com/office/drawing/2014/main" id="{0ED5AEC0-842A-FBC9-425C-B49BD1F5EC15}"/>
              </a:ext>
            </a:extLst>
          </p:cNvPr>
          <p:cNvPicPr>
            <a:picLocks noChangeAspect="1"/>
          </p:cNvPicPr>
          <p:nvPr/>
        </p:nvPicPr>
        <p:blipFill>
          <a:blip r:embed="rId2"/>
          <a:stretch>
            <a:fillRect/>
          </a:stretch>
        </p:blipFill>
        <p:spPr>
          <a:xfrm rot="19890048">
            <a:off x="6379684" y="3442598"/>
            <a:ext cx="1130976" cy="505963"/>
          </a:xfrm>
          <a:prstGeom prst="rect">
            <a:avLst/>
          </a:prstGeom>
        </p:spPr>
      </p:pic>
      <p:sp>
        <p:nvSpPr>
          <p:cNvPr id="55" name="TextBox 54">
            <a:extLst>
              <a:ext uri="{FF2B5EF4-FFF2-40B4-BE49-F238E27FC236}">
                <a16:creationId xmlns:a16="http://schemas.microsoft.com/office/drawing/2014/main" id="{83D25567-EBBA-EC74-492B-B495B9C06210}"/>
              </a:ext>
            </a:extLst>
          </p:cNvPr>
          <p:cNvSpPr txBox="1"/>
          <p:nvPr/>
        </p:nvSpPr>
        <p:spPr>
          <a:xfrm>
            <a:off x="4595674" y="5126559"/>
            <a:ext cx="1500326" cy="369332"/>
          </a:xfrm>
          <a:prstGeom prst="rect">
            <a:avLst/>
          </a:prstGeom>
          <a:noFill/>
        </p:spPr>
        <p:txBody>
          <a:bodyPr wrap="square" rtlCol="0">
            <a:spAutoFit/>
          </a:bodyPr>
          <a:lstStyle/>
          <a:p>
            <a:r>
              <a:rPr lang="en-IN"/>
              <a:t>Item Details</a:t>
            </a:r>
          </a:p>
        </p:txBody>
      </p:sp>
      <p:sp>
        <p:nvSpPr>
          <p:cNvPr id="56" name="TextBox 55">
            <a:extLst>
              <a:ext uri="{FF2B5EF4-FFF2-40B4-BE49-F238E27FC236}">
                <a16:creationId xmlns:a16="http://schemas.microsoft.com/office/drawing/2014/main" id="{EB754533-3142-4DB5-F81F-79DA490747F7}"/>
              </a:ext>
            </a:extLst>
          </p:cNvPr>
          <p:cNvSpPr txBox="1"/>
          <p:nvPr/>
        </p:nvSpPr>
        <p:spPr>
          <a:xfrm>
            <a:off x="2194208" y="2888011"/>
            <a:ext cx="973578" cy="369332"/>
          </a:xfrm>
          <a:prstGeom prst="rect">
            <a:avLst/>
          </a:prstGeom>
          <a:noFill/>
        </p:spPr>
        <p:txBody>
          <a:bodyPr wrap="square" rtlCol="0">
            <a:spAutoFit/>
          </a:bodyPr>
          <a:lstStyle/>
          <a:p>
            <a:r>
              <a:rPr lang="en-IN"/>
              <a:t>Browse</a:t>
            </a:r>
          </a:p>
        </p:txBody>
      </p:sp>
      <p:pic>
        <p:nvPicPr>
          <p:cNvPr id="57" name="Picture 56">
            <a:extLst>
              <a:ext uri="{FF2B5EF4-FFF2-40B4-BE49-F238E27FC236}">
                <a16:creationId xmlns:a16="http://schemas.microsoft.com/office/drawing/2014/main" id="{D3C3F22E-FAD4-DF02-1B14-B01CFD732AAC}"/>
              </a:ext>
            </a:extLst>
          </p:cNvPr>
          <p:cNvPicPr>
            <a:picLocks noChangeAspect="1"/>
          </p:cNvPicPr>
          <p:nvPr/>
        </p:nvPicPr>
        <p:blipFill>
          <a:blip r:embed="rId3"/>
          <a:stretch>
            <a:fillRect/>
          </a:stretch>
        </p:blipFill>
        <p:spPr>
          <a:xfrm rot="20661302">
            <a:off x="3138410" y="3022162"/>
            <a:ext cx="1030313" cy="499915"/>
          </a:xfrm>
          <a:prstGeom prst="rect">
            <a:avLst/>
          </a:prstGeom>
        </p:spPr>
      </p:pic>
      <p:sp>
        <p:nvSpPr>
          <p:cNvPr id="58" name="TextBox 57">
            <a:extLst>
              <a:ext uri="{FF2B5EF4-FFF2-40B4-BE49-F238E27FC236}">
                <a16:creationId xmlns:a16="http://schemas.microsoft.com/office/drawing/2014/main" id="{E4E52073-F154-ED27-1851-C0C367C2D566}"/>
              </a:ext>
            </a:extLst>
          </p:cNvPr>
          <p:cNvSpPr txBox="1"/>
          <p:nvPr/>
        </p:nvSpPr>
        <p:spPr>
          <a:xfrm>
            <a:off x="6945172" y="5818404"/>
            <a:ext cx="1500326" cy="369332"/>
          </a:xfrm>
          <a:prstGeom prst="rect">
            <a:avLst/>
          </a:prstGeom>
          <a:noFill/>
        </p:spPr>
        <p:txBody>
          <a:bodyPr wrap="square" rtlCol="0">
            <a:spAutoFit/>
          </a:bodyPr>
          <a:lstStyle/>
          <a:p>
            <a:r>
              <a:rPr lang="en-IN"/>
              <a:t>Item Details</a:t>
            </a:r>
          </a:p>
        </p:txBody>
      </p:sp>
      <p:sp>
        <p:nvSpPr>
          <p:cNvPr id="59" name="TextBox 58">
            <a:extLst>
              <a:ext uri="{FF2B5EF4-FFF2-40B4-BE49-F238E27FC236}">
                <a16:creationId xmlns:a16="http://schemas.microsoft.com/office/drawing/2014/main" id="{82480BB6-DBDB-9E62-938E-F2B0069F46E0}"/>
              </a:ext>
            </a:extLst>
          </p:cNvPr>
          <p:cNvSpPr txBox="1"/>
          <p:nvPr/>
        </p:nvSpPr>
        <p:spPr>
          <a:xfrm rot="20696766">
            <a:off x="3301423" y="3580301"/>
            <a:ext cx="1107962" cy="369332"/>
          </a:xfrm>
          <a:prstGeom prst="rect">
            <a:avLst/>
          </a:prstGeom>
          <a:noFill/>
        </p:spPr>
        <p:txBody>
          <a:bodyPr wrap="square" rtlCol="0">
            <a:spAutoFit/>
          </a:bodyPr>
          <a:lstStyle/>
          <a:p>
            <a:r>
              <a:rPr lang="en-IN"/>
              <a:t>Quantity</a:t>
            </a:r>
          </a:p>
        </p:txBody>
      </p:sp>
    </p:spTree>
    <p:extLst>
      <p:ext uri="{BB962C8B-B14F-4D97-AF65-F5344CB8AC3E}">
        <p14:creationId xmlns:p14="http://schemas.microsoft.com/office/powerpoint/2010/main" val="49720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5E3F-4CEB-523B-B829-148B77850B84}"/>
              </a:ext>
            </a:extLst>
          </p:cNvPr>
          <p:cNvSpPr>
            <a:spLocks noGrp="1"/>
          </p:cNvSpPr>
          <p:nvPr>
            <p:ph type="title"/>
          </p:nvPr>
        </p:nvSpPr>
        <p:spPr/>
        <p:txBody>
          <a:bodyPr/>
          <a:lstStyle/>
          <a:p>
            <a:r>
              <a:rPr lang="en-IN"/>
              <a:t>Challenging issues</a:t>
            </a:r>
          </a:p>
        </p:txBody>
      </p:sp>
      <p:sp>
        <p:nvSpPr>
          <p:cNvPr id="3" name="Content Placeholder 2">
            <a:extLst>
              <a:ext uri="{FF2B5EF4-FFF2-40B4-BE49-F238E27FC236}">
                <a16:creationId xmlns:a16="http://schemas.microsoft.com/office/drawing/2014/main" id="{6129E0E4-3501-CE51-0479-7792C957573F}"/>
              </a:ext>
            </a:extLst>
          </p:cNvPr>
          <p:cNvSpPr>
            <a:spLocks noGrp="1"/>
          </p:cNvSpPr>
          <p:nvPr>
            <p:ph idx="1"/>
          </p:nvPr>
        </p:nvSpPr>
        <p:spPr/>
        <p:txBody>
          <a:bodyPr/>
          <a:lstStyle/>
          <a:p>
            <a:r>
              <a:rPr lang="en-IN"/>
              <a:t>Most of the time during implementation of SSO (Single Sign-on), we face issues when we expect that application will show list of email ids, but it fails to do that.</a:t>
            </a:r>
          </a:p>
          <a:p>
            <a:r>
              <a:rPr lang="en-IN"/>
              <a:t>In order to solve this problem, developer must check in “application.properties” and must avoid “ ”, in between client-id, secret key.</a:t>
            </a:r>
          </a:p>
          <a:p>
            <a:r>
              <a:rPr lang="en-IN"/>
              <a:t>But if he fails to execute again then he need to refresh the project so that he gets new secret key in console.cloud.google.com.</a:t>
            </a:r>
          </a:p>
          <a:p>
            <a:r>
              <a:rPr lang="en-IN"/>
              <a:t>And after entering secret key user will able to see output.</a:t>
            </a:r>
          </a:p>
          <a:p>
            <a:pPr marL="0" indent="0">
              <a:buNone/>
            </a:pPr>
            <a:endParaRPr lang="en-IN"/>
          </a:p>
          <a:p>
            <a:pPr marL="0" indent="0">
              <a:buNone/>
            </a:pPr>
            <a:endParaRPr lang="en-IN"/>
          </a:p>
          <a:p>
            <a:endParaRPr lang="en-IN"/>
          </a:p>
        </p:txBody>
      </p:sp>
    </p:spTree>
    <p:extLst>
      <p:ext uri="{BB962C8B-B14F-4D97-AF65-F5344CB8AC3E}">
        <p14:creationId xmlns:p14="http://schemas.microsoft.com/office/powerpoint/2010/main" val="177550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719-E99C-63E0-4F0A-D3861A12D480}"/>
              </a:ext>
            </a:extLst>
          </p:cNvPr>
          <p:cNvSpPr>
            <a:spLocks noGrp="1"/>
          </p:cNvSpPr>
          <p:nvPr>
            <p:ph type="title"/>
          </p:nvPr>
        </p:nvSpPr>
        <p:spPr/>
        <p:txBody>
          <a:bodyPr/>
          <a:lstStyle/>
          <a:p>
            <a:r>
              <a:rPr lang="en-IN"/>
              <a:t>Testing </a:t>
            </a:r>
          </a:p>
        </p:txBody>
      </p:sp>
      <p:pic>
        <p:nvPicPr>
          <p:cNvPr id="6" name="Content Placeholder 5">
            <a:extLst>
              <a:ext uri="{FF2B5EF4-FFF2-40B4-BE49-F238E27FC236}">
                <a16:creationId xmlns:a16="http://schemas.microsoft.com/office/drawing/2014/main" id="{DC521818-9B29-D7D4-F88E-585712B87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057" y="1378605"/>
            <a:ext cx="6959136" cy="5274149"/>
          </a:xfrm>
        </p:spPr>
      </p:pic>
    </p:spTree>
    <p:extLst>
      <p:ext uri="{BB962C8B-B14F-4D97-AF65-F5344CB8AC3E}">
        <p14:creationId xmlns:p14="http://schemas.microsoft.com/office/powerpoint/2010/main" val="238591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7FB3-FD21-6F28-C70D-546B86A108AC}"/>
              </a:ext>
            </a:extLst>
          </p:cNvPr>
          <p:cNvSpPr>
            <a:spLocks noGrp="1"/>
          </p:cNvSpPr>
          <p:nvPr>
            <p:ph type="title"/>
          </p:nvPr>
        </p:nvSpPr>
        <p:spPr/>
        <p:txBody>
          <a:bodyPr/>
          <a:lstStyle/>
          <a:p>
            <a:r>
              <a:rPr lang="en-IN"/>
              <a:t>Features about the module</a:t>
            </a:r>
            <a:br>
              <a:rPr lang="en-IN"/>
            </a:br>
            <a:endParaRPr lang="en-IN"/>
          </a:p>
        </p:txBody>
      </p:sp>
      <p:sp>
        <p:nvSpPr>
          <p:cNvPr id="3" name="Content Placeholder 2">
            <a:extLst>
              <a:ext uri="{FF2B5EF4-FFF2-40B4-BE49-F238E27FC236}">
                <a16:creationId xmlns:a16="http://schemas.microsoft.com/office/drawing/2014/main" id="{F7A61AAC-70DC-81F1-4D25-573521C27996}"/>
              </a:ext>
            </a:extLst>
          </p:cNvPr>
          <p:cNvSpPr>
            <a:spLocks noGrp="1"/>
          </p:cNvSpPr>
          <p:nvPr>
            <p:ph idx="1"/>
          </p:nvPr>
        </p:nvSpPr>
        <p:spPr/>
        <p:txBody>
          <a:bodyPr/>
          <a:lstStyle/>
          <a:p>
            <a:r>
              <a:rPr lang="en-IN"/>
              <a:t> SSO (Single Sign-on)</a:t>
            </a:r>
          </a:p>
          <a:p>
            <a:pPr marL="0" indent="0">
              <a:buNone/>
            </a:pPr>
            <a:r>
              <a:rPr lang="en-US"/>
              <a:t>	OAuth(Open Authorization) is a standard protocol for delegated 	authorization. Simply put, OAuth is an authorization protocol 	that allows you to approve one application interacting with 	another, on your behalf without giving away your credentials.</a:t>
            </a:r>
            <a:endParaRPr lang="en-IN"/>
          </a:p>
          <a:p>
            <a:r>
              <a:rPr lang="en-IN"/>
              <a:t>Role-based Authentication</a:t>
            </a:r>
          </a:p>
          <a:p>
            <a:pPr marL="0" indent="0">
              <a:buNone/>
            </a:pPr>
            <a:r>
              <a:rPr lang="en-IN"/>
              <a:t>	</a:t>
            </a:r>
            <a:r>
              <a:rPr lang="en-US"/>
              <a:t>Authentication is used to determine the identity of the user and 	verify and validate that identity. Authorization checks the 	permissions of the authenticated user and controls access to 	functions based on the roles that are assigned to the user.</a:t>
            </a: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331954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a:xfrm>
            <a:off x="838200" y="365125"/>
            <a:ext cx="10515600" cy="1231663"/>
          </a:xfrm>
        </p:spPr>
        <p:txBody>
          <a:bodyPr/>
          <a:lstStyle/>
          <a:p>
            <a:r>
              <a:rPr lang="en-IN"/>
              <a:t>Laptop Shop using Spring Boot</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a:xfrm>
            <a:off x="838200" y="1771034"/>
            <a:ext cx="10515600" cy="4351338"/>
          </a:xfrm>
        </p:spPr>
        <p:txBody>
          <a:bodyPr>
            <a:normAutofit fontScale="92500" lnSpcReduction="10000"/>
          </a:bodyPr>
          <a:lstStyle/>
          <a:p>
            <a:pPr marL="0" indent="0">
              <a:buNone/>
            </a:pPr>
            <a:r>
              <a:rPr lang="en-IN" sz="3000"/>
              <a:t>ADMIN MODULE</a:t>
            </a:r>
          </a:p>
          <a:p>
            <a:pPr>
              <a:lnSpc>
                <a:spcPct val="100000"/>
              </a:lnSpc>
            </a:pPr>
            <a:r>
              <a:rPr lang="en-US"/>
              <a:t>Home Page</a:t>
            </a:r>
            <a:endParaRPr lang="en-IN"/>
          </a:p>
          <a:p>
            <a:r>
              <a:rPr lang="en-IN"/>
              <a:t>Login Page</a:t>
            </a:r>
          </a:p>
          <a:p>
            <a:r>
              <a:rPr lang="en-IN"/>
              <a:t>Registration Page</a:t>
            </a:r>
          </a:p>
          <a:p>
            <a:r>
              <a:rPr lang="en-IN"/>
              <a:t>SSO (Single Sign-On)</a:t>
            </a:r>
          </a:p>
          <a:p>
            <a:r>
              <a:rPr lang="en-IN"/>
              <a:t>Buyer Login</a:t>
            </a:r>
          </a:p>
          <a:p>
            <a:r>
              <a:rPr lang="en-IN"/>
              <a:t>Admin Login</a:t>
            </a:r>
          </a:p>
          <a:p>
            <a:r>
              <a:rPr lang="en-IN"/>
              <a:t>Admin Page</a:t>
            </a:r>
          </a:p>
          <a:p>
            <a:pPr lvl="1"/>
            <a:r>
              <a:rPr lang="en-IN" sz="2000"/>
              <a:t>Add Products</a:t>
            </a:r>
          </a:p>
          <a:p>
            <a:pPr lvl="1"/>
            <a:r>
              <a:rPr lang="en-IN" sz="2000"/>
              <a:t>Add Categories</a:t>
            </a:r>
          </a:p>
        </p:txBody>
      </p:sp>
    </p:spTree>
    <p:extLst>
      <p:ext uri="{BB962C8B-B14F-4D97-AF65-F5344CB8AC3E}">
        <p14:creationId xmlns:p14="http://schemas.microsoft.com/office/powerpoint/2010/main" val="347664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C742-AD31-E91C-AB78-8C3A798E83A4}"/>
              </a:ext>
            </a:extLst>
          </p:cNvPr>
          <p:cNvSpPr>
            <a:spLocks noGrp="1"/>
          </p:cNvSpPr>
          <p:nvPr>
            <p:ph type="title"/>
          </p:nvPr>
        </p:nvSpPr>
        <p:spPr/>
        <p:txBody>
          <a:bodyPr/>
          <a:lstStyle/>
          <a:p>
            <a:r>
              <a:rPr lang="en-IN"/>
              <a:t>Future enhancement</a:t>
            </a:r>
            <a:br>
              <a:rPr lang="en-IN"/>
            </a:br>
            <a:endParaRPr lang="en-IN"/>
          </a:p>
        </p:txBody>
      </p:sp>
      <p:sp>
        <p:nvSpPr>
          <p:cNvPr id="3" name="Content Placeholder 2">
            <a:extLst>
              <a:ext uri="{FF2B5EF4-FFF2-40B4-BE49-F238E27FC236}">
                <a16:creationId xmlns:a16="http://schemas.microsoft.com/office/drawing/2014/main" id="{1ECE84A5-A7AF-719F-6562-BEB3ED4F05ED}"/>
              </a:ext>
            </a:extLst>
          </p:cNvPr>
          <p:cNvSpPr>
            <a:spLocks noGrp="1"/>
          </p:cNvSpPr>
          <p:nvPr>
            <p:ph idx="1"/>
          </p:nvPr>
        </p:nvSpPr>
        <p:spPr/>
        <p:txBody>
          <a:bodyPr/>
          <a:lstStyle/>
          <a:p>
            <a:r>
              <a:rPr lang="en-US"/>
              <a:t>The scope of shopping websites in India bloomed during the pandemic. This success can also be the result of increased internet use among our generation. </a:t>
            </a:r>
          </a:p>
          <a:p>
            <a:r>
              <a:rPr lang="en-US"/>
              <a:t>You can deploy Spring Boot applications to a variety of cloud platforms like heruko,kubernetics,AWS (Amazon web services).</a:t>
            </a:r>
          </a:p>
          <a:p>
            <a:pPr marL="0" indent="0">
              <a:buNone/>
            </a:pPr>
            <a:endParaRPr lang="en-IN"/>
          </a:p>
        </p:txBody>
      </p:sp>
    </p:spTree>
    <p:extLst>
      <p:ext uri="{BB962C8B-B14F-4D97-AF65-F5344CB8AC3E}">
        <p14:creationId xmlns:p14="http://schemas.microsoft.com/office/powerpoint/2010/main" val="122485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BF5E-2B8C-6357-6123-45662EF70168}"/>
              </a:ext>
            </a:extLst>
          </p:cNvPr>
          <p:cNvSpPr>
            <a:spLocks noGrp="1"/>
          </p:cNvSpPr>
          <p:nvPr>
            <p:ph type="title"/>
          </p:nvPr>
        </p:nvSpPr>
        <p:spPr/>
        <p:txBody>
          <a:bodyPr>
            <a:normAutofit/>
          </a:bodyPr>
          <a:lstStyle/>
          <a:p>
            <a:pPr algn="ctr"/>
            <a:r>
              <a:rPr lang="en-IN" sz="4800" b="1"/>
              <a:t>Quality improvement task </a:t>
            </a:r>
          </a:p>
        </p:txBody>
      </p:sp>
      <p:sp>
        <p:nvSpPr>
          <p:cNvPr id="3" name="Content Placeholder 2">
            <a:extLst>
              <a:ext uri="{FF2B5EF4-FFF2-40B4-BE49-F238E27FC236}">
                <a16:creationId xmlns:a16="http://schemas.microsoft.com/office/drawing/2014/main" id="{0BC0E473-BDE7-D755-4F5D-59811DFEEE43}"/>
              </a:ext>
            </a:extLst>
          </p:cNvPr>
          <p:cNvSpPr>
            <a:spLocks noGrp="1"/>
          </p:cNvSpPr>
          <p:nvPr>
            <p:ph idx="1"/>
          </p:nvPr>
        </p:nvSpPr>
        <p:spPr/>
        <p:txBody>
          <a:bodyPr/>
          <a:lstStyle/>
          <a:p>
            <a:r>
              <a:rPr lang="en-US"/>
              <a:t>Mention the approached Testing concepts : Junit in Spring boot</a:t>
            </a:r>
            <a:endParaRPr lang="en-IN"/>
          </a:p>
          <a:p>
            <a:r>
              <a:rPr lang="en-IN"/>
              <a:t>DevOps tools approach : Mevan,Github.</a:t>
            </a:r>
          </a:p>
          <a:p>
            <a:pPr marL="0" indent="0">
              <a:buNone/>
            </a:pPr>
            <a:endParaRPr lang="en-IN"/>
          </a:p>
        </p:txBody>
      </p:sp>
    </p:spTree>
    <p:extLst>
      <p:ext uri="{BB962C8B-B14F-4D97-AF65-F5344CB8AC3E}">
        <p14:creationId xmlns:p14="http://schemas.microsoft.com/office/powerpoint/2010/main" val="407298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9E2-4FCA-9575-0327-C146A4BB9541}"/>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5699B076-87B0-2283-A80A-D06F57C833D8}"/>
              </a:ext>
            </a:extLst>
          </p:cNvPr>
          <p:cNvSpPr>
            <a:spLocks noGrp="1"/>
          </p:cNvSpPr>
          <p:nvPr>
            <p:ph idx="1"/>
          </p:nvPr>
        </p:nvSpPr>
        <p:spPr/>
        <p:txBody>
          <a:bodyPr/>
          <a:lstStyle/>
          <a:p>
            <a:r>
              <a:rPr lang="en-US"/>
              <a:t>This project helped us in gaining valuable information and practical knowledge on several topics like designing web pages and management of database.</a:t>
            </a:r>
          </a:p>
          <a:p>
            <a:r>
              <a:rPr lang="en-US"/>
              <a:t>This project has given us great satisfaction in having designed an application which can be implemented to any nearby shops or branded shops selling various kinds of products by simple modifications.</a:t>
            </a:r>
            <a:endParaRPr lang="en-IN"/>
          </a:p>
        </p:txBody>
      </p:sp>
    </p:spTree>
    <p:extLst>
      <p:ext uri="{BB962C8B-B14F-4D97-AF65-F5344CB8AC3E}">
        <p14:creationId xmlns:p14="http://schemas.microsoft.com/office/powerpoint/2010/main" val="255143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a:xfrm>
            <a:off x="838200" y="365125"/>
            <a:ext cx="10515600" cy="1115945"/>
          </a:xfrm>
        </p:spPr>
        <p:txBody>
          <a:bodyPr/>
          <a:lstStyle/>
          <a:p>
            <a:r>
              <a:rPr lang="en-IN"/>
              <a:t>Laptop Shop using Spring Boot</a:t>
            </a:r>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838200" y="1481070"/>
            <a:ext cx="10515600" cy="4695893"/>
          </a:xfrm>
        </p:spPr>
        <p:txBody>
          <a:bodyPr>
            <a:normAutofit/>
          </a:bodyPr>
          <a:lstStyle/>
          <a:p>
            <a:pPr marL="0" indent="0">
              <a:buNone/>
            </a:pPr>
            <a:r>
              <a:rPr lang="en-US"/>
              <a:t>The primary goal of e-commerce is to reach maximum customers at the right time to increase sales and profitability of the business. Functions of e-commerce include buying and selling goods, transmitting funds or data over the internet.</a:t>
            </a:r>
          </a:p>
          <a:p>
            <a:r>
              <a:rPr lang="en-IN"/>
              <a:t>Admin and Login Modules</a:t>
            </a:r>
          </a:p>
          <a:p>
            <a:pPr marL="0" indent="0">
              <a:buNone/>
            </a:pPr>
            <a:r>
              <a:rPr lang="en-IN"/>
              <a:t>Home Page – For Admin as well Customers,Login with authorization based on the user whether it is Admin or Customer, Added Single Sign-on (Login with google ) if Customer don’t want to enter email and password , Adding different Categories , adding products according to separate categories </a:t>
            </a:r>
          </a:p>
        </p:txBody>
      </p:sp>
    </p:spTree>
    <p:extLst>
      <p:ext uri="{BB962C8B-B14F-4D97-AF65-F5344CB8AC3E}">
        <p14:creationId xmlns:p14="http://schemas.microsoft.com/office/powerpoint/2010/main"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a:xfrm>
            <a:off x="532263" y="365125"/>
            <a:ext cx="11218459" cy="1245311"/>
          </a:xfrm>
        </p:spPr>
        <p:txBody>
          <a:bodyPr/>
          <a:lstStyle/>
          <a:p>
            <a:r>
              <a:rPr lang="en-IN"/>
              <a:t>Module 1 Admin Page</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p:txBody>
          <a:bodyPr>
            <a:normAutofit/>
          </a:bodyPr>
          <a:lstStyle/>
          <a:p>
            <a:r>
              <a:rPr lang="en-IN"/>
              <a:t>Definition</a:t>
            </a:r>
          </a:p>
          <a:p>
            <a:r>
              <a:rPr lang="en-US"/>
              <a:t>when user is login and enters the home page. Navigation bar contains of contact us, shop, my profile cart and logout option.</a:t>
            </a:r>
            <a:endParaRPr lang="en-IN"/>
          </a:p>
          <a:p>
            <a:r>
              <a:rPr lang="en-US"/>
              <a:t>But User will not able to redirect to Admin page, because in order to open admin page user must enter password and email will only known to admin. </a:t>
            </a:r>
            <a:endParaRPr lang="en-IN"/>
          </a:p>
          <a:p>
            <a:r>
              <a:rPr lang="en-US"/>
              <a:t>After entering login details admin will go to Admin Page where he get two options </a:t>
            </a:r>
          </a:p>
          <a:p>
            <a:pPr lvl="1"/>
            <a:r>
              <a:rPr lang="en-US"/>
              <a:t>First “Add Categories”</a:t>
            </a:r>
          </a:p>
          <a:p>
            <a:pPr lvl="1"/>
            <a:r>
              <a:rPr lang="en-US"/>
              <a:t>Second “Add Products”</a:t>
            </a:r>
          </a:p>
        </p:txBody>
      </p:sp>
    </p:spTree>
    <p:extLst>
      <p:ext uri="{BB962C8B-B14F-4D97-AF65-F5344CB8AC3E}">
        <p14:creationId xmlns:p14="http://schemas.microsoft.com/office/powerpoint/2010/main" val="410821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DFCF8-A091-457F-F3E7-A43B731D48A5}"/>
              </a:ext>
            </a:extLst>
          </p:cNvPr>
          <p:cNvPicPr>
            <a:picLocks noChangeAspect="1"/>
          </p:cNvPicPr>
          <p:nvPr/>
        </p:nvPicPr>
        <p:blipFill rotWithShape="1">
          <a:blip r:embed="rId2">
            <a:extLst>
              <a:ext uri="{28A0092B-C50C-407E-A947-70E740481C1C}">
                <a14:useLocalDpi xmlns:a14="http://schemas.microsoft.com/office/drawing/2010/main" val="0"/>
              </a:ext>
            </a:extLst>
          </a:blip>
          <a:srcRect t="4013" b="15858"/>
          <a:stretch/>
        </p:blipFill>
        <p:spPr>
          <a:xfrm>
            <a:off x="0" y="681362"/>
            <a:ext cx="12192000" cy="5495277"/>
          </a:xfrm>
          <a:prstGeom prst="rect">
            <a:avLst/>
          </a:prstGeom>
        </p:spPr>
      </p:pic>
    </p:spTree>
    <p:extLst>
      <p:ext uri="{BB962C8B-B14F-4D97-AF65-F5344CB8AC3E}">
        <p14:creationId xmlns:p14="http://schemas.microsoft.com/office/powerpoint/2010/main" val="348828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C333F-6336-CA61-5822-7B3A9403E5E1}"/>
              </a:ext>
            </a:extLst>
          </p:cNvPr>
          <p:cNvPicPr>
            <a:picLocks noChangeAspect="1"/>
          </p:cNvPicPr>
          <p:nvPr/>
        </p:nvPicPr>
        <p:blipFill rotWithShape="1">
          <a:blip r:embed="rId2">
            <a:extLst>
              <a:ext uri="{28A0092B-C50C-407E-A947-70E740481C1C}">
                <a14:useLocalDpi xmlns:a14="http://schemas.microsoft.com/office/drawing/2010/main" val="0"/>
              </a:ext>
            </a:extLst>
          </a:blip>
          <a:srcRect t="4143" b="21812"/>
          <a:stretch/>
        </p:blipFill>
        <p:spPr>
          <a:xfrm>
            <a:off x="0" y="889986"/>
            <a:ext cx="12192000" cy="5078028"/>
          </a:xfrm>
          <a:prstGeom prst="rect">
            <a:avLst/>
          </a:prstGeom>
        </p:spPr>
      </p:pic>
    </p:spTree>
    <p:extLst>
      <p:ext uri="{BB962C8B-B14F-4D97-AF65-F5344CB8AC3E}">
        <p14:creationId xmlns:p14="http://schemas.microsoft.com/office/powerpoint/2010/main" val="164023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1B2CFF-10B6-F1FF-1129-3F833497E770}"/>
              </a:ext>
            </a:extLst>
          </p:cNvPr>
          <p:cNvPicPr>
            <a:picLocks noChangeAspect="1"/>
          </p:cNvPicPr>
          <p:nvPr/>
        </p:nvPicPr>
        <p:blipFill rotWithShape="1">
          <a:blip r:embed="rId2">
            <a:extLst>
              <a:ext uri="{28A0092B-C50C-407E-A947-70E740481C1C}">
                <a14:useLocalDpi xmlns:a14="http://schemas.microsoft.com/office/drawing/2010/main" val="0"/>
              </a:ext>
            </a:extLst>
          </a:blip>
          <a:srcRect t="4401" b="4594"/>
          <a:stretch/>
        </p:blipFill>
        <p:spPr>
          <a:xfrm>
            <a:off x="0" y="308499"/>
            <a:ext cx="12192000" cy="6241002"/>
          </a:xfrm>
          <a:prstGeom prst="rect">
            <a:avLst/>
          </a:prstGeom>
        </p:spPr>
      </p:pic>
    </p:spTree>
    <p:extLst>
      <p:ext uri="{BB962C8B-B14F-4D97-AF65-F5344CB8AC3E}">
        <p14:creationId xmlns:p14="http://schemas.microsoft.com/office/powerpoint/2010/main" val="229831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normAutofit/>
          </a:bodyPr>
          <a:lstStyle/>
          <a:p>
            <a:r>
              <a:rPr lang="en-IN"/>
              <a:t>Module 2 Login Page</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a:xfrm>
            <a:off x="838199" y="1825625"/>
            <a:ext cx="10915835" cy="4921404"/>
          </a:xfrm>
        </p:spPr>
        <p:txBody>
          <a:bodyPr>
            <a:normAutofit fontScale="85000" lnSpcReduction="20000"/>
          </a:bodyPr>
          <a:lstStyle/>
          <a:p>
            <a:r>
              <a:rPr lang="en-IN" sz="3600"/>
              <a:t>Definition</a:t>
            </a:r>
          </a:p>
          <a:p>
            <a:r>
              <a:rPr lang="en-IN" sz="3600"/>
              <a:t>User will enter the login details,which consists of email and password </a:t>
            </a:r>
          </a:p>
          <a:p>
            <a:r>
              <a:rPr lang="en-IN" sz="3600"/>
              <a:t>Login Page warns user, if user tries to enter the invalid details.</a:t>
            </a:r>
          </a:p>
          <a:p>
            <a:r>
              <a:rPr lang="en-IN" sz="3600"/>
              <a:t>If user is new then they can register, after registration of the user  will jump to login page.</a:t>
            </a:r>
          </a:p>
          <a:p>
            <a:r>
              <a:rPr lang="en-IN" sz="3600"/>
              <a:t>Below login button, there is button called as “Sign in with Google”</a:t>
            </a:r>
          </a:p>
          <a:p>
            <a:r>
              <a:rPr lang="en-IN" sz="3600"/>
              <a:t>User will enter home page without entering login details.</a:t>
            </a:r>
          </a:p>
          <a:p>
            <a:endParaRPr lang="en-IN"/>
          </a:p>
          <a:p>
            <a:endParaRPr lang="en-IN"/>
          </a:p>
          <a:p>
            <a:pPr marL="0" indent="0">
              <a:buNone/>
            </a:pPr>
            <a:r>
              <a:rPr lang="en-IN"/>
              <a:t>	</a:t>
            </a:r>
          </a:p>
        </p:txBody>
      </p:sp>
    </p:spTree>
    <p:extLst>
      <p:ext uri="{BB962C8B-B14F-4D97-AF65-F5344CB8AC3E}">
        <p14:creationId xmlns:p14="http://schemas.microsoft.com/office/powerpoint/2010/main" val="186108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ED88B3-472E-0B88-D142-05E7A551AF00}"/>
              </a:ext>
            </a:extLst>
          </p:cNvPr>
          <p:cNvPicPr>
            <a:picLocks noChangeAspect="1"/>
          </p:cNvPicPr>
          <p:nvPr/>
        </p:nvPicPr>
        <p:blipFill rotWithShape="1">
          <a:blip r:embed="rId2">
            <a:extLst>
              <a:ext uri="{28A0092B-C50C-407E-A947-70E740481C1C}">
                <a14:useLocalDpi xmlns:a14="http://schemas.microsoft.com/office/drawing/2010/main" val="0"/>
              </a:ext>
            </a:extLst>
          </a:blip>
          <a:srcRect t="3625" b="19223"/>
          <a:stretch/>
        </p:blipFill>
        <p:spPr>
          <a:xfrm>
            <a:off x="0" y="783455"/>
            <a:ext cx="12192000" cy="5291091"/>
          </a:xfrm>
          <a:prstGeom prst="rect">
            <a:avLst/>
          </a:prstGeom>
        </p:spPr>
      </p:pic>
      <p:sp>
        <p:nvSpPr>
          <p:cNvPr id="6" name="Rectangle 5">
            <a:extLst>
              <a:ext uri="{FF2B5EF4-FFF2-40B4-BE49-F238E27FC236}">
                <a16:creationId xmlns:a16="http://schemas.microsoft.com/office/drawing/2014/main" id="{E5981BAB-3166-DD20-E857-1603705E7FF0}"/>
              </a:ext>
            </a:extLst>
          </p:cNvPr>
          <p:cNvSpPr/>
          <p:nvPr/>
        </p:nvSpPr>
        <p:spPr>
          <a:xfrm>
            <a:off x="1455938" y="4953740"/>
            <a:ext cx="1970843" cy="5948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7840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880</TotalTime>
  <Words>825</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Laptop Shop using Spring Boot</vt:lpstr>
      <vt:lpstr>Laptop Shop using Spring Boot</vt:lpstr>
      <vt:lpstr>Laptop Shop using Spring Boot</vt:lpstr>
      <vt:lpstr>Module 1 Admin Page</vt:lpstr>
      <vt:lpstr>PowerPoint Presentation</vt:lpstr>
      <vt:lpstr>PowerPoint Presentation</vt:lpstr>
      <vt:lpstr>PowerPoint Presentation</vt:lpstr>
      <vt:lpstr>Module 2 Login Page</vt:lpstr>
      <vt:lpstr>PowerPoint Presentation</vt:lpstr>
      <vt:lpstr>PowerPoint Presentation</vt:lpstr>
      <vt:lpstr>PowerPoint Presentation</vt:lpstr>
      <vt:lpstr>Module 3 Registration</vt:lpstr>
      <vt:lpstr>PowerPoint Presentation</vt:lpstr>
      <vt:lpstr>Project overview</vt:lpstr>
      <vt:lpstr>PowerPoint Presentation</vt:lpstr>
      <vt:lpstr>Dataflow diagram</vt:lpstr>
      <vt:lpstr>Challenging issues</vt:lpstr>
      <vt:lpstr>Testing </vt:lpstr>
      <vt:lpstr>Features about the module </vt:lpstr>
      <vt:lpstr>Future enhancement </vt:lpstr>
      <vt:lpstr>Quality improvement task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Vivek Khobragade</cp:lastModifiedBy>
  <cp:revision>46</cp:revision>
  <dcterms:created xsi:type="dcterms:W3CDTF">2022-08-01T12:32:56Z</dcterms:created>
  <dcterms:modified xsi:type="dcterms:W3CDTF">2022-12-17T09:34:42Z</dcterms:modified>
</cp:coreProperties>
</file>