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325" r:id="rId2"/>
    <p:sldId id="282" r:id="rId3"/>
    <p:sldId id="327" r:id="rId4"/>
    <p:sldId id="321" r:id="rId5"/>
    <p:sldId id="329" r:id="rId6"/>
    <p:sldId id="330" r:id="rId7"/>
    <p:sldId id="300" r:id="rId8"/>
    <p:sldId id="32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58E853-8863-4492-827F-E9CA10EB03E5}">
          <p14:sldIdLst>
            <p14:sldId id="325"/>
            <p14:sldId id="282"/>
            <p14:sldId id="327"/>
            <p14:sldId id="321"/>
            <p14:sldId id="329"/>
            <p14:sldId id="330"/>
            <p14:sldId id="300"/>
            <p14:sldId id="326"/>
          </p14:sldIdLst>
        </p14:section>
        <p14:section name="Untitled Section" id="{94D82EF6-AEF6-4C7C-AC37-41458333B58F}">
          <p14:sldIdLst/>
        </p14:section>
      </p14:sectionLst>
    </p:ext>
    <p:ext uri="{EFAFB233-063F-42B5-8137-9DF3F51BA10A}">
      <p15:sldGuideLst xmlns:p15="http://schemas.microsoft.com/office/powerpoint/2012/main">
        <p15:guide id="1" orient="horz" pos="211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62DD3-4425-4BA0-9BF1-10C2C7880ED0}" v="362" dt="2024-06-01T14:41:29.540"/>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66" autoAdjust="0"/>
    <p:restoredTop sz="94769" autoAdjust="0"/>
  </p:normalViewPr>
  <p:slideViewPr>
    <p:cSldViewPr snapToGrid="0" snapToObjects="1">
      <p:cViewPr varScale="1">
        <p:scale>
          <a:sx n="92" d="100"/>
          <a:sy n="92" d="100"/>
        </p:scale>
        <p:origin x="732" y="84"/>
      </p:cViewPr>
      <p:guideLst>
        <p:guide orient="horz" pos="2111"/>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FA247-0B2D-A648-ACD1-EF9D1C1BBAEB}" type="datetime1">
              <a:rPr lang="en-IN" smtClean="0"/>
              <a:t>01-06-2024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47752-78CA-404D-91C8-45DA75B158D6}" type="datetime1">
              <a:rPr lang="en-IN" smtClean="0"/>
              <a:t>01-06-2024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t>‹#›</a:t>
            </a:fld>
            <a:endParaRPr lang="en-US"/>
          </a:p>
        </p:txBody>
      </p:sp>
    </p:spTree>
    <p:extLst>
      <p:ext uri="{BB962C8B-B14F-4D97-AF65-F5344CB8AC3E}">
        <p14:creationId xmlns:p14="http://schemas.microsoft.com/office/powerpoint/2010/main" val="14802669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t>01-06-2024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t>01-06-2024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t>01-06-2024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t>01-06-2024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t>5</a:t>
            </a:fld>
            <a:endParaRPr lang="en-US"/>
          </a:p>
        </p:txBody>
      </p:sp>
    </p:spTree>
    <p:extLst>
      <p:ext uri="{BB962C8B-B14F-4D97-AF65-F5344CB8AC3E}">
        <p14:creationId xmlns:p14="http://schemas.microsoft.com/office/powerpoint/2010/main" val="2835829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t>01-06-2024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t>6</a:t>
            </a:fld>
            <a:endParaRPr lang="en-US"/>
          </a:p>
        </p:txBody>
      </p:sp>
    </p:spTree>
    <p:extLst>
      <p:ext uri="{BB962C8B-B14F-4D97-AF65-F5344CB8AC3E}">
        <p14:creationId xmlns:p14="http://schemas.microsoft.com/office/powerpoint/2010/main" val="3029662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t>01-06-2024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t>01-06-2024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F860D4-43D9-1743-83F5-C61DF5B0AAFC}"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3F5DA-0F3F-FF46-BDE9-7495294E9A0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F860D4-43D9-1743-83F5-C61DF5B0AAFC}"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3F5DA-0F3F-FF46-BDE9-7495294E9A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F860D4-43D9-1743-83F5-C61DF5B0AAFC}"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3F5DA-0F3F-FF46-BDE9-7495294E9A0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F860D4-43D9-1743-83F5-C61DF5B0AAFC}"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3F5DA-0F3F-FF46-BDE9-7495294E9A0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0D4-43D9-1743-83F5-C61DF5B0AAFC}"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3F5DA-0F3F-FF46-BDE9-7495294E9A0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F860D4-43D9-1743-83F5-C61DF5B0AAFC}"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3F5DA-0F3F-FF46-BDE9-7495294E9A0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F860D4-43D9-1743-83F5-C61DF5B0AAFC}" type="datetimeFigureOut">
              <a:rPr lang="en-US" smtClean="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B3F5DA-0F3F-FF46-BDE9-7495294E9A0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F860D4-43D9-1743-83F5-C61DF5B0AAFC}" type="datetimeFigureOut">
              <a:rPr lang="en-US" smtClean="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B3F5DA-0F3F-FF46-BDE9-7495294E9A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0D4-43D9-1743-83F5-C61DF5B0AAFC}" type="datetimeFigureOut">
              <a:rPr lang="en-US" smtClean="0"/>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B3F5DA-0F3F-FF46-BDE9-7495294E9A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F860D4-43D9-1743-83F5-C61DF5B0AAFC}"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3F5DA-0F3F-FF46-BDE9-7495294E9A0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F860D4-43D9-1743-83F5-C61DF5B0AAFC}"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3F5DA-0F3F-FF46-BDE9-7495294E9A0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t>6/1/2024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1022398" y="198831"/>
            <a:ext cx="10763251" cy="646112"/>
          </a:xfrm>
          <a:prstGeom prst="rect">
            <a:avLst/>
          </a:prstGeom>
          <a:noFill/>
          <a:ln w="9525">
            <a:noFill/>
            <a:miter lim="800000"/>
          </a:ln>
        </p:spPr>
        <p:txBody>
          <a:bodyPr>
            <a:spAutoFit/>
          </a:bodyPr>
          <a:lstStyle/>
          <a:p>
            <a:pPr algn="ctr"/>
            <a:endParaRPr lang="en-US" sz="3600" dirty="0">
              <a:ea typeface="Arimo" charset="0"/>
              <a:cs typeface="Arimo" charset="0"/>
            </a:endParaRPr>
          </a:p>
        </p:txBody>
      </p:sp>
      <p:sp>
        <p:nvSpPr>
          <p:cNvPr id="6" name="TextBox 5"/>
          <p:cNvSpPr txBox="1"/>
          <p:nvPr/>
        </p:nvSpPr>
        <p:spPr>
          <a:xfrm>
            <a:off x="1022398" y="480772"/>
            <a:ext cx="11059112" cy="1877437"/>
          </a:xfrm>
          <a:prstGeom prst="rect">
            <a:avLst/>
          </a:prstGeom>
          <a:noFill/>
        </p:spPr>
        <p:txBody>
          <a:bodyPr wrap="square" lIns="91440" tIns="45720" rIns="91440" bIns="45720" anchor="t">
            <a:spAutoFit/>
          </a:bodyPr>
          <a:lstStyle/>
          <a:p>
            <a:pPr algn="ctr"/>
            <a:r>
              <a:rPr lang="en-US" sz="4000" dirty="0">
                <a:solidFill>
                  <a:srgbClr val="FF0000"/>
                </a:solidFill>
                <a:latin typeface="Algerian"/>
                <a:ea typeface="+mn-lt"/>
                <a:cs typeface="Times New Roman"/>
              </a:rPr>
              <a:t>Single page MOBILE RESPONSIVE</a:t>
            </a:r>
          </a:p>
          <a:p>
            <a:pPr algn="ctr"/>
            <a:r>
              <a:rPr lang="en-US" sz="4000" dirty="0">
                <a:solidFill>
                  <a:srgbClr val="FF0000"/>
                </a:solidFill>
                <a:latin typeface="Algerian"/>
                <a:ea typeface="+mn-lt"/>
                <a:cs typeface="Times New Roman"/>
              </a:rPr>
              <a:t>RESUME</a:t>
            </a:r>
            <a:endParaRPr lang="en-US" sz="4000" dirty="0">
              <a:solidFill>
                <a:srgbClr val="FF0000"/>
              </a:solidFill>
              <a:latin typeface="Algerian"/>
              <a:cs typeface="Times New Roman"/>
            </a:endParaRPr>
          </a:p>
          <a:p>
            <a:pPr algn="ctr"/>
            <a:endParaRPr lang="en-US" sz="3600" dirty="0">
              <a:solidFill>
                <a:srgbClr val="FF0000"/>
              </a:solidFill>
              <a:latin typeface="Algerian" panose="04020705040A02060702" pitchFamily="82" charset="0"/>
              <a:cs typeface="Algerian" panose="04020705040A02060702" pitchFamily="82" charset="0"/>
            </a:endParaRPr>
          </a:p>
        </p:txBody>
      </p:sp>
      <p:sp>
        <p:nvSpPr>
          <p:cNvPr id="10" name="TextBox 9"/>
          <p:cNvSpPr txBox="1"/>
          <p:nvPr/>
        </p:nvSpPr>
        <p:spPr>
          <a:xfrm>
            <a:off x="2526244" y="4867682"/>
            <a:ext cx="7515021" cy="1384995"/>
          </a:xfrm>
          <a:prstGeom prst="rect">
            <a:avLst/>
          </a:prstGeom>
          <a:noFill/>
        </p:spPr>
        <p:txBody>
          <a:bodyPr wrap="square" lIns="91440" tIns="45720" rIns="91440" bIns="45720" anchor="t">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Presented By</a:t>
            </a:r>
          </a:p>
          <a:p>
            <a:pPr algn="ctr"/>
            <a:r>
              <a:rPr lang="en-US" sz="2000" b="1" dirty="0">
                <a:solidFill>
                  <a:srgbClr val="002060"/>
                </a:solidFill>
                <a:latin typeface="Times New Roman"/>
                <a:cs typeface="Times New Roman"/>
              </a:rPr>
              <a:t>VIVEK DAGAR</a:t>
            </a:r>
            <a:endParaRPr lang="en-US" dirty="0"/>
          </a:p>
          <a:p>
            <a:pPr algn="ctr"/>
            <a:r>
              <a:rPr lang="en-US" sz="2000" b="1" dirty="0">
                <a:solidFill>
                  <a:srgbClr val="002060"/>
                </a:solidFill>
                <a:latin typeface="Times New Roman"/>
                <a:cs typeface="Times New Roman"/>
              </a:rPr>
              <a:t>21SCSE1410040</a:t>
            </a:r>
          </a:p>
          <a:p>
            <a:pPr algn="ctr"/>
            <a:endParaRPr lang="en-US" sz="2000" b="1" dirty="0">
              <a:solidFill>
                <a:srgbClr val="002060"/>
              </a:solidFill>
              <a:latin typeface="Times New Roman" panose="02020603050405020304" pitchFamily="18" charset="0"/>
              <a:cs typeface="Times New Roman" panose="02020603050405020304" pitchFamily="18" charset="0"/>
            </a:endParaRPr>
          </a:p>
        </p:txBody>
      </p:sp>
      <p:pic>
        <p:nvPicPr>
          <p:cNvPr id="1026" name="Picture 2" descr="Galgotias University Logo (GU) - PNG ...">
            <a:extLst>
              <a:ext uri="{FF2B5EF4-FFF2-40B4-BE49-F238E27FC236}">
                <a16:creationId xmlns:a16="http://schemas.microsoft.com/office/drawing/2014/main" id="{5ED12867-D484-805E-399B-CA12830446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080259" cy="12058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9F8887-D665-2410-389D-BA5A1D9D09F3}"/>
              </a:ext>
            </a:extLst>
          </p:cNvPr>
          <p:cNvSpPr txBox="1"/>
          <p:nvPr/>
        </p:nvSpPr>
        <p:spPr>
          <a:xfrm>
            <a:off x="2231030" y="1718239"/>
            <a:ext cx="8341415" cy="461665"/>
          </a:xfrm>
          <a:prstGeom prst="rect">
            <a:avLst/>
          </a:prstGeom>
          <a:noFill/>
        </p:spPr>
        <p:txBody>
          <a:bodyPr wrap="square" lIns="91440" tIns="45720" rIns="91440" bIns="45720" anchor="t">
            <a:spAutoFit/>
          </a:bodyPr>
          <a:lstStyle/>
          <a:p>
            <a:pPr algn="ctr"/>
            <a:r>
              <a:rPr lang="en-US" sz="2400" b="1" dirty="0">
                <a:solidFill>
                  <a:srgbClr val="C00000"/>
                </a:solidFill>
                <a:latin typeface="Times New Roman"/>
                <a:cs typeface="Times New Roman"/>
              </a:rPr>
              <a:t>A Course Based Project for Web Technology (R1UC602C)</a:t>
            </a:r>
            <a:endParaRPr lang="en-US" dirty="0"/>
          </a:p>
        </p:txBody>
      </p:sp>
    </p:spTree>
  </p:cSld>
  <p:clrMapOvr>
    <a:masterClrMapping/>
  </p:clrMapOvr>
  <p:transition spd="slow" advTm="4150">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3334" y="0"/>
            <a:ext cx="12178662" cy="908721"/>
          </a:xfrm>
          <a:prstGeom prst="rect">
            <a:avLst/>
          </a:prstGeom>
          <a:solidFill>
            <a:srgbClr val="C00000"/>
          </a:solidFill>
        </p:spPr>
        <p:txBody>
          <a:bodyPr lIns="91440" tIns="45720" rIns="91440" bIns="45720" anchor="t"/>
          <a:lstStyle/>
          <a:p>
            <a:pPr algn="ctr">
              <a:lnSpc>
                <a:spcPct val="150000"/>
              </a:lnSpc>
              <a:spcBef>
                <a:spcPct val="0"/>
              </a:spcBef>
              <a:defRPr/>
            </a:pPr>
            <a:r>
              <a:rPr lang="en-US" altLang="zh-CN" sz="3200" b="1" dirty="0">
                <a:solidFill>
                  <a:schemeClr val="bg1"/>
                </a:solidFill>
                <a:latin typeface="Times New Roman"/>
                <a:ea typeface="等线 Light"/>
                <a:cs typeface="Times New Roman"/>
              </a:rPr>
              <a:t>PROBLEM STATEMENT</a:t>
            </a:r>
            <a:endParaRPr lang="en-US" altLang="zh-CN" sz="32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lIns="91440" tIns="45720" rIns="91440" bIns="45720" anchor="t"/>
          <a:lstStyle/>
          <a:p>
            <a:pPr>
              <a:lnSpc>
                <a:spcPct val="90000"/>
              </a:lnSpc>
              <a:spcBef>
                <a:spcPct val="0"/>
              </a:spcBef>
              <a:defRPr/>
            </a:pPr>
            <a:r>
              <a:rPr lang="en-IN" altLang="zh-CN" b="1" dirty="0">
                <a:solidFill>
                  <a:schemeClr val="bg1"/>
                </a:solidFill>
                <a:latin typeface="Times New Roman"/>
                <a:ea typeface="等线 Light"/>
                <a:cs typeface="Times New Roman"/>
              </a:rPr>
              <a:t>Name of the student: Vivek Dagar                  Program : Bachelor of Technology in Computer Science Engineering (AI)</a:t>
            </a:r>
            <a:endParaRPr lang="zh-CN" altLang="en-US" b="1">
              <a:solidFill>
                <a:schemeClr val="bg1"/>
              </a:solidFill>
              <a:latin typeface="Times New Roman"/>
              <a:ea typeface="等线 Light"/>
              <a:cs typeface="Times New Roman"/>
            </a:endParaRPr>
          </a:p>
          <a:p>
            <a:pPr lvl="0">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sp>
        <p:nvSpPr>
          <p:cNvPr id="3" name="Content Placeholder 2">
            <a:extLst>
              <a:ext uri="{FF2B5EF4-FFF2-40B4-BE49-F238E27FC236}">
                <a16:creationId xmlns:a16="http://schemas.microsoft.com/office/drawing/2014/main" id="{CD590182-B9E9-CDB5-7D1C-3B9D7ABF80D8}"/>
              </a:ext>
            </a:extLst>
          </p:cNvPr>
          <p:cNvSpPr>
            <a:spLocks noGrp="1"/>
          </p:cNvSpPr>
          <p:nvPr>
            <p:ph idx="4294967295"/>
          </p:nvPr>
        </p:nvSpPr>
        <p:spPr>
          <a:xfrm>
            <a:off x="995215" y="2157698"/>
            <a:ext cx="11201400" cy="4479590"/>
          </a:xfrm>
        </p:spPr>
        <p:txBody>
          <a:bodyPr vert="horz" lIns="91440" tIns="45720" rIns="91440" bIns="45720" rtlCol="0" anchor="t">
            <a:noAutofit/>
          </a:bodyPr>
          <a:lstStyle/>
          <a:p>
            <a:pPr algn="just">
              <a:buNone/>
            </a:pPr>
            <a:r>
              <a:rPr lang="en-US" sz="2400" b="1" dirty="0">
                <a:solidFill>
                  <a:srgbClr val="000000"/>
                </a:solidFill>
                <a:ea typeface="+mn-lt"/>
                <a:cs typeface="+mn-lt"/>
              </a:rPr>
              <a:t>Create a single-page, mobile-responsive resume website to address challenges in </a:t>
            </a:r>
            <a:endParaRPr lang="en-US" dirty="0"/>
          </a:p>
          <a:p>
            <a:pPr algn="just">
              <a:buNone/>
            </a:pPr>
            <a:r>
              <a:rPr lang="en-US" sz="2400" b="1" dirty="0">
                <a:solidFill>
                  <a:srgbClr val="000000"/>
                </a:solidFill>
                <a:ea typeface="+mn-lt"/>
                <a:cs typeface="+mn-lt"/>
              </a:rPr>
              <a:t>today's job market. Traditional resumes lack interactivity and mobile optimization,</a:t>
            </a:r>
            <a:endParaRPr lang="en-US" dirty="0">
              <a:solidFill>
                <a:srgbClr val="000000"/>
              </a:solidFill>
              <a:ea typeface="+mn-lt"/>
              <a:cs typeface="+mn-lt"/>
            </a:endParaRPr>
          </a:p>
          <a:p>
            <a:pPr algn="just">
              <a:buNone/>
            </a:pPr>
            <a:r>
              <a:rPr lang="en-US" sz="2400" b="1" dirty="0">
                <a:solidFill>
                  <a:srgbClr val="000000"/>
                </a:solidFill>
                <a:ea typeface="+mn-lt"/>
                <a:cs typeface="+mn-lt"/>
              </a:rPr>
              <a:t>limiting visibility to employers. This project aims to offer job</a:t>
            </a:r>
            <a:endParaRPr lang="en-US" sz="2400" b="1" dirty="0">
              <a:cs typeface="Calibri"/>
            </a:endParaRPr>
          </a:p>
          <a:p>
            <a:pPr algn="just">
              <a:buNone/>
            </a:pPr>
            <a:r>
              <a:rPr lang="en-US" sz="2400" b="1" dirty="0">
                <a:solidFill>
                  <a:srgbClr val="000000"/>
                </a:solidFill>
                <a:ea typeface="+mn-lt"/>
                <a:cs typeface="+mn-lt"/>
              </a:rPr>
              <a:t>seekers a dynamic platform to showcase qualifications and skills, enhancing online</a:t>
            </a:r>
          </a:p>
          <a:p>
            <a:pPr algn="just">
              <a:buNone/>
            </a:pPr>
            <a:r>
              <a:rPr lang="en-US" sz="2400" b="1" dirty="0">
                <a:solidFill>
                  <a:srgbClr val="000000"/>
                </a:solidFill>
                <a:ea typeface="+mn-lt"/>
                <a:cs typeface="+mn-lt"/>
              </a:rPr>
              <a:t>presence and engagement with potential employers.</a:t>
            </a:r>
            <a:endParaRPr lang="en-US" sz="2400" b="1" dirty="0">
              <a:ea typeface="+mn-lt"/>
              <a:cs typeface="+mn-lt"/>
            </a:endParaRPr>
          </a:p>
        </p:txBody>
      </p:sp>
    </p:spTree>
  </p:cSld>
  <p:clrMapOvr>
    <a:masterClrMapping/>
  </p:clrMapOvr>
  <p:transition spd="slow" advTm="415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ECD8-3CB4-93A2-77B4-0796D67C5ABF}"/>
              </a:ext>
            </a:extLst>
          </p:cNvPr>
          <p:cNvSpPr>
            <a:spLocks noGrp="1"/>
          </p:cNvSpPr>
          <p:nvPr>
            <p:ph type="title"/>
          </p:nvPr>
        </p:nvSpPr>
        <p:spPr>
          <a:xfrm>
            <a:off x="380571" y="1077644"/>
            <a:ext cx="11906250" cy="5166360"/>
          </a:xfrm>
        </p:spPr>
        <p:txBody>
          <a:bodyPr vert="horz" lIns="91440" tIns="45720" rIns="91440" bIns="45720" rtlCol="0" anchor="ctr">
            <a:noAutofit/>
          </a:bodyPr>
          <a:lstStyle/>
          <a:p>
            <a:r>
              <a:rPr lang="en-US" sz="1900" b="1" dirty="0">
                <a:latin typeface="Calibri"/>
                <a:ea typeface="+mj-lt"/>
                <a:cs typeface="+mj-lt"/>
              </a:rPr>
              <a:t>Functional Requirements:</a:t>
            </a:r>
            <a:endParaRPr lang="en-US" b="1">
              <a:latin typeface="Calibri"/>
              <a:ea typeface="+mj-lt"/>
              <a:cs typeface="+mj-lt"/>
            </a:endParaRPr>
          </a:p>
          <a:p>
            <a:r>
              <a:rPr lang="en-US" sz="1900" b="1" dirty="0">
                <a:latin typeface="Calibri"/>
                <a:ea typeface="+mj-lt"/>
                <a:cs typeface="+mj-lt"/>
              </a:rPr>
              <a:t>- Contact Information Section: Display individual's name prominently with social media links, email, phone number, and location.</a:t>
            </a:r>
            <a:endParaRPr lang="en-US" b="1">
              <a:latin typeface="Calibri"/>
              <a:ea typeface="+mj-lt"/>
              <a:cs typeface="+mj-lt"/>
            </a:endParaRPr>
          </a:p>
          <a:p>
            <a:r>
              <a:rPr lang="en-US" sz="1900" b="1" dirty="0">
                <a:latin typeface="Calibri"/>
                <a:ea typeface="+mj-lt"/>
                <a:cs typeface="+mj-lt"/>
              </a:rPr>
              <a:t>- Education Section: List educational qualifications in reverse order with institution name, degree, study duration, and academic performance.</a:t>
            </a:r>
            <a:endParaRPr lang="en-US" b="1">
              <a:latin typeface="Calibri"/>
              <a:ea typeface="+mj-lt"/>
              <a:cs typeface="+mj-lt"/>
            </a:endParaRPr>
          </a:p>
          <a:p>
            <a:r>
              <a:rPr lang="en-US" sz="1900" b="1" dirty="0">
                <a:latin typeface="Calibri"/>
                <a:ea typeface="+mj-lt"/>
                <a:cs typeface="+mj-lt"/>
              </a:rPr>
              <a:t>- Projects Section: Highlight significant projects with titles, descriptions, dates, and key features.</a:t>
            </a:r>
            <a:endParaRPr lang="en-US" b="1">
              <a:latin typeface="Calibri"/>
              <a:ea typeface="+mj-lt"/>
              <a:cs typeface="+mj-lt"/>
            </a:endParaRPr>
          </a:p>
          <a:p>
            <a:r>
              <a:rPr lang="en-US" sz="1900" b="1" dirty="0">
                <a:latin typeface="Calibri"/>
                <a:ea typeface="+mj-lt"/>
                <a:cs typeface="+mj-lt"/>
              </a:rPr>
              <a:t>- Skills Section: List technical and soft skills.</a:t>
            </a:r>
            <a:endParaRPr lang="en-US" b="1">
              <a:latin typeface="Calibri"/>
              <a:ea typeface="+mj-lt"/>
              <a:cs typeface="+mj-lt"/>
            </a:endParaRPr>
          </a:p>
          <a:p>
            <a:r>
              <a:rPr lang="en-US" sz="1900" b="1" dirty="0">
                <a:latin typeface="Calibri"/>
                <a:ea typeface="+mj-lt"/>
                <a:cs typeface="+mj-lt"/>
              </a:rPr>
              <a:t>- Additional Information: Include language proficiency, relevant certifications, and courses.</a:t>
            </a:r>
            <a:endParaRPr lang="en-US" b="1">
              <a:latin typeface="Calibri"/>
              <a:ea typeface="+mj-lt"/>
              <a:cs typeface="+mj-lt"/>
            </a:endParaRPr>
          </a:p>
          <a:p>
            <a:endParaRPr lang="en-US" b="1" dirty="0">
              <a:latin typeface="Calibri"/>
              <a:cs typeface="Calibri Light"/>
            </a:endParaRPr>
          </a:p>
          <a:p>
            <a:r>
              <a:rPr lang="en-US" sz="1900" b="1" dirty="0">
                <a:latin typeface="Calibri"/>
                <a:ea typeface="+mj-lt"/>
                <a:cs typeface="+mj-lt"/>
              </a:rPr>
              <a:t>Non-Functional Requirements:</a:t>
            </a:r>
            <a:endParaRPr lang="en-US" b="1">
              <a:latin typeface="Calibri"/>
              <a:ea typeface="+mj-lt"/>
              <a:cs typeface="+mj-lt"/>
            </a:endParaRPr>
          </a:p>
          <a:p>
            <a:r>
              <a:rPr lang="en-US" sz="1900" b="1" dirty="0">
                <a:latin typeface="Calibri"/>
                <a:ea typeface="+mj-lt"/>
                <a:cs typeface="+mj-lt"/>
              </a:rPr>
              <a:t>- Responsiveness: Ensure correct rendering on desktop, tablet, and smartphone screens.</a:t>
            </a:r>
            <a:endParaRPr lang="en-US" b="1">
              <a:latin typeface="Calibri"/>
              <a:ea typeface="+mj-lt"/>
              <a:cs typeface="+mj-lt"/>
            </a:endParaRPr>
          </a:p>
          <a:p>
            <a:r>
              <a:rPr lang="en-US" sz="1900" b="1" dirty="0">
                <a:latin typeface="Calibri"/>
                <a:ea typeface="+mj-lt"/>
                <a:cs typeface="+mj-lt"/>
              </a:rPr>
              <a:t>- Usability: Ensure easy navigation with clear section headings and logical flow.</a:t>
            </a:r>
            <a:endParaRPr lang="en-US" b="1">
              <a:latin typeface="Calibri"/>
              <a:ea typeface="+mj-lt"/>
              <a:cs typeface="+mj-lt"/>
            </a:endParaRPr>
          </a:p>
        </p:txBody>
      </p:sp>
      <p:sp>
        <p:nvSpPr>
          <p:cNvPr id="3" name="Title 1">
            <a:extLst>
              <a:ext uri="{FF2B5EF4-FFF2-40B4-BE49-F238E27FC236}">
                <a16:creationId xmlns:a16="http://schemas.microsoft.com/office/drawing/2014/main" id="{2D893D1C-D8AB-B82B-70FA-149FBC2D401C}"/>
              </a:ext>
            </a:extLst>
          </p:cNvPr>
          <p:cNvSpPr txBox="1">
            <a:spLocks noChangeArrowheads="1"/>
          </p:cNvSpPr>
          <p:nvPr/>
        </p:nvSpPr>
        <p:spPr>
          <a:xfrm>
            <a:off x="13334" y="0"/>
            <a:ext cx="12178662" cy="908721"/>
          </a:xfrm>
          <a:prstGeom prst="rect">
            <a:avLst/>
          </a:prstGeom>
          <a:solidFill>
            <a:srgbClr val="C00000"/>
          </a:solidFill>
        </p:spPr>
        <p:txBody>
          <a:bodyPr lIns="91440" tIns="45720" rIns="91440" bIns="45720" anchor="t"/>
          <a:lstStyle/>
          <a:p>
            <a:pPr algn="ctr">
              <a:lnSpc>
                <a:spcPct val="150000"/>
              </a:lnSpc>
              <a:spcBef>
                <a:spcPct val="0"/>
              </a:spcBef>
              <a:defRPr/>
            </a:pPr>
            <a:r>
              <a:rPr lang="en-US" altLang="zh-CN" sz="3200" b="1" dirty="0">
                <a:solidFill>
                  <a:schemeClr val="bg1"/>
                </a:solidFill>
                <a:latin typeface="Times New Roman"/>
                <a:ea typeface="等线 Light"/>
                <a:cs typeface="Times New Roman"/>
              </a:rPr>
              <a:t>PROJECT REQUIREMENTS</a:t>
            </a: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Title 1">
            <a:extLst>
              <a:ext uri="{FF2B5EF4-FFF2-40B4-BE49-F238E27FC236}">
                <a16:creationId xmlns:a16="http://schemas.microsoft.com/office/drawing/2014/main" id="{5311840F-51A5-F204-20E8-E4737F3CDC08}"/>
              </a:ext>
            </a:extLst>
          </p:cNvPr>
          <p:cNvSpPr txBox="1">
            <a:spLocks noChangeArrowheads="1"/>
          </p:cNvSpPr>
          <p:nvPr/>
        </p:nvSpPr>
        <p:spPr>
          <a:xfrm>
            <a:off x="-1" y="6416040"/>
            <a:ext cx="12191997" cy="441960"/>
          </a:xfrm>
          <a:prstGeom prst="rect">
            <a:avLst/>
          </a:prstGeom>
          <a:solidFill>
            <a:srgbClr val="C00000"/>
          </a:solidFill>
        </p:spPr>
        <p:txBody>
          <a:bodyPr lIns="91440" tIns="45720" rIns="91440" bIns="45720" anchor="t"/>
          <a:lstStyle/>
          <a:p>
            <a:pPr>
              <a:lnSpc>
                <a:spcPct val="90000"/>
              </a:lnSpc>
              <a:spcBef>
                <a:spcPct val="0"/>
              </a:spcBef>
              <a:defRPr/>
            </a:pPr>
            <a:r>
              <a:rPr lang="en-IN" b="1" dirty="0">
                <a:solidFill>
                  <a:schemeClr val="bg1"/>
                </a:solidFill>
                <a:latin typeface="Times New Roman"/>
                <a:ea typeface="+mj-ea"/>
                <a:cs typeface="Times New Roman"/>
              </a:rPr>
              <a:t>Name of the student: Vivek Dagar                  Program : Bachelor of Technology in Computer Science Engineering (AI)</a:t>
            </a:r>
            <a:endParaRPr lang="zh-CN" altLang="en-US">
              <a:solidFill>
                <a:schemeClr val="bg1"/>
              </a:solidFill>
              <a:latin typeface="Times New Roman"/>
              <a:ea typeface="+mj-ea"/>
              <a:cs typeface="Times New Roman"/>
            </a:endParaRPr>
          </a:p>
          <a:p>
            <a:pPr>
              <a:lnSpc>
                <a:spcPct val="90000"/>
              </a:lnSpc>
              <a:spcBef>
                <a:spcPct val="0"/>
              </a:spcBef>
              <a:defRPr/>
            </a:pPr>
            <a:endParaRPr lang="en-US" altLang="zh-CN">
              <a:solidFill>
                <a:srgbClr val="000000"/>
              </a:solidFill>
              <a:latin typeface="Tinos"/>
              <a:cs typeface="Times New Roman" panose="02020603050405020304" pitchFamily="18" charset="0"/>
            </a:endParaRPr>
          </a:p>
          <a:p>
            <a:pPr lvl="0">
              <a:lnSpc>
                <a:spcPct val="90000"/>
              </a:lnSpc>
              <a:spcBef>
                <a:spcPct val="0"/>
              </a:spcBef>
              <a:defRPr/>
            </a:pPr>
            <a:endParaRPr lang="en-IN" altLang="zh-CN" b="1" i="0" u="none" strike="noStrike" kern="1200" cap="none" spc="0" normalizeH="0" baseline="0" noProof="0" dirty="0">
              <a:ln>
                <a:noFill/>
              </a:ln>
              <a:solidFill>
                <a:schemeClr val="bg1"/>
              </a:solidFill>
              <a:effectLst/>
              <a:uLnTx/>
              <a:uFillTx/>
              <a:latin typeface="Times New Roman"/>
              <a:ea typeface="等线 Light"/>
              <a:cs typeface="Times New Roman"/>
            </a:endParaRPr>
          </a:p>
        </p:txBody>
      </p:sp>
      <p:sp>
        <p:nvSpPr>
          <p:cNvPr id="5" name="Rectangle 2">
            <a:extLst>
              <a:ext uri="{FF2B5EF4-FFF2-40B4-BE49-F238E27FC236}">
                <a16:creationId xmlns:a16="http://schemas.microsoft.com/office/drawing/2014/main" id="{F8FB917D-0A72-1EFF-B210-A0AAD5C6594A}"/>
              </a:ext>
            </a:extLst>
          </p:cNvPr>
          <p:cNvSpPr>
            <a:spLocks noChangeArrowheads="1"/>
          </p:cNvSpPr>
          <p:nvPr/>
        </p:nvSpPr>
        <p:spPr bwMode="auto">
          <a:xfrm>
            <a:off x="0" y="0"/>
            <a:ext cx="5006975"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358722"/>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3" y="-67327"/>
            <a:ext cx="12191999" cy="908720"/>
          </a:xfrm>
          <a:prstGeom prst="rect">
            <a:avLst/>
          </a:prstGeom>
          <a:solidFill>
            <a:srgbClr val="C00000"/>
          </a:solidFill>
        </p:spPr>
        <p:txBody>
          <a:bodyPr lIns="91440" tIns="45720" rIns="91440" bIns="45720" anchor="t"/>
          <a:lstStyle/>
          <a:p>
            <a:pPr algn="ctr">
              <a:lnSpc>
                <a:spcPct val="150000"/>
              </a:lnSpc>
              <a:spcBef>
                <a:spcPct val="0"/>
              </a:spcBef>
              <a:defRPr/>
            </a:pPr>
            <a:r>
              <a:rPr lang="en-US" altLang="zh-CN" sz="3200" b="1" dirty="0">
                <a:solidFill>
                  <a:schemeClr val="bg1"/>
                </a:solidFill>
                <a:latin typeface="Times New Roman"/>
                <a:ea typeface="等线 Light"/>
                <a:cs typeface="Times New Roman"/>
              </a:rPr>
              <a:t>IMPLEMENTATION</a:t>
            </a:r>
            <a:endParaRPr lang="en-US" dirty="0">
              <a:solidFill>
                <a:schemeClr val="bg1"/>
              </a:solidFill>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lIns="91440" tIns="45720" rIns="91440" bIns="45720" anchor="t"/>
          <a:lstStyle/>
          <a:p>
            <a:pPr>
              <a:lnSpc>
                <a:spcPct val="90000"/>
              </a:lnSpc>
              <a:spcBef>
                <a:spcPct val="0"/>
              </a:spcBef>
              <a:defRPr/>
            </a:pPr>
            <a:r>
              <a:rPr lang="en-IN" b="1" dirty="0">
                <a:solidFill>
                  <a:schemeClr val="bg1"/>
                </a:solidFill>
                <a:latin typeface="Times New Roman"/>
                <a:ea typeface="+mj-ea"/>
                <a:cs typeface="Times New Roman"/>
              </a:rPr>
              <a:t>Name of the student: Vivek Dagar                  Program : Bachelor of Technology in Computer Science Engineering (AI)</a:t>
            </a:r>
            <a:endParaRPr lang="zh-CN" altLang="en-US" dirty="0">
              <a:solidFill>
                <a:srgbClr val="000000"/>
              </a:solidFill>
              <a:latin typeface="Times New Roman"/>
              <a:ea typeface="+mj-ea"/>
              <a:cs typeface="Times New Roman"/>
            </a:endParaRPr>
          </a:p>
          <a:p>
            <a:pPr>
              <a:lnSpc>
                <a:spcPct val="90000"/>
              </a:lnSpc>
              <a:spcBef>
                <a:spcPct val="0"/>
              </a:spcBef>
              <a:defRPr/>
            </a:pPr>
            <a:endParaRPr lang="en-US" i="0" u="none" strike="noStrike" kern="1200" cap="none" spc="0" normalizeH="0" baseline="0" noProof="0">
              <a:ln>
                <a:noFill/>
              </a:ln>
              <a:solidFill>
                <a:srgbClr val="000000"/>
              </a:solidFill>
              <a:effectLst/>
              <a:uLnTx/>
              <a:uFillTx/>
              <a:latin typeface="Tinos"/>
              <a:ea typeface="+mj-ea"/>
              <a:cs typeface="Times New Roman" panose="02020603050405020304" pitchFamily="18" charset="0"/>
            </a:endParaRPr>
          </a:p>
          <a:p>
            <a:pPr lvl="0">
              <a:lnSpc>
                <a:spcPct val="90000"/>
              </a:lnSpc>
              <a:spcBef>
                <a:spcPct val="0"/>
              </a:spcBef>
              <a:defRPr/>
            </a:pPr>
            <a:endParaRPr lang="en-IN" altLang="zh-CN" b="1" i="0" u="none" strike="noStrike" kern="1200" cap="none" spc="0" normalizeH="0" baseline="0" noProof="0" dirty="0">
              <a:ln>
                <a:noFill/>
              </a:ln>
              <a:solidFill>
                <a:schemeClr val="bg1"/>
              </a:solidFill>
              <a:effectLst/>
              <a:uLnTx/>
              <a:uFillTx/>
              <a:latin typeface="Times New Roman"/>
              <a:ea typeface="等线 Light"/>
              <a:cs typeface="Times New Roman"/>
            </a:endParaRPr>
          </a:p>
        </p:txBody>
      </p:sp>
      <p:sp>
        <p:nvSpPr>
          <p:cNvPr id="11" name="TextBox 10">
            <a:extLst>
              <a:ext uri="{FF2B5EF4-FFF2-40B4-BE49-F238E27FC236}">
                <a16:creationId xmlns:a16="http://schemas.microsoft.com/office/drawing/2014/main" id="{3FA891D9-AE36-13E7-5BE8-EAB02C8DBC38}"/>
              </a:ext>
            </a:extLst>
          </p:cNvPr>
          <p:cNvSpPr txBox="1"/>
          <p:nvPr/>
        </p:nvSpPr>
        <p:spPr>
          <a:xfrm>
            <a:off x="571500" y="1315531"/>
            <a:ext cx="11087100" cy="5216813"/>
          </a:xfrm>
          <a:prstGeom prst="rect">
            <a:avLst/>
          </a:prstGeom>
          <a:noFill/>
        </p:spPr>
        <p:txBody>
          <a:bodyPr wrap="square" lIns="91440" tIns="45720" rIns="91440" bIns="45720" rtlCol="0" anchor="t">
            <a:spAutoFit/>
          </a:bodyPr>
          <a:lstStyle/>
          <a:p>
            <a:r>
              <a:rPr lang="en-US" sz="2100" b="1" dirty="0">
                <a:ea typeface="+mn-lt"/>
                <a:cs typeface="+mn-lt"/>
              </a:rPr>
              <a:t>● HTML Elements: Various HTML elements are utilized to create sections</a:t>
            </a:r>
            <a:endParaRPr lang="en-US" b="1">
              <a:cs typeface="Calibri"/>
            </a:endParaRPr>
          </a:p>
          <a:p>
            <a:r>
              <a:rPr lang="en-US" sz="2100" b="1" dirty="0">
                <a:ea typeface="+mn-lt"/>
                <a:cs typeface="+mn-lt"/>
              </a:rPr>
              <a:t>for different components of the resume, ensuring clear and organized</a:t>
            </a:r>
            <a:endParaRPr lang="en-US" b="1">
              <a:cs typeface="Calibri"/>
            </a:endParaRPr>
          </a:p>
          <a:p>
            <a:r>
              <a:rPr lang="en-US" sz="2100" b="1" dirty="0">
                <a:ea typeface="+mn-lt"/>
                <a:cs typeface="+mn-lt"/>
              </a:rPr>
              <a:t>Presentation.</a:t>
            </a:r>
            <a:endParaRPr lang="en-US" b="1">
              <a:ea typeface="+mn-lt"/>
              <a:cs typeface="+mn-lt"/>
            </a:endParaRPr>
          </a:p>
          <a:p>
            <a:endParaRPr lang="en-US" sz="2100" b="1" dirty="0">
              <a:cs typeface="Calibri"/>
            </a:endParaRPr>
          </a:p>
          <a:p>
            <a:r>
              <a:rPr lang="en-US" sz="2100" b="1" dirty="0">
                <a:ea typeface="+mn-lt"/>
                <a:cs typeface="+mn-lt"/>
              </a:rPr>
              <a:t>● CSS Styling: CSS is employed to style the layout, fonts, colors, and</a:t>
            </a:r>
            <a:endParaRPr lang="en-US" b="1">
              <a:cs typeface="Calibri"/>
            </a:endParaRPr>
          </a:p>
          <a:p>
            <a:r>
              <a:rPr lang="en-US" sz="2100" b="1" dirty="0">
                <a:ea typeface="+mn-lt"/>
                <a:cs typeface="+mn-lt"/>
              </a:rPr>
              <a:t>responsiveness of the website, adapting to different screen sizes using</a:t>
            </a:r>
            <a:endParaRPr lang="en-US" b="1">
              <a:cs typeface="Calibri"/>
            </a:endParaRPr>
          </a:p>
          <a:p>
            <a:r>
              <a:rPr lang="en-US" sz="2100" b="1" dirty="0">
                <a:ea typeface="+mn-lt"/>
                <a:cs typeface="+mn-lt"/>
              </a:rPr>
              <a:t>media queries.</a:t>
            </a:r>
            <a:endParaRPr lang="en-US" b="1">
              <a:ea typeface="+mn-lt"/>
              <a:cs typeface="+mn-lt"/>
            </a:endParaRPr>
          </a:p>
          <a:p>
            <a:endParaRPr lang="en-US" sz="2100" b="1" dirty="0">
              <a:ea typeface="+mn-lt"/>
              <a:cs typeface="+mn-lt"/>
            </a:endParaRPr>
          </a:p>
          <a:p>
            <a:r>
              <a:rPr lang="en-US" sz="2100" b="1" dirty="0">
                <a:ea typeface="+mn-lt"/>
                <a:cs typeface="+mn-lt"/>
              </a:rPr>
              <a:t>● Font Awesome Icons: Font Awesome icons are included to enhance</a:t>
            </a:r>
            <a:endParaRPr lang="en-US" b="1">
              <a:cs typeface="Calibri"/>
            </a:endParaRPr>
          </a:p>
          <a:p>
            <a:r>
              <a:rPr lang="en-US" sz="2100" b="1" dirty="0">
                <a:ea typeface="+mn-lt"/>
                <a:cs typeface="+mn-lt"/>
              </a:rPr>
              <a:t>visual elements and provide links to social media profiles.</a:t>
            </a:r>
            <a:endParaRPr lang="en-US" b="1">
              <a:ea typeface="+mn-lt"/>
              <a:cs typeface="+mn-lt"/>
            </a:endParaRPr>
          </a:p>
          <a:p>
            <a:endParaRPr lang="en-US" sz="2100" b="1" dirty="0">
              <a:latin typeface="Calibri"/>
              <a:cs typeface="Calibri"/>
            </a:endParaRPr>
          </a:p>
          <a:p>
            <a:r>
              <a:rPr lang="en-US" sz="2100" b="1" dirty="0">
                <a:latin typeface="Calibri"/>
                <a:cs typeface="Calibri"/>
              </a:rPr>
              <a:t>Source code is available at </a:t>
            </a:r>
            <a:r>
              <a:rPr lang="en-US" sz="2100" dirty="0">
                <a:ea typeface="+mn-lt"/>
                <a:cs typeface="+mn-lt"/>
              </a:rPr>
              <a:t>https://github.com/vivekkdagar/single-page-resume</a:t>
            </a:r>
            <a:endParaRPr lang="en-US" sz="2100" b="1" dirty="0">
              <a:ea typeface="+mn-lt"/>
              <a:cs typeface="+mn-lt"/>
            </a:endParaRPr>
          </a:p>
          <a:p>
            <a:pPr marL="342900" indent="-342900">
              <a:lnSpc>
                <a:spcPct val="150000"/>
              </a:lnSpc>
              <a:buAutoNum type="arabicPeriod" startAt="3"/>
            </a:pPr>
            <a:endParaRPr lang="en-US" sz="2100" b="1" dirty="0">
              <a:latin typeface="Times New Roman" panose="02020603050405020304" pitchFamily="18" charset="0"/>
              <a:cs typeface="Times New Roman" panose="02020603050405020304" pitchFamily="18" charset="0"/>
            </a:endParaRPr>
          </a:p>
          <a:p>
            <a:pPr>
              <a:lnSpc>
                <a:spcPct val="150000"/>
              </a:lnSpc>
            </a:pPr>
            <a:endParaRPr lang="en-US" sz="2100" b="1" dirty="0">
              <a:latin typeface="Times New Roman" panose="02020603050405020304" pitchFamily="18" charset="0"/>
              <a:cs typeface="Times New Roman" panose="02020603050405020304" pitchFamily="18" charset="0"/>
            </a:endParaRPr>
          </a:p>
          <a:p>
            <a:pPr>
              <a:buFont typeface="Arial"/>
              <a:buChar char="•"/>
            </a:pPr>
            <a:endParaRPr lang="en-US" b="1" dirty="0">
              <a:cs typeface="Calibri"/>
            </a:endParaRPr>
          </a:p>
        </p:txBody>
      </p:sp>
    </p:spTree>
  </p:cSld>
  <p:clrMapOvr>
    <a:masterClrMapping/>
  </p:clrMapOvr>
  <p:transition spd="slow" advTm="4150">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3" y="-67327"/>
            <a:ext cx="12191999" cy="908720"/>
          </a:xfrm>
          <a:prstGeom prst="rect">
            <a:avLst/>
          </a:prstGeom>
          <a:solidFill>
            <a:srgbClr val="C00000"/>
          </a:solidFill>
        </p:spPr>
        <p:txBody>
          <a:bodyPr lIns="91440" tIns="45720" rIns="91440" bIns="45720" anchor="t"/>
          <a:lstStyle/>
          <a:p>
            <a:pPr algn="ctr">
              <a:lnSpc>
                <a:spcPct val="150000"/>
              </a:lnSpc>
              <a:spcBef>
                <a:spcPct val="0"/>
              </a:spcBef>
              <a:defRPr/>
            </a:pPr>
            <a:r>
              <a:rPr lang="en-US" altLang="zh-CN" sz="3200" b="1" dirty="0">
                <a:solidFill>
                  <a:schemeClr val="bg1"/>
                </a:solidFill>
                <a:latin typeface="Times New Roman"/>
                <a:ea typeface="等线 Light"/>
                <a:cs typeface="Times New Roman"/>
              </a:rPr>
              <a:t>DEMO</a:t>
            </a:r>
            <a:endParaRPr lang="en-US" dirty="0">
              <a:solidFill>
                <a:schemeClr val="bg1"/>
              </a:solidFill>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lIns="91440" tIns="45720" rIns="91440" bIns="45720" anchor="t"/>
          <a:lstStyle/>
          <a:p>
            <a:pPr>
              <a:lnSpc>
                <a:spcPct val="90000"/>
              </a:lnSpc>
              <a:spcBef>
                <a:spcPct val="0"/>
              </a:spcBef>
              <a:defRPr/>
            </a:pPr>
            <a:r>
              <a:rPr lang="en-IN" b="1" dirty="0">
                <a:solidFill>
                  <a:schemeClr val="bg1"/>
                </a:solidFill>
                <a:latin typeface="Times New Roman"/>
                <a:ea typeface="+mj-ea"/>
                <a:cs typeface="Times New Roman"/>
              </a:rPr>
              <a:t>Name of the student: Vivek Dagar                  Program : Bachelor of Technology in Computer Science Engineering (AI)</a:t>
            </a:r>
            <a:endParaRPr lang="zh-CN" altLang="en-US" dirty="0">
              <a:solidFill>
                <a:schemeClr val="bg1"/>
              </a:solidFill>
              <a:latin typeface="Times New Roman"/>
              <a:ea typeface="+mj-ea"/>
              <a:cs typeface="Times New Roman"/>
            </a:endParaRPr>
          </a:p>
          <a:p>
            <a:pPr>
              <a:lnSpc>
                <a:spcPct val="90000"/>
              </a:lnSpc>
              <a:spcBef>
                <a:spcPct val="0"/>
              </a:spcBef>
              <a:defRPr/>
            </a:pPr>
            <a:endParaRPr lang="en-US">
              <a:solidFill>
                <a:srgbClr val="000000"/>
              </a:solidFill>
              <a:latin typeface="Tinos"/>
              <a:ea typeface="+mj-ea"/>
              <a:cs typeface="Times New Roman" panose="02020603050405020304" pitchFamily="18" charset="0"/>
            </a:endParaRPr>
          </a:p>
          <a:p>
            <a:pPr>
              <a:lnSpc>
                <a:spcPct val="90000"/>
              </a:lnSpc>
              <a:spcBef>
                <a:spcPct val="0"/>
              </a:spcBef>
              <a:defRPr/>
            </a:pPr>
            <a:endParaRPr lang="en-IN" altLang="zh-CN" b="1" i="0" u="none" strike="noStrike" kern="1200" cap="none" spc="0" normalizeH="0" baseline="0" noProof="0" dirty="0">
              <a:ln>
                <a:noFill/>
              </a:ln>
              <a:solidFill>
                <a:schemeClr val="bg1"/>
              </a:solidFill>
              <a:effectLst/>
              <a:uLnTx/>
              <a:uFillTx/>
              <a:latin typeface="Times New Roman" panose="02020603050405020304" pitchFamily="18" charset="0"/>
              <a:ea typeface="等线 Light"/>
              <a:cs typeface="Times New Roman" panose="02020603050405020304" pitchFamily="18" charset="0"/>
            </a:endParaRPr>
          </a:p>
          <a:p>
            <a:pPr lvl="0">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pic>
        <p:nvPicPr>
          <p:cNvPr id="2" name="Picture 1" descr="A screenshot of a computer&#10;&#10;Description automatically generated">
            <a:extLst>
              <a:ext uri="{FF2B5EF4-FFF2-40B4-BE49-F238E27FC236}">
                <a16:creationId xmlns:a16="http://schemas.microsoft.com/office/drawing/2014/main" id="{AB382FC4-A45D-BEA3-B822-7A297C606C3B}"/>
              </a:ext>
            </a:extLst>
          </p:cNvPr>
          <p:cNvPicPr>
            <a:picLocks noChangeAspect="1"/>
          </p:cNvPicPr>
          <p:nvPr/>
        </p:nvPicPr>
        <p:blipFill>
          <a:blip r:embed="rId4"/>
          <a:stretch>
            <a:fillRect/>
          </a:stretch>
        </p:blipFill>
        <p:spPr>
          <a:xfrm>
            <a:off x="343437" y="1609371"/>
            <a:ext cx="12192000" cy="4433455"/>
          </a:xfrm>
          <a:prstGeom prst="rect">
            <a:avLst/>
          </a:prstGeom>
        </p:spPr>
      </p:pic>
      <p:sp>
        <p:nvSpPr>
          <p:cNvPr id="3" name="TextBox 2">
            <a:extLst>
              <a:ext uri="{FF2B5EF4-FFF2-40B4-BE49-F238E27FC236}">
                <a16:creationId xmlns:a16="http://schemas.microsoft.com/office/drawing/2014/main" id="{DECA0E8F-C3BF-711C-6454-97C68224F47C}"/>
              </a:ext>
            </a:extLst>
          </p:cNvPr>
          <p:cNvSpPr txBox="1"/>
          <p:nvPr/>
        </p:nvSpPr>
        <p:spPr>
          <a:xfrm>
            <a:off x="340627" y="1062758"/>
            <a:ext cx="114178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HOSTED AT -&gt;</a:t>
            </a:r>
            <a:r>
              <a:rPr lang="en-GB" b="1" dirty="0">
                <a:ea typeface="+mn-lt"/>
                <a:cs typeface="+mn-lt"/>
              </a:rPr>
              <a:t> https://vivekkdagar.github.io/single-page-resume/</a:t>
            </a:r>
            <a:endParaRPr lang="en-GB" b="1" dirty="0">
              <a:cs typeface="Calibri"/>
            </a:endParaRPr>
          </a:p>
        </p:txBody>
      </p:sp>
    </p:spTree>
    <p:extLst>
      <p:ext uri="{BB962C8B-B14F-4D97-AF65-F5344CB8AC3E}">
        <p14:creationId xmlns:p14="http://schemas.microsoft.com/office/powerpoint/2010/main" val="3079920092"/>
      </p:ext>
    </p:extLst>
  </p:cSld>
  <p:clrMapOvr>
    <a:masterClrMapping/>
  </p:clrMapOvr>
  <p:transition spd="slow" advTm="4150">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3" y="-67327"/>
            <a:ext cx="12191999" cy="908720"/>
          </a:xfrm>
          <a:prstGeom prst="rect">
            <a:avLst/>
          </a:prstGeom>
          <a:solidFill>
            <a:srgbClr val="C00000"/>
          </a:solidFill>
        </p:spPr>
        <p:txBody>
          <a:bodyPr lIns="91440" tIns="45720" rIns="91440" bIns="45720" anchor="t"/>
          <a:lstStyle/>
          <a:p>
            <a:pPr algn="ctr">
              <a:lnSpc>
                <a:spcPct val="150000"/>
              </a:lnSpc>
              <a:spcBef>
                <a:spcPct val="0"/>
              </a:spcBef>
              <a:defRPr/>
            </a:pPr>
            <a:r>
              <a:rPr lang="en-US" altLang="zh-CN" sz="3200" b="1" dirty="0">
                <a:solidFill>
                  <a:schemeClr val="bg1"/>
                </a:solidFill>
                <a:latin typeface="Times New Roman"/>
                <a:ea typeface="等线 Light"/>
                <a:cs typeface="Times New Roman"/>
              </a:rPr>
              <a:t>DEMO (ON MOBILE SCREEN)</a:t>
            </a:r>
            <a:endParaRPr lang="en-US" dirty="0">
              <a:solidFill>
                <a:schemeClr val="bg1"/>
              </a:solidFill>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lIns="91440" tIns="45720" rIns="91440" bIns="45720" anchor="t"/>
          <a:lstStyle/>
          <a:p>
            <a:pPr>
              <a:lnSpc>
                <a:spcPct val="90000"/>
              </a:lnSpc>
              <a:spcBef>
                <a:spcPct val="0"/>
              </a:spcBef>
              <a:defRPr/>
            </a:pPr>
            <a:r>
              <a:rPr lang="en-IN" b="1" dirty="0">
                <a:solidFill>
                  <a:schemeClr val="bg1"/>
                </a:solidFill>
                <a:latin typeface="Times New Roman"/>
                <a:ea typeface="+mj-ea"/>
                <a:cs typeface="Times New Roman"/>
              </a:rPr>
              <a:t>Name of the student: Vivek Dagar                  Program : Bachelor of Technology in Computer Science Engineering (AI)</a:t>
            </a:r>
            <a:endParaRPr lang="zh-CN" altLang="en-US" dirty="0">
              <a:solidFill>
                <a:schemeClr val="bg1"/>
              </a:solidFill>
              <a:latin typeface="Times New Roman"/>
              <a:ea typeface="+mj-ea"/>
              <a:cs typeface="Times New Roman"/>
            </a:endParaRPr>
          </a:p>
          <a:p>
            <a:pPr>
              <a:lnSpc>
                <a:spcPct val="90000"/>
              </a:lnSpc>
              <a:spcBef>
                <a:spcPct val="0"/>
              </a:spcBef>
              <a:defRPr/>
            </a:pPr>
            <a:endParaRPr lang="en-US">
              <a:solidFill>
                <a:srgbClr val="000000"/>
              </a:solidFill>
              <a:latin typeface="Tinos"/>
              <a:ea typeface="+mj-ea"/>
              <a:cs typeface="Times New Roman" panose="02020603050405020304" pitchFamily="18" charset="0"/>
            </a:endParaRPr>
          </a:p>
          <a:p>
            <a:pPr>
              <a:lnSpc>
                <a:spcPct val="90000"/>
              </a:lnSpc>
              <a:spcBef>
                <a:spcPct val="0"/>
              </a:spcBef>
              <a:defRPr/>
            </a:pPr>
            <a:endParaRPr lang="en-IN" altLang="zh-CN" b="1" i="0" u="none" strike="noStrike" kern="1200" cap="none" spc="0" normalizeH="0" baseline="0" noProof="0" dirty="0">
              <a:ln>
                <a:noFill/>
              </a:ln>
              <a:solidFill>
                <a:schemeClr val="bg1"/>
              </a:solidFill>
              <a:effectLst/>
              <a:uLnTx/>
              <a:uFillTx/>
              <a:latin typeface="Times New Roman" panose="02020603050405020304" pitchFamily="18" charset="0"/>
              <a:ea typeface="等线 Light"/>
              <a:cs typeface="Times New Roman" panose="02020603050405020304" pitchFamily="18" charset="0"/>
            </a:endParaRPr>
          </a:p>
          <a:p>
            <a:pPr lvl="0">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pic>
        <p:nvPicPr>
          <p:cNvPr id="4" name="Picture 3" descr="A screenshot of a phone&#10;&#10;Description automatically generated">
            <a:extLst>
              <a:ext uri="{FF2B5EF4-FFF2-40B4-BE49-F238E27FC236}">
                <a16:creationId xmlns:a16="http://schemas.microsoft.com/office/drawing/2014/main" id="{8773C616-9CDC-9745-BD2B-7360733A5CE7}"/>
              </a:ext>
            </a:extLst>
          </p:cNvPr>
          <p:cNvPicPr>
            <a:picLocks noChangeAspect="1"/>
          </p:cNvPicPr>
          <p:nvPr/>
        </p:nvPicPr>
        <p:blipFill>
          <a:blip r:embed="rId4"/>
          <a:stretch>
            <a:fillRect/>
          </a:stretch>
        </p:blipFill>
        <p:spPr>
          <a:xfrm>
            <a:off x="4976987" y="1382333"/>
            <a:ext cx="2152167" cy="4823138"/>
          </a:xfrm>
          <a:prstGeom prst="rect">
            <a:avLst/>
          </a:prstGeom>
        </p:spPr>
      </p:pic>
    </p:spTree>
    <p:extLst>
      <p:ext uri="{BB962C8B-B14F-4D97-AF65-F5344CB8AC3E}">
        <p14:creationId xmlns:p14="http://schemas.microsoft.com/office/powerpoint/2010/main" val="1311211716"/>
      </p:ext>
    </p:extLst>
  </p:cSld>
  <p:clrMapOvr>
    <a:masterClrMapping/>
  </p:clrMapOvr>
  <p:transition spd="slow" advTm="4150">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lIns="91440" tIns="45720" rIns="91440" bIns="45720" anchor="t"/>
          <a:lstStyle/>
          <a:p>
            <a:pPr lvl="0" algn="ctr">
              <a:lnSpc>
                <a:spcPct val="150000"/>
              </a:lnSpc>
              <a:spcBef>
                <a:spcPct val="0"/>
              </a:spcBef>
              <a:defRPr/>
            </a:pPr>
            <a:r>
              <a:rPr lang="en-IN" altLang="zh-CN" sz="3200" b="1" dirty="0">
                <a:solidFill>
                  <a:schemeClr val="bg1"/>
                </a:solidFill>
                <a:latin typeface="Times New Roman"/>
                <a:ea typeface="等线 Light"/>
                <a:cs typeface="Times New Roman"/>
              </a:rPr>
              <a:t>CONCLUSION</a:t>
            </a:r>
            <a:endParaRPr lang="en-US" altLang="zh-CN" dirty="0"/>
          </a:p>
        </p:txBody>
      </p:sp>
      <p:sp>
        <p:nvSpPr>
          <p:cNvPr id="17" name="Title 1"/>
          <p:cNvSpPr txBox="1">
            <a:spLocks noChangeArrowheads="1"/>
          </p:cNvSpPr>
          <p:nvPr/>
        </p:nvSpPr>
        <p:spPr>
          <a:xfrm>
            <a:off x="-1" y="6422707"/>
            <a:ext cx="12191997" cy="441960"/>
          </a:xfrm>
          <a:prstGeom prst="rect">
            <a:avLst/>
          </a:prstGeom>
          <a:solidFill>
            <a:srgbClr val="C00000"/>
          </a:solidFill>
        </p:spPr>
        <p:txBody>
          <a:bodyPr lIns="91440" tIns="45720" rIns="91440" bIns="45720" anchor="t"/>
          <a:lstStyle/>
          <a:p>
            <a:pPr>
              <a:lnSpc>
                <a:spcPct val="90000"/>
              </a:lnSpc>
              <a:spcBef>
                <a:spcPct val="0"/>
              </a:spcBef>
              <a:defRPr/>
            </a:pPr>
            <a:r>
              <a:rPr lang="en-IN" b="1" dirty="0">
                <a:solidFill>
                  <a:schemeClr val="bg1"/>
                </a:solidFill>
                <a:latin typeface="Times New Roman"/>
                <a:ea typeface="+mj-ea"/>
                <a:cs typeface="Times New Roman"/>
              </a:rPr>
              <a:t>Name of the student: Vivek Dagar                  Program : Bachelor of Technology in Computer Science Engineering (AI)</a:t>
            </a:r>
            <a:endParaRPr lang="zh-CN" altLang="en-US" dirty="0">
              <a:solidFill>
                <a:srgbClr val="000000"/>
              </a:solidFill>
              <a:latin typeface="Times New Roman"/>
              <a:ea typeface="+mj-ea"/>
              <a:cs typeface="Times New Roman"/>
            </a:endParaRPr>
          </a:p>
          <a:p>
            <a:pPr>
              <a:lnSpc>
                <a:spcPct val="90000"/>
              </a:lnSpc>
              <a:spcBef>
                <a:spcPct val="0"/>
              </a:spcBef>
              <a:defRPr/>
            </a:pPr>
            <a:endParaRPr lang="en-US" i="0" u="none" strike="noStrike" kern="1200" cap="none" spc="0" normalizeH="0" baseline="0" noProof="0">
              <a:ln>
                <a:noFill/>
              </a:ln>
              <a:solidFill>
                <a:srgbClr val="000000"/>
              </a:solidFill>
              <a:effectLst/>
              <a:uLnTx/>
              <a:uFillTx/>
              <a:latin typeface="Tinos"/>
              <a:ea typeface="+mj-ea"/>
              <a:cs typeface="Times New Roman" panose="02020603050405020304" pitchFamily="18" charset="0"/>
            </a:endParaRPr>
          </a:p>
          <a:p>
            <a:pPr lvl="0">
              <a:lnSpc>
                <a:spcPct val="90000"/>
              </a:lnSpc>
              <a:spcBef>
                <a:spcPct val="0"/>
              </a:spcBef>
              <a:defRPr/>
            </a:pPr>
            <a:endParaRPr lang="en-IN" altLang="zh-CN" b="1" i="0" u="none" strike="noStrike" kern="1200" cap="none" spc="0" normalizeH="0" baseline="0" noProof="0" dirty="0">
              <a:ln>
                <a:noFill/>
              </a:ln>
              <a:solidFill>
                <a:schemeClr val="bg1"/>
              </a:solidFill>
              <a:effectLst/>
              <a:uLnTx/>
              <a:uFillTx/>
              <a:latin typeface="Times New Roman"/>
              <a:ea typeface="等线 Light"/>
              <a:cs typeface="Times New Roman"/>
            </a:endParaRPr>
          </a:p>
        </p:txBody>
      </p:sp>
      <p:sp>
        <p:nvSpPr>
          <p:cNvPr id="3" name="Title 2">
            <a:extLst>
              <a:ext uri="{FF2B5EF4-FFF2-40B4-BE49-F238E27FC236}">
                <a16:creationId xmlns:a16="http://schemas.microsoft.com/office/drawing/2014/main" id="{C01C9022-3102-FA52-8E2E-92DD9C0FF5AF}"/>
              </a:ext>
            </a:extLst>
          </p:cNvPr>
          <p:cNvSpPr>
            <a:spLocks noGrp="1"/>
          </p:cNvSpPr>
          <p:nvPr>
            <p:ph type="title"/>
          </p:nvPr>
        </p:nvSpPr>
        <p:spPr>
          <a:xfrm>
            <a:off x="114301" y="1760220"/>
            <a:ext cx="12192000" cy="3017520"/>
          </a:xfrm>
        </p:spPr>
        <p:txBody>
          <a:bodyPr>
            <a:normAutofit fontScale="90000"/>
          </a:bodyPr>
          <a:lstStyle/>
          <a:p>
            <a:pPr>
              <a:lnSpc>
                <a:spcPct val="200000"/>
              </a:lnSpc>
            </a:pPr>
            <a:r>
              <a:rPr lang="en-US" sz="2000" b="1" dirty="0">
                <a:ea typeface="+mj-lt"/>
                <a:cs typeface="+mj-lt"/>
              </a:rPr>
              <a:t>In summary, the creation of this single-page, mobile-responsive resume website effectively addresses challenges in today's job market. By utilizing HTML elements, CSS styling, and Font Awesome icons, we've developed a dynamic platform that enhances online visibility and engagement with potential employers. Moving forward, this project underscores the importance of innovation and technology in empowering individuals to stand out in the digital space. Thank you.</a:t>
            </a:r>
            <a:endParaRPr lang="en-US" b="1" dirty="0">
              <a:ea typeface="+mj-lt"/>
              <a:cs typeface="+mj-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150">
        <p15:prstTrans prst="drape"/>
      </p:transition>
    </mc:Choice>
    <mc:Fallback xmlns="">
      <p:transition spd="slow" advTm="415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009650" y="2124222"/>
            <a:ext cx="10096500" cy="1631216"/>
          </a:xfrm>
          <a:prstGeom prst="rect">
            <a:avLst/>
          </a:prstGeom>
          <a:noFill/>
        </p:spPr>
        <p:txBody>
          <a:bodyPr wrap="square" rtlCol="0">
            <a:spAutoFit/>
          </a:bodyPr>
          <a:lstStyle/>
          <a:p>
            <a:pPr algn="ctr"/>
            <a:r>
              <a:rPr lang="en-US" sz="10000" b="1" dirty="0">
                <a:solidFill>
                  <a:srgbClr val="FF0000"/>
                </a:solidFill>
                <a:effectLst>
                  <a:outerShdw blurRad="38100" dist="38100" dir="2700000" algn="tl">
                    <a:srgbClr val="000000">
                      <a:alpha val="43137"/>
                    </a:srgbClr>
                  </a:outerShdw>
                </a:effectLst>
                <a:latin typeface="Arial Rounded MT Bold" panose="020F0704030504030204" pitchFamily="34" charset="0"/>
              </a:rPr>
              <a:t>THANK</a:t>
            </a:r>
            <a:r>
              <a:rPr lang="en-US" sz="10000" b="1" dirty="0">
                <a:effectLst>
                  <a:outerShdw blurRad="38100" dist="38100" dir="2700000" algn="tl">
                    <a:srgbClr val="000000">
                      <a:alpha val="43137"/>
                    </a:srgbClr>
                  </a:outerShdw>
                </a:effectLst>
                <a:latin typeface="Arial Rounded MT Bold" panose="020F0704030504030204" pitchFamily="34" charset="0"/>
              </a:rPr>
              <a:t> </a:t>
            </a:r>
            <a:r>
              <a:rPr lang="en-US" sz="10000" b="1" dirty="0">
                <a:solidFill>
                  <a:srgbClr val="FF0000"/>
                </a:solidFill>
                <a:effectLst>
                  <a:outerShdw blurRad="38100" dist="38100" dir="2700000" algn="tl">
                    <a:srgbClr val="000000">
                      <a:alpha val="43137"/>
                    </a:srgbClr>
                  </a:outerShdw>
                </a:effectLst>
                <a:latin typeface="Arial Rounded MT Bold" panose="020F0704030504030204" pitchFamily="34" charset="0"/>
              </a:rPr>
              <a:t>YOU</a:t>
            </a:r>
          </a:p>
        </p:txBody>
      </p:sp>
    </p:spTree>
  </p:cSld>
  <p:clrMapOvr>
    <a:masterClrMapping/>
  </p:clrMapOvr>
  <mc:AlternateContent xmlns:mc="http://schemas.openxmlformats.org/markup-compatibility/2006" xmlns:p14="http://schemas.microsoft.com/office/powerpoint/2010/main">
    <mc:Choice Requires="p14">
      <p:transition spd="slow" p14:dur="800" advTm="4150">
        <p14:flythrough/>
      </p:transition>
    </mc:Choice>
    <mc:Fallback xmlns="">
      <p:transition spd="slow" advTm="415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2505</TotalTime>
  <Words>1356</Words>
  <Application>Microsoft Office PowerPoint</Application>
  <PresentationFormat>Widescreen</PresentationFormat>
  <Paragraphs>131</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Functional Requirements: - Contact Information Section: Display individual's name prominently with social media links, email, phone number, and location. - Education Section: List educational qualifications in reverse order with institution name, degree, study duration, and academic performance. - Projects Section: Highlight significant projects with titles, descriptions, dates, and key features. - Skills Section: List technical and soft skills. - Additional Information: Include language proficiency, relevant certifications, and courses.  Non-Functional Requirements: - Responsiveness: Ensure correct rendering on desktop, tablet, and smartphone screens. - Usability: Ensure easy navigation with clear section headings and logical flow.</vt:lpstr>
      <vt:lpstr>PowerPoint Presentation</vt:lpstr>
      <vt:lpstr>PowerPoint Presentation</vt:lpstr>
      <vt:lpstr>PowerPoint Presentation</vt:lpstr>
      <vt:lpstr>In summary, the creation of this single-page, mobile-responsive resume website effectively addresses challenges in today's job market. By utilizing HTML elements, CSS styling, and Font Awesome icons, we've developed a dynamic platform that enhances online visibility and engagement with potential employers. Moving forward, this project underscores the importance of innovation and technology in empowering individuals to stand out in the digital space. 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Abhishek Jain</cp:lastModifiedBy>
  <cp:revision>441</cp:revision>
  <dcterms:created xsi:type="dcterms:W3CDTF">2020-05-05T09:43:00Z</dcterms:created>
  <dcterms:modified xsi:type="dcterms:W3CDTF">2024-06-01T14:41:52Z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D5A8ECB94CEF438B89B0C6966AFD8C8F</vt:lpwstr>
  </property>
  <property fmtid="{D5CDD505-2E9C-101B-9397-08002B2CF9AE}" pid="3" name="KSOProductBuildVer">
    <vt:lpwstr>1033-11.2.0.11537</vt:lpwstr>
  </property>
</Properties>
</file>