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C6C7-2F44-492E-9436-3A1A3C8D4E0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EEB60-E873-4DE6-9F1F-D56F536D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140" y="484378"/>
            <a:ext cx="7919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199E-7676-4493-911E-653DF12E2FCC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8ABA-C448-4F02-9BE3-6ECE8EAFE786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F627-6C62-4E6B-A724-0341C731FD8B}" type="datetime1">
              <a:rPr lang="en-US" smtClean="0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EE5D-4A43-4664-8565-AF4266B7262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F627-7C00-4445-88DF-0CEB47C6AE25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62316" y="39623"/>
            <a:ext cx="1265038" cy="1027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79464"/>
            <a:ext cx="82296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740" y="209499"/>
            <a:ext cx="5828665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1319529"/>
            <a:ext cx="701484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3644" y="6667053"/>
            <a:ext cx="356679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Copyright © Ivy Professional School - 2009-10 (All </a:t>
            </a:r>
            <a:r>
              <a:rPr spc="-5" dirty="0"/>
              <a:t>Rights</a:t>
            </a:r>
            <a:r>
              <a:rPr spc="-25" dirty="0"/>
              <a:t> </a:t>
            </a:r>
            <a:r>
              <a:rPr dirty="0"/>
              <a:t>Reserved)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6F2E-5231-44A0-A2F4-9C24C3F6DAFB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5629" y="6399612"/>
            <a:ext cx="256539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326" y="2013330"/>
            <a:ext cx="23183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Regression  </a:t>
            </a:r>
            <a:r>
              <a:rPr sz="4000" spc="-10" dirty="0"/>
              <a:t>Modelling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400" y="762000"/>
            <a:ext cx="3657600" cy="414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549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MLRM Development</a:t>
            </a:r>
            <a:r>
              <a:rPr spc="-20" dirty="0"/>
              <a:t> </a:t>
            </a:r>
            <a:r>
              <a:rPr spc="-5" dirty="0"/>
              <a:t>Prcoess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1863373"/>
            <a:ext cx="8915400" cy="3754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200" y="5247132"/>
            <a:ext cx="952500" cy="544195"/>
          </a:xfrm>
          <a:custGeom>
            <a:avLst/>
            <a:gdLst/>
            <a:ahLst/>
            <a:cxnLst/>
            <a:rect l="l" t="t" r="r" b="b"/>
            <a:pathLst>
              <a:path w="952500" h="544195">
                <a:moveTo>
                  <a:pt x="952500" y="0"/>
                </a:moveTo>
                <a:lnTo>
                  <a:pt x="0" y="0"/>
                </a:lnTo>
                <a:lnTo>
                  <a:pt x="0" y="544068"/>
                </a:lnTo>
                <a:lnTo>
                  <a:pt x="952500" y="544068"/>
                </a:lnTo>
                <a:lnTo>
                  <a:pt x="952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MLRM Prediction</a:t>
            </a:r>
            <a:r>
              <a:rPr spc="-4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38581" y="1343118"/>
            <a:ext cx="4754695" cy="52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0405" y="2494865"/>
            <a:ext cx="4854345" cy="269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516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MLRM Model</a:t>
            </a:r>
            <a:r>
              <a:rPr spc="-65" dirty="0"/>
              <a:t> </a:t>
            </a:r>
            <a:r>
              <a:rPr dirty="0"/>
              <a:t>Assumptions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586716"/>
            <a:ext cx="7356475" cy="13970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error term, e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,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follows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normal</a:t>
            </a:r>
            <a:r>
              <a:rPr sz="15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distribution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different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values of X,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variance of e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i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</a:t>
            </a:r>
            <a:r>
              <a:rPr sz="15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constant(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Homoscedasticity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).</a:t>
            </a:r>
            <a:endParaRPr sz="15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There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no Multi-collinearity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(no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perfect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linear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among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explanatory</a:t>
            </a:r>
            <a:r>
              <a:rPr sz="15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variables).</a:t>
            </a:r>
            <a:endParaRPr sz="150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There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no </a:t>
            </a:r>
            <a:r>
              <a:rPr sz="1500" b="1" spc="-10" dirty="0">
                <a:solidFill>
                  <a:srgbClr val="7E7E7E"/>
                </a:solidFill>
                <a:latin typeface="Calibri"/>
                <a:cs typeface="Calibri"/>
              </a:rPr>
              <a:t>autocorrelation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between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two e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500" spc="75" baseline="-1944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values.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84378"/>
            <a:ext cx="3942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MLRM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Methodology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2682"/>
            <a:ext cx="63093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Ordinary Least Square (OLS)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Methodology,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minimizes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sum of square of</a:t>
            </a:r>
            <a:r>
              <a:rPr sz="15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errors.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049" y="1998060"/>
            <a:ext cx="5847243" cy="3946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692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Interpretation of </a:t>
            </a:r>
            <a:r>
              <a:rPr spc="-5" dirty="0"/>
              <a:t>MLRM</a:t>
            </a:r>
            <a:r>
              <a:rPr spc="-75" dirty="0"/>
              <a:t> </a:t>
            </a:r>
            <a:r>
              <a:rPr spc="-5" dirty="0"/>
              <a:t>Coefficients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1116" y="1697482"/>
            <a:ext cx="700278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2876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intercept,0,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the mean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value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dependent variable </a:t>
            </a:r>
            <a:r>
              <a:rPr sz="1500" spc="-95" dirty="0">
                <a:solidFill>
                  <a:srgbClr val="7E7E7E"/>
                </a:solidFill>
                <a:latin typeface="Calibri"/>
                <a:cs typeface="Calibri"/>
              </a:rPr>
              <a:t>Y,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when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15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independent</a:t>
            </a:r>
            <a:endParaRPr sz="1500">
              <a:latin typeface="Calibri"/>
              <a:cs typeface="Calibri"/>
            </a:endParaRPr>
          </a:p>
          <a:p>
            <a:pPr marL="3173730">
              <a:lnSpc>
                <a:spcPct val="100000"/>
              </a:lnSpc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</a:t>
            </a:r>
            <a:r>
              <a:rPr sz="1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X=0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99085" marR="5080" indent="-2990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slope,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Bi, is 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change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the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value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dependent variable, </a:t>
            </a:r>
            <a:r>
              <a:rPr sz="1500" spc="-90" dirty="0">
                <a:solidFill>
                  <a:srgbClr val="7E7E7E"/>
                </a:solidFill>
                <a:latin typeface="Calibri"/>
                <a:cs typeface="Calibri"/>
              </a:rPr>
              <a:t>Y,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unit change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 the independent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 Xi,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keeping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all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other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Xs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constant</a:t>
            </a:r>
            <a:r>
              <a:rPr sz="15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(controlled).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487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MLRM Model</a:t>
            </a:r>
            <a:r>
              <a:rPr spc="-65" dirty="0"/>
              <a:t> </a:t>
            </a:r>
            <a:r>
              <a:rPr spc="-5" dirty="0"/>
              <a:t>Diagnostics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707007"/>
            <a:ext cx="5837555" cy="17405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overall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model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fitness (R-Square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Adjusted</a:t>
            </a:r>
            <a:r>
              <a:rPr sz="15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R-Square)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overall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model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statistical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significance (F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test</a:t>
            </a:r>
            <a:r>
              <a:rPr sz="15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test)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statistical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significance 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individual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explanatory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variables (t</a:t>
            </a:r>
            <a:r>
              <a:rPr sz="15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test)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Normality and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Homoscedasticity of</a:t>
            </a:r>
            <a:r>
              <a:rPr sz="15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residuals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Multi-collinearity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Auto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 Correlation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55219"/>
            <a:ext cx="5777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 </a:t>
            </a:r>
            <a:r>
              <a:rPr dirty="0"/>
              <a:t>overall </a:t>
            </a:r>
            <a:r>
              <a:rPr spc="-5" dirty="0"/>
              <a:t>Model</a:t>
            </a:r>
            <a:r>
              <a:rPr spc="-70" dirty="0"/>
              <a:t> </a:t>
            </a:r>
            <a:r>
              <a:rPr dirty="0"/>
              <a:t>Fitness:</a:t>
            </a:r>
          </a:p>
        </p:txBody>
      </p:sp>
      <p:sp>
        <p:nvSpPr>
          <p:cNvPr id="3" name="object 3"/>
          <p:cNvSpPr/>
          <p:nvPr/>
        </p:nvSpPr>
        <p:spPr>
          <a:xfrm>
            <a:off x="1924050" y="2232176"/>
            <a:ext cx="4787900" cy="267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440" y="808990"/>
            <a:ext cx="644779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Coefficient </a:t>
            </a:r>
            <a:r>
              <a:rPr sz="3000" b="1" dirty="0">
                <a:latin typeface="Calibri"/>
                <a:cs typeface="Calibri"/>
              </a:rPr>
              <a:t>of </a:t>
            </a:r>
            <a:r>
              <a:rPr sz="3000" b="1" spc="-5" dirty="0">
                <a:latin typeface="Calibri"/>
                <a:cs typeface="Calibri"/>
              </a:rPr>
              <a:t>Multiple Determination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15" dirty="0">
                <a:latin typeface="Calibri"/>
                <a:cs typeface="Calibri"/>
              </a:rPr>
              <a:t>R</a:t>
            </a:r>
            <a:r>
              <a:rPr sz="3000" b="1" spc="22" baseline="25000" dirty="0">
                <a:latin typeface="Calibri"/>
                <a:cs typeface="Calibri"/>
              </a:rPr>
              <a:t>2</a:t>
            </a:r>
            <a:endParaRPr sz="3000" baseline="25000">
              <a:latin typeface="Calibri"/>
              <a:cs typeface="Calibri"/>
            </a:endParaRPr>
          </a:p>
          <a:p>
            <a:pPr marL="540385" indent="-287020">
              <a:lnSpc>
                <a:spcPct val="100000"/>
              </a:lnSpc>
              <a:spcBef>
                <a:spcPts val="2620"/>
              </a:spcBef>
              <a:buFont typeface="Arial"/>
              <a:buChar char="•"/>
              <a:tabLst>
                <a:tab pos="540385" algn="l"/>
                <a:tab pos="541020" algn="l"/>
              </a:tabLst>
            </a:pP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Square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ranges from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0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89" y="3372743"/>
            <a:ext cx="4329358" cy="2189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 </a:t>
            </a:r>
            <a:r>
              <a:rPr dirty="0"/>
              <a:t>overall </a:t>
            </a:r>
            <a:r>
              <a:rPr spc="-5" dirty="0"/>
              <a:t>Model </a:t>
            </a:r>
            <a:r>
              <a:rPr dirty="0"/>
              <a:t>Fitness:  Adjusted</a:t>
            </a:r>
            <a:r>
              <a:rPr spc="10" dirty="0"/>
              <a:t> </a:t>
            </a:r>
            <a:r>
              <a:rPr dirty="0"/>
              <a:t>R</a:t>
            </a:r>
            <a:r>
              <a:rPr sz="3600" baseline="25462" dirty="0"/>
              <a:t>2</a:t>
            </a:r>
            <a:endParaRPr sz="3600" baseline="2546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pc="-5" dirty="0"/>
              <a:t>Inclusion of </a:t>
            </a:r>
            <a:r>
              <a:rPr dirty="0"/>
              <a:t>additional </a:t>
            </a:r>
            <a:r>
              <a:rPr spc="-10" dirty="0"/>
              <a:t>explanatory </a:t>
            </a:r>
            <a:r>
              <a:rPr spc="-5" dirty="0"/>
              <a:t>variables </a:t>
            </a:r>
            <a:r>
              <a:rPr dirty="0"/>
              <a:t>will </a:t>
            </a:r>
            <a:r>
              <a:rPr spc="-5" dirty="0"/>
              <a:t>increase </a:t>
            </a:r>
            <a:r>
              <a:rPr dirty="0"/>
              <a:t>the </a:t>
            </a:r>
            <a:r>
              <a:rPr spc="10" dirty="0"/>
              <a:t>R</a:t>
            </a:r>
            <a:r>
              <a:rPr sz="1500" spc="15" baseline="25000" dirty="0"/>
              <a:t>2</a:t>
            </a:r>
            <a:r>
              <a:rPr sz="1500" spc="67" baseline="25000" dirty="0"/>
              <a:t> </a:t>
            </a:r>
            <a:r>
              <a:rPr sz="1500" spc="-10" dirty="0"/>
              <a:t>value</a:t>
            </a:r>
            <a:endParaRPr sz="1500"/>
          </a:p>
          <a:p>
            <a:pPr marL="337185" marR="205104" indent="-287020">
              <a:lnSpc>
                <a:spcPts val="2700"/>
              </a:lnSpc>
              <a:spcBef>
                <a:spcPts val="24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pc="-10" dirty="0"/>
              <a:t>By </a:t>
            </a:r>
            <a:r>
              <a:rPr spc="-5" dirty="0"/>
              <a:t>introducing </a:t>
            </a:r>
            <a:r>
              <a:rPr dirty="0"/>
              <a:t>an additional </a:t>
            </a:r>
            <a:r>
              <a:rPr spc="-10" dirty="0"/>
              <a:t>explanatory </a:t>
            </a:r>
            <a:r>
              <a:rPr spc="-5" dirty="0"/>
              <a:t>variable, </a:t>
            </a:r>
            <a:r>
              <a:rPr spc="-10" dirty="0"/>
              <a:t>we </a:t>
            </a:r>
            <a:r>
              <a:rPr spc="-5" dirty="0"/>
              <a:t>increase </a:t>
            </a:r>
            <a:r>
              <a:rPr dirty="0"/>
              <a:t>the </a:t>
            </a:r>
            <a:r>
              <a:rPr spc="-10" dirty="0"/>
              <a:t>numerator </a:t>
            </a:r>
            <a:r>
              <a:rPr spc="-5" dirty="0"/>
              <a:t>of </a:t>
            </a:r>
            <a:r>
              <a:rPr dirty="0"/>
              <a:t>the  </a:t>
            </a:r>
            <a:r>
              <a:rPr spc="-10" dirty="0"/>
              <a:t>expression </a:t>
            </a:r>
            <a:r>
              <a:rPr spc="-20" dirty="0"/>
              <a:t>for </a:t>
            </a:r>
            <a:r>
              <a:rPr dirty="0"/>
              <a:t>R2 while the </a:t>
            </a:r>
            <a:r>
              <a:rPr spc="-5" dirty="0"/>
              <a:t>denominator remains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same.</a:t>
            </a:r>
          </a:p>
          <a:p>
            <a:pPr marL="337185" indent="-28702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pc="-70" dirty="0"/>
              <a:t>To </a:t>
            </a:r>
            <a:r>
              <a:rPr spc="-10" dirty="0"/>
              <a:t>correct </a:t>
            </a:r>
            <a:r>
              <a:rPr dirty="0"/>
              <a:t>this </a:t>
            </a:r>
            <a:r>
              <a:rPr spc="-10" dirty="0"/>
              <a:t>defect, we </a:t>
            </a:r>
            <a:r>
              <a:rPr spc="-5" dirty="0"/>
              <a:t>adjust </a:t>
            </a:r>
            <a:r>
              <a:rPr dirty="0"/>
              <a:t>the R2 </a:t>
            </a:r>
            <a:r>
              <a:rPr spc="-5" dirty="0"/>
              <a:t>by taking into account </a:t>
            </a:r>
            <a:r>
              <a:rPr dirty="0"/>
              <a:t>the </a:t>
            </a:r>
            <a:r>
              <a:rPr spc="-5" dirty="0"/>
              <a:t>degrees of </a:t>
            </a:r>
            <a:r>
              <a:rPr spc="-10" dirty="0"/>
              <a:t>freedom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2366" y="3815413"/>
            <a:ext cx="4198737" cy="211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013460"/>
            <a:ext cx="7778496" cy="277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09499"/>
            <a:ext cx="67049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 </a:t>
            </a:r>
            <a:r>
              <a:rPr dirty="0"/>
              <a:t>overall </a:t>
            </a:r>
            <a:r>
              <a:rPr spc="-5" dirty="0"/>
              <a:t>Model </a:t>
            </a:r>
            <a:r>
              <a:rPr dirty="0"/>
              <a:t>Significance:  </a:t>
            </a:r>
            <a:r>
              <a:rPr spc="-5" dirty="0"/>
              <a:t>F-Test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71" y="3865466"/>
            <a:ext cx="5288160" cy="223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09499"/>
            <a:ext cx="5838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 </a:t>
            </a:r>
            <a:r>
              <a:rPr dirty="0"/>
              <a:t>individual </a:t>
            </a:r>
            <a:r>
              <a:rPr spc="-5" dirty="0"/>
              <a:t>explanatory  variables</a:t>
            </a:r>
            <a:r>
              <a:rPr dirty="0"/>
              <a:t> </a:t>
            </a:r>
            <a:r>
              <a:rPr spc="-5" dirty="0"/>
              <a:t>(t-test)</a:t>
            </a:r>
          </a:p>
        </p:txBody>
      </p:sp>
      <p:sp>
        <p:nvSpPr>
          <p:cNvPr id="4" name="object 4"/>
          <p:cNvSpPr/>
          <p:nvPr/>
        </p:nvSpPr>
        <p:spPr>
          <a:xfrm>
            <a:off x="1301385" y="1708771"/>
            <a:ext cx="6305265" cy="1959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4305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Interesting</a:t>
            </a:r>
            <a:r>
              <a:rPr spc="-40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7600" y="1928321"/>
            <a:ext cx="4113529" cy="17411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•Vegetarians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miss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fewer</a:t>
            </a:r>
            <a:r>
              <a:rPr sz="15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flights.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•Women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use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camera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phone more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than</a:t>
            </a: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men.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•Left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handed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men earn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more</a:t>
            </a:r>
            <a:r>
              <a:rPr sz="1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money!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•Smokers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are better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sales</a:t>
            </a:r>
            <a:r>
              <a:rPr sz="15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people.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•Those who whistle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at work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place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are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more</a:t>
            </a:r>
            <a:r>
              <a:rPr sz="15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efficient.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 </a:t>
            </a:r>
            <a:r>
              <a:rPr dirty="0"/>
              <a:t>Normality and  </a:t>
            </a:r>
            <a:r>
              <a:rPr spc="-5" dirty="0"/>
              <a:t>Homoscedasticity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Residuals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852548"/>
            <a:ext cx="7056120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Normality: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errors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normally distributed,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we test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normality of residuals 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p-value 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more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than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0.05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(we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accept</a:t>
            </a:r>
            <a:r>
              <a:rPr sz="1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Ho)</a:t>
            </a:r>
            <a:endParaRPr sz="1500">
              <a:latin typeface="Calibri"/>
              <a:cs typeface="Calibri"/>
            </a:endParaRPr>
          </a:p>
          <a:p>
            <a:pPr marL="415290" lvl="1" indent="-103505">
              <a:lnSpc>
                <a:spcPct val="100000"/>
              </a:lnSpc>
              <a:spcBef>
                <a:spcPts val="900"/>
              </a:spcBef>
              <a:buFont typeface="Calibri"/>
              <a:buChar char="-"/>
              <a:tabLst>
                <a:tab pos="415925" algn="l"/>
              </a:tabLst>
            </a:pPr>
            <a:r>
              <a:rPr sz="1500" b="1" spc="-35" dirty="0">
                <a:solidFill>
                  <a:srgbClr val="7E7E7E"/>
                </a:solidFill>
                <a:latin typeface="Calibri"/>
                <a:cs typeface="Calibri"/>
              </a:rPr>
              <a:t>Test: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Anderson-Darling (AD) </a:t>
            </a: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Test,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Shapiro-Wilk normality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test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7E7E"/>
              </a:buClr>
              <a:buFont typeface="Calibri"/>
              <a:buChar char="-"/>
            </a:pPr>
            <a:endParaRPr sz="2200">
              <a:latin typeface="Calibri"/>
              <a:cs typeface="Calibri"/>
            </a:endParaRPr>
          </a:p>
          <a:p>
            <a:pPr marL="299085" marR="78105" indent="-287020">
              <a:lnSpc>
                <a:spcPct val="1501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Homoscedasticity: </a:t>
            </a:r>
            <a:r>
              <a:rPr sz="1500" spc="-20" dirty="0">
                <a:solidFill>
                  <a:srgbClr val="7E7E7E"/>
                </a:solidFill>
                <a:latin typeface="Calibri"/>
                <a:cs typeface="Calibri"/>
              </a:rPr>
              <a:t>At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each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level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predictor variables,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variance 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residual  term 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constant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p-value 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more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than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0.05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(we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accept</a:t>
            </a:r>
            <a:r>
              <a:rPr sz="15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Ho)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521970" lvl="1" indent="-210185">
              <a:lnSpc>
                <a:spcPct val="100000"/>
              </a:lnSpc>
              <a:buFont typeface="Calibri"/>
              <a:buChar char="-"/>
              <a:tabLst>
                <a:tab pos="521334" algn="l"/>
                <a:tab pos="522605" algn="l"/>
              </a:tabLst>
            </a:pPr>
            <a:r>
              <a:rPr sz="1500" b="1" spc="-35" dirty="0">
                <a:solidFill>
                  <a:srgbClr val="7E7E7E"/>
                </a:solidFill>
                <a:latin typeface="Calibri"/>
                <a:cs typeface="Calibri"/>
              </a:rPr>
              <a:t>Test: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Breusch-Pagan </a:t>
            </a: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Test,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Cook-Weisberg</a:t>
            </a:r>
            <a:r>
              <a:rPr sz="15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Test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473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</a:t>
            </a:r>
            <a:r>
              <a:rPr spc="-60" dirty="0"/>
              <a:t> </a:t>
            </a:r>
            <a:r>
              <a:rPr spc="-5" dirty="0"/>
              <a:t>Multicollinearity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587880"/>
            <a:ext cx="7597775" cy="13976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Multicollinearity: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High correlation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between explanatory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called</a:t>
            </a:r>
            <a:r>
              <a:rPr sz="15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Multi-collinearity</a:t>
            </a:r>
            <a:endParaRPr sz="1500">
              <a:latin typeface="Calibri"/>
              <a:cs typeface="Calibri"/>
            </a:endParaRPr>
          </a:p>
          <a:p>
            <a:pPr marL="581025" marR="5080" indent="-22606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500" b="1" spc="-35" dirty="0">
                <a:solidFill>
                  <a:srgbClr val="7E7E7E"/>
                </a:solidFill>
                <a:latin typeface="Calibri"/>
                <a:cs typeface="Calibri"/>
              </a:rPr>
              <a:t>Test: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Variance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Inflation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Factor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(VIF),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a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relative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increase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variance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S.E. of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beta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because  of collinearity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, VIF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less than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1.7. </a:t>
            </a:r>
            <a:r>
              <a:rPr sz="1500" spc="-70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reduce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Multicollinearity,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one 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ideal 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measures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to drop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 causing</a:t>
            </a:r>
            <a:r>
              <a:rPr sz="15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multi-collinearity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479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 for</a:t>
            </a:r>
            <a:r>
              <a:rPr spc="-40" dirty="0"/>
              <a:t> </a:t>
            </a:r>
            <a:r>
              <a:rPr spc="-5" dirty="0"/>
              <a:t>Auto-Correlation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702434"/>
            <a:ext cx="7388225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Auto </a:t>
            </a:r>
            <a:r>
              <a:rPr sz="1500" b="1" spc="-10" dirty="0">
                <a:solidFill>
                  <a:srgbClr val="7E7E7E"/>
                </a:solidFill>
                <a:latin typeface="Calibri"/>
                <a:cs typeface="Calibri"/>
              </a:rPr>
              <a:t>Correlation: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any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two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observations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Yi, error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terms should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not</a:t>
            </a:r>
            <a:r>
              <a:rPr sz="1500" spc="8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correlated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581025" marR="5080" indent="-226060">
              <a:lnSpc>
                <a:spcPct val="150000"/>
              </a:lnSpc>
            </a:pP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500" b="1" spc="-35" dirty="0">
                <a:solidFill>
                  <a:srgbClr val="7E7E7E"/>
                </a:solidFill>
                <a:latin typeface="Calibri"/>
                <a:cs typeface="Calibri"/>
              </a:rPr>
              <a:t>Test: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Durbin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Watson </a:t>
            </a: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Test,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test statistic ranges from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0-4.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When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DW=2,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no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auto-correlation 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exists.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Values away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from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2, show that auto-correlation</a:t>
            </a:r>
            <a:r>
              <a:rPr sz="15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exists.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9499"/>
            <a:ext cx="6228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Mean </a:t>
            </a:r>
            <a:r>
              <a:rPr dirty="0"/>
              <a:t>Absolute </a:t>
            </a:r>
            <a:r>
              <a:rPr spc="-5" dirty="0"/>
              <a:t>Percentage </a:t>
            </a:r>
            <a:r>
              <a:rPr dirty="0"/>
              <a:t>Error  (MAPE)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732" y="1697482"/>
            <a:ext cx="75279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mean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absolute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percentage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error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(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MAPE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), also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known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as mean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absolute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percentage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deviation  (MAPD),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a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measure of prediction accuracy of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forecasting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method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statistics. </a:t>
            </a:r>
            <a:r>
              <a:rPr sz="16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rgbClr val="7E7E7E"/>
                </a:solidFill>
                <a:latin typeface="Calibri"/>
                <a:cs typeface="Calibri"/>
              </a:rPr>
              <a:t>example, </a:t>
            </a:r>
            <a:r>
              <a:rPr sz="1600" spc="-5" dirty="0">
                <a:solidFill>
                  <a:srgbClr val="7E7E7E"/>
                </a:solidFill>
                <a:latin typeface="Calibri"/>
                <a:cs typeface="Calibri"/>
              </a:rPr>
              <a:t>if  the MAPE is 5, on </a:t>
            </a:r>
            <a:r>
              <a:rPr sz="1600" spc="-15" dirty="0">
                <a:solidFill>
                  <a:srgbClr val="7E7E7E"/>
                </a:solidFill>
                <a:latin typeface="Calibri"/>
                <a:cs typeface="Calibri"/>
              </a:rPr>
              <a:t>average, </a:t>
            </a:r>
            <a:r>
              <a:rPr sz="1600" spc="-5" dirty="0">
                <a:solidFill>
                  <a:srgbClr val="7E7E7E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7E7E7E"/>
                </a:solidFill>
                <a:latin typeface="Calibri"/>
                <a:cs typeface="Calibri"/>
              </a:rPr>
              <a:t>forecast </a:t>
            </a:r>
            <a:r>
              <a:rPr sz="1600" spc="-5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7E7E7E"/>
                </a:solidFill>
                <a:latin typeface="Calibri"/>
                <a:cs typeface="Calibri"/>
              </a:rPr>
              <a:t>off by </a:t>
            </a:r>
            <a:r>
              <a:rPr sz="1600" spc="-5" dirty="0">
                <a:solidFill>
                  <a:srgbClr val="7E7E7E"/>
                </a:solidFill>
                <a:latin typeface="Calibri"/>
                <a:cs typeface="Calibri"/>
              </a:rPr>
              <a:t>5%. The </a:t>
            </a:r>
            <a:r>
              <a:rPr sz="1600" spc="-10" dirty="0">
                <a:solidFill>
                  <a:srgbClr val="7E7E7E"/>
                </a:solidFill>
                <a:latin typeface="Calibri"/>
                <a:cs typeface="Calibri"/>
              </a:rPr>
              <a:t>equation</a:t>
            </a:r>
            <a:r>
              <a:rPr sz="1600" spc="11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39" y="3866769"/>
            <a:ext cx="26041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where </a:t>
            </a:r>
            <a:r>
              <a:rPr sz="1500" i="1" dirty="0">
                <a:solidFill>
                  <a:srgbClr val="7E7E7E"/>
                </a:solidFill>
                <a:latin typeface="Calibri"/>
                <a:cs typeface="Calibri"/>
              </a:rPr>
              <a:t>y</a:t>
            </a:r>
            <a:r>
              <a:rPr sz="1500" i="1" baseline="-25000" dirty="0">
                <a:solidFill>
                  <a:srgbClr val="7E7E7E"/>
                </a:solidFill>
                <a:latin typeface="Calibri"/>
                <a:cs typeface="Calibri"/>
              </a:rPr>
              <a:t>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equals the actual</a:t>
            </a:r>
            <a:r>
              <a:rPr sz="1500" spc="-2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value,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1903" y="3866769"/>
            <a:ext cx="5064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equals the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fitted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value,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1500" i="1" dirty="0">
                <a:solidFill>
                  <a:srgbClr val="7E7E7E"/>
                </a:solidFill>
                <a:latin typeface="Calibri"/>
                <a:cs typeface="Calibri"/>
              </a:rPr>
              <a:t>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equals the number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5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observations.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3002279"/>
            <a:ext cx="3657600" cy="53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000" y="3895344"/>
            <a:ext cx="134112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3716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Actual </a:t>
            </a:r>
            <a:r>
              <a:rPr spc="-5" dirty="0"/>
              <a:t>Vs</a:t>
            </a:r>
            <a:r>
              <a:rPr spc="-55" dirty="0"/>
              <a:t> </a:t>
            </a:r>
            <a:r>
              <a:rPr spc="-5" dirty="0"/>
              <a:t>Predicted</a:t>
            </a:r>
          </a:p>
        </p:txBody>
      </p:sp>
      <p:sp>
        <p:nvSpPr>
          <p:cNvPr id="3" name="object 3"/>
          <p:cNvSpPr/>
          <p:nvPr/>
        </p:nvSpPr>
        <p:spPr>
          <a:xfrm>
            <a:off x="1179994" y="1723491"/>
            <a:ext cx="6696035" cy="3328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2694559"/>
            <a:ext cx="201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87651"/>
            <a:ext cx="6673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Regression enables </a:t>
            </a:r>
            <a:r>
              <a:rPr sz="3000" dirty="0"/>
              <a:t>us to test </a:t>
            </a:r>
            <a:r>
              <a:rPr sz="3000" spc="-5" dirty="0"/>
              <a:t>few </a:t>
            </a:r>
            <a:r>
              <a:rPr sz="3000" dirty="0"/>
              <a:t>of these  </a:t>
            </a:r>
            <a:r>
              <a:rPr sz="3000" spc="-5" dirty="0"/>
              <a:t>Hypotheses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3850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8616"/>
            <a:ext cx="7213600" cy="29324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Regression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a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tool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finding </a:t>
            </a:r>
            <a:r>
              <a:rPr sz="1500" b="1" spc="-15" dirty="0">
                <a:solidFill>
                  <a:srgbClr val="3B8B92"/>
                </a:solidFill>
                <a:latin typeface="Calibri"/>
                <a:cs typeface="Calibri"/>
              </a:rPr>
              <a:t>existence </a:t>
            </a:r>
            <a:r>
              <a:rPr sz="1500" b="1" dirty="0">
                <a:solidFill>
                  <a:srgbClr val="3B8B92"/>
                </a:solidFill>
                <a:latin typeface="Calibri"/>
                <a:cs typeface="Calibri"/>
              </a:rPr>
              <a:t>of an </a:t>
            </a:r>
            <a:r>
              <a:rPr sz="1500" b="1" spc="-5" dirty="0">
                <a:solidFill>
                  <a:srgbClr val="3B8B92"/>
                </a:solidFill>
                <a:latin typeface="Calibri"/>
                <a:cs typeface="Calibri"/>
              </a:rPr>
              <a:t>association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between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500" spc="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dependent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 (Y)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one or more independent variables(X1,X2,…,Xn)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 a</a:t>
            </a:r>
            <a:r>
              <a:rPr sz="15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7E7E7E"/>
                </a:solidFill>
                <a:latin typeface="Calibri"/>
                <a:cs typeface="Calibri"/>
              </a:rPr>
              <a:t>study.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The relationship can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be </a:t>
            </a:r>
            <a:r>
              <a:rPr sz="1500" b="1" dirty="0">
                <a:solidFill>
                  <a:srgbClr val="3B8B92"/>
                </a:solidFill>
                <a:latin typeface="Calibri"/>
                <a:cs typeface="Calibri"/>
              </a:rPr>
              <a:t>linear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or</a:t>
            </a:r>
            <a:r>
              <a:rPr sz="15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3B8B92"/>
                </a:solidFill>
                <a:latin typeface="Calibri"/>
                <a:cs typeface="Calibri"/>
              </a:rPr>
              <a:t>non-linear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286385" marR="433705" indent="-286385">
              <a:lnSpc>
                <a:spcPct val="100000"/>
              </a:lnSpc>
              <a:buFont typeface="Arial"/>
              <a:buChar char="•"/>
              <a:tabLst>
                <a:tab pos="286385" algn="l"/>
                <a:tab pos="1583055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Mathematical relationship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an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exact</a:t>
            </a:r>
            <a:r>
              <a:rPr sz="1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relationship.</a:t>
            </a:r>
            <a:endParaRPr sz="1500">
              <a:latin typeface="Calibri"/>
              <a:cs typeface="Calibri"/>
            </a:endParaRPr>
          </a:p>
          <a:p>
            <a:pPr marR="429259" algn="ctr">
              <a:lnSpc>
                <a:spcPct val="100000"/>
              </a:lnSpc>
            </a:pP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Y =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β0+</a:t>
            </a:r>
            <a:r>
              <a:rPr sz="15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β1X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597660" indent="-287020">
              <a:lnSpc>
                <a:spcPct val="100000"/>
              </a:lnSpc>
              <a:buFont typeface="Arial"/>
              <a:buChar char="•"/>
              <a:tabLst>
                <a:tab pos="1597660" algn="l"/>
                <a:tab pos="1598295" algn="l"/>
              </a:tabLst>
            </a:pP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Statistical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not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 </a:t>
            </a:r>
            <a:r>
              <a:rPr sz="1500" spc="-15" dirty="0">
                <a:solidFill>
                  <a:srgbClr val="7E7E7E"/>
                </a:solidFill>
                <a:latin typeface="Calibri"/>
                <a:cs typeface="Calibri"/>
              </a:rPr>
              <a:t>exact</a:t>
            </a:r>
            <a:r>
              <a:rPr sz="15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relationship.</a:t>
            </a:r>
            <a:endParaRPr sz="1500">
              <a:latin typeface="Calibri"/>
              <a:cs typeface="Calibri"/>
            </a:endParaRPr>
          </a:p>
          <a:p>
            <a:pPr marR="430530" algn="ctr">
              <a:lnSpc>
                <a:spcPct val="100000"/>
              </a:lnSpc>
            </a:pP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Y =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β0+ β1X 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+</a:t>
            </a:r>
            <a:r>
              <a:rPr sz="15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 marR="431800" algn="ctr">
              <a:lnSpc>
                <a:spcPct val="100000"/>
              </a:lnSpc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(This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the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Population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Regression</a:t>
            </a:r>
            <a:r>
              <a:rPr sz="15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Function)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2896361"/>
            <a:ext cx="7315200" cy="36830"/>
          </a:xfrm>
          <a:custGeom>
            <a:avLst/>
            <a:gdLst/>
            <a:ahLst/>
            <a:cxnLst/>
            <a:rect l="l" t="t" r="r" b="b"/>
            <a:pathLst>
              <a:path w="7315200" h="36830">
                <a:moveTo>
                  <a:pt x="0" y="36322"/>
                </a:moveTo>
                <a:lnTo>
                  <a:pt x="7315200" y="0"/>
                </a:lnTo>
              </a:path>
            </a:pathLst>
          </a:custGeom>
          <a:ln w="19812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510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Regression</a:t>
            </a:r>
            <a:r>
              <a:rPr spc="-80" dirty="0"/>
              <a:t> </a:t>
            </a:r>
            <a:r>
              <a:rPr dirty="0"/>
              <a:t>Nomenclatures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669819" y="1411157"/>
            <a:ext cx="5873461" cy="397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Dependent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Independent 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1926082"/>
            <a:ext cx="715518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2354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Terms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dependent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and independent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does not necessarily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imply a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causal relationship 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between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two</a:t>
            </a:r>
            <a:r>
              <a:rPr sz="15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variables.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Regression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not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designed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to capture</a:t>
            </a:r>
            <a:r>
              <a:rPr sz="15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causality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Purpose of regression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1500" b="1" spc="-10" dirty="0">
                <a:solidFill>
                  <a:srgbClr val="7E7E7E"/>
                </a:solidFill>
                <a:latin typeface="Calibri"/>
                <a:cs typeface="Calibri"/>
              </a:rPr>
              <a:t>predict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the value 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of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dependent variable </a:t>
            </a:r>
            <a:r>
              <a:rPr sz="1500" b="1" spc="-10" dirty="0">
                <a:solidFill>
                  <a:srgbClr val="7E7E7E"/>
                </a:solidFill>
                <a:latin typeface="Calibri"/>
                <a:cs typeface="Calibri"/>
              </a:rPr>
              <a:t>given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the value(s) 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of 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independent</a:t>
            </a:r>
            <a:r>
              <a:rPr sz="1500" b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variable(s).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3790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</a:t>
            </a:r>
            <a:r>
              <a:rPr dirty="0"/>
              <a:t>of</a:t>
            </a:r>
            <a:r>
              <a:rPr spc="-5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96659" y="1722361"/>
            <a:ext cx="7812416" cy="380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4378"/>
            <a:ext cx="506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</a:t>
            </a:r>
            <a:r>
              <a:rPr dirty="0"/>
              <a:t>of Linear</a:t>
            </a:r>
            <a:r>
              <a:rPr spc="-80" dirty="0"/>
              <a:t> </a:t>
            </a:r>
            <a:r>
              <a:rPr dirty="0"/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4403" y="1773682"/>
            <a:ext cx="5685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Simple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Linear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Regression: Y=B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0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+B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1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X +</a:t>
            </a:r>
            <a:r>
              <a:rPr sz="1500" spc="-2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145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Multiple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Linear Regression: Y=B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0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+B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1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X +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2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X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1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+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3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X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2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+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…….+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500" baseline="-19444" dirty="0">
                <a:solidFill>
                  <a:srgbClr val="7E7E7E"/>
                </a:solidFill>
                <a:latin typeface="Calibri"/>
                <a:cs typeface="Calibri"/>
              </a:rPr>
              <a:t>k</a:t>
            </a:r>
            <a:r>
              <a:rPr sz="1500" spc="315" baseline="-1944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X</a:t>
            </a:r>
            <a:r>
              <a:rPr sz="1500" spc="-7" baseline="-19444" dirty="0">
                <a:solidFill>
                  <a:srgbClr val="7E7E7E"/>
                </a:solidFill>
                <a:latin typeface="Calibri"/>
                <a:cs typeface="Calibri"/>
              </a:rPr>
              <a:t>k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+e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9499"/>
            <a:ext cx="6425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 </a:t>
            </a:r>
            <a:r>
              <a:rPr dirty="0"/>
              <a:t>Linear Regression </a:t>
            </a:r>
            <a:r>
              <a:rPr spc="-5" dirty="0"/>
              <a:t>Model  </a:t>
            </a:r>
            <a:r>
              <a:rPr dirty="0"/>
              <a:t>(MLRM)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772" y="1697482"/>
            <a:ext cx="7024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Relationship </a:t>
            </a:r>
            <a:r>
              <a:rPr sz="1500" spc="-10" dirty="0">
                <a:solidFill>
                  <a:srgbClr val="7E7E7E"/>
                </a:solidFill>
                <a:latin typeface="Calibri"/>
                <a:cs typeface="Calibri"/>
              </a:rPr>
              <a:t>between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1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dependent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&amp; 2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or more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independent 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variables </a:t>
            </a:r>
            <a:r>
              <a:rPr sz="1500" dirty="0">
                <a:solidFill>
                  <a:srgbClr val="7E7E7E"/>
                </a:solidFill>
                <a:latin typeface="Calibri"/>
                <a:cs typeface="Calibri"/>
              </a:rPr>
              <a:t>is a </a:t>
            </a:r>
            <a:r>
              <a:rPr sz="1500" b="1" dirty="0">
                <a:solidFill>
                  <a:srgbClr val="7E7E7E"/>
                </a:solidFill>
                <a:latin typeface="Calibri"/>
                <a:cs typeface="Calibri"/>
              </a:rPr>
              <a:t>linear</a:t>
            </a:r>
            <a:r>
              <a:rPr sz="15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7E7E7E"/>
                </a:solidFill>
                <a:latin typeface="Calibri"/>
                <a:cs typeface="Calibri"/>
              </a:rPr>
              <a:t>function</a:t>
            </a:r>
            <a:r>
              <a:rPr sz="1500" spc="-5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805" y="2503089"/>
            <a:ext cx="7284438" cy="275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816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Regression  Modelling</vt:lpstr>
      <vt:lpstr>Interesting Hypothesis</vt:lpstr>
      <vt:lpstr>Regression enables us to test few of these  Hypotheses</vt:lpstr>
      <vt:lpstr>What is Regression?</vt:lpstr>
      <vt:lpstr>Regression Nomenclatures</vt:lpstr>
      <vt:lpstr>Dependent and Independent  Variables</vt:lpstr>
      <vt:lpstr>Types of Regression</vt:lpstr>
      <vt:lpstr>Types of Linear Regression</vt:lpstr>
      <vt:lpstr>Multiple Linear Regression Model  (MLRM)</vt:lpstr>
      <vt:lpstr>MLRM Development Prcoess</vt:lpstr>
      <vt:lpstr>MLRM Prediction Equation</vt:lpstr>
      <vt:lpstr>MLRM Model Assumptions</vt:lpstr>
      <vt:lpstr>PowerPoint Presentation</vt:lpstr>
      <vt:lpstr>Interpretation of MLRM Coefficients</vt:lpstr>
      <vt:lpstr>MLRM Model Diagnostics</vt:lpstr>
      <vt:lpstr>Test for overall Model Fitness:</vt:lpstr>
      <vt:lpstr>Test for overall Model Fitness:  Adjusted R2</vt:lpstr>
      <vt:lpstr>Test for overall Model Significance:  F-Test</vt:lpstr>
      <vt:lpstr>Test for individual explanatory  variables (t-test)</vt:lpstr>
      <vt:lpstr>Test for Normality and  Homoscedasticity of Residuals</vt:lpstr>
      <vt:lpstr>Test for Multicollinearity</vt:lpstr>
      <vt:lpstr>Test for Auto-Correlation</vt:lpstr>
      <vt:lpstr>Mean Absolute Percentage Error  (MAPE)</vt:lpstr>
      <vt:lpstr>Actual Vs Predicted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</dc:creator>
  <cp:lastModifiedBy>Arindam</cp:lastModifiedBy>
  <cp:revision>1</cp:revision>
  <dcterms:created xsi:type="dcterms:W3CDTF">2019-12-05T09:53:12Z</dcterms:created>
  <dcterms:modified xsi:type="dcterms:W3CDTF">2019-12-05T09:54:49Z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2019-12-05T00:00:00Z</vt:filetime>
  </property>
</Properties>
</file>