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8DB5A-96FF-48F8-802C-4A0AF2AEE1FD}" type="datetime1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www.wireclass.us|| Arindam 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CB301-AB6D-410E-A3EC-90518EB9A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04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14FEA-3C74-45E9-AD75-85342342A46A}" type="datetime1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www.wireclass.us|| Arindam 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1672-F2B8-482E-9B25-CCAA383FC9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8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A225C-46DE-47AC-9879-97B349FEEA80}" type="datetime1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www.wireclass.us|| Arindam 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B5B8F-B3C0-4504-BCBB-CB40E34BB3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16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9ED93-DA61-495D-8680-533F91DDB8E7}" type="datetime1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www.wireclass.us|| Arindam 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D07BA-CD43-46FD-82EB-60F610B49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39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E9C27-5C78-4AD3-BFC2-6E6049D81303}" type="datetime1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www.wireclass.us|| Arindam 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092FD-C0E6-4AAC-BCAE-472529C5B0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86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078A4-F688-466A-A06A-32A751FFE316}" type="datetime1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www.wireclass.us|| Arindam Dev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802C1-A5F3-49B7-96A8-3092E040E1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37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A56A9-E064-4733-9EEC-6F02397B63EC}" type="datetime1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www.wireclass.us|| Arindam Dev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B07CE-198B-4C9B-B972-D48680E31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39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28F4-7AE1-43FE-BD03-A3B0DA2A6574}" type="datetime1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www.wireclass.us|| Arindam Dev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042E2-480B-42BA-87EB-34EA5BE193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84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13490-A96E-4372-84B3-F5976B79674C}" type="datetime1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www.wireclass.us|| Arindam Dev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E8E6A-CA93-49D6-8CB9-001E4248C7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81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ED91C-2367-4A94-A2DD-C5371193B3F7}" type="datetime1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www.wireclass.us|| Arindam Dev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6C4DF-53DE-430F-8FB2-71051FE361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1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3DAFD-C71A-4F62-A89E-5665CEEE4173}" type="datetime1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www.wireclass.us|| Arindam Dev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69F94-0125-46EC-B3DE-9E3069C999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56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7DF471-94CA-4350-998F-D1CCE49795DF}" type="datetime1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www.wireclass.us|| Arindam Dev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7942C5F-3297-4E17-B1DE-0745061518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54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76F42E-1747-4132-A1D1-587E1AA0899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3886200" y="1905000"/>
            <a:ext cx="4257675" cy="635000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Business</a:t>
            </a:r>
            <a:r>
              <a:rPr kumimoji="0" sz="4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4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Analytics</a:t>
            </a: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800600" y="3048000"/>
            <a:ext cx="2482850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 Series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Modeling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0597" name="Picture 2" descr="Image result for time series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78486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594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039EAC-588D-4DA7-82E0-D4049C1830E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154238" y="304800"/>
            <a:ext cx="1590675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Modeling..!!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058988" y="985838"/>
            <a:ext cx="6613525" cy="157956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There are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several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techniques to model</a:t>
            </a:r>
            <a:r>
              <a:rPr kumimoji="0" sz="2800" b="0" i="0" u="none" strike="noStrike" kern="1200" cap="none" spc="-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</a:t>
            </a:r>
            <a:r>
              <a:rPr kumimoji="0" sz="2800" b="0" i="0" u="none" strike="noStrike" kern="1200" cap="none" spc="-6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Box–Jenkins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Approach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34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6B72A9-A7E7-4D4A-BA50-ADCDCB6320D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327400" y="169863"/>
            <a:ext cx="4524375" cy="5143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Box–Jenkins</a:t>
            </a:r>
            <a:r>
              <a:rPr kumimoji="0" lang="en-US" sz="3200" b="0" i="0" u="none" strike="noStrike" kern="1200" cap="none" spc="-204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Approach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2058988" y="985838"/>
            <a:ext cx="6391275" cy="52165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 This is also popularly known as</a:t>
            </a:r>
            <a:r>
              <a:rPr kumimoji="0" sz="2800" b="0" i="0" u="none" strike="noStrike" kern="1200" cap="none" spc="-5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ARIMA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7980" marR="0" lvl="0" indent="-335280" algn="l" defTabSz="914400" rtl="0" eaLnBrk="1" fontAlgn="auto" latinLnBrk="0" hangingPunct="1">
              <a:lnSpc>
                <a:spcPct val="100000"/>
              </a:lnSpc>
              <a:spcBef>
                <a:spcPts val="2105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Char char="–"/>
              <a:tabLst>
                <a:tab pos="347980" algn="l"/>
              </a:tabLst>
              <a:defRPr/>
            </a:pPr>
            <a:r>
              <a:rPr kumimoji="0" sz="3600" b="1" i="0" u="none" strike="noStrike" kern="1200" cap="none" spc="-5" normalizeH="0" baseline="0" noProof="0" dirty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AR-</a:t>
            </a:r>
            <a:r>
              <a:rPr kumimoji="0" sz="3600" b="1" i="0" u="none" strike="noStrike" kern="1200" cap="none" spc="-5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I-</a:t>
            </a:r>
            <a:r>
              <a:rPr kumimoji="0" sz="3600" b="1" i="0" u="none" strike="noStrike" kern="1200" cap="none" spc="-5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</a:t>
            </a:r>
            <a:endParaRPr kumimoji="0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27660" marR="0" lvl="0" indent="-3155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328295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</a:t>
            </a:r>
            <a:r>
              <a:rPr kumimoji="0" sz="2800" b="0" i="0" u="none" strike="noStrike" kern="1200" cap="none" spc="-4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</a:t>
            </a:r>
            <a:r>
              <a:rPr kumimoji="0" sz="2800" b="0" i="0" u="none" strike="noStrike" kern="1200" cap="none" spc="-4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50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DE17FD-1D1E-4C19-BAC8-B1E2F63EB78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4525963" y="169863"/>
            <a:ext cx="2127250" cy="5143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ARMA(p,q)</a:t>
            </a:r>
          </a:p>
        </p:txBody>
      </p:sp>
      <p:sp>
        <p:nvSpPr>
          <p:cNvPr id="121860" name="object 3"/>
          <p:cNvSpPr txBox="1">
            <a:spLocks noChangeArrowheads="1"/>
          </p:cNvSpPr>
          <p:nvPr/>
        </p:nvSpPr>
        <p:spPr bwMode="auto">
          <a:xfrm>
            <a:off x="1812925" y="900113"/>
            <a:ext cx="8366125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7790" rIns="0" bIns="0">
            <a:spAutoFit/>
          </a:bodyPr>
          <a:lstStyle>
            <a:lvl1pPr marL="3556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775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556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#An ARMA(2,1) series is written as follows:</a:t>
            </a: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556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a1*Yt-1 + a2*Yt-2 +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εt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+ b1*εt-1</a:t>
            </a: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556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#ARMA(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p,q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556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a1*Yt-1 + a2*Yt-2 + a3*Yt-3 + . . . ..+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-p</a:t>
            </a: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εt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+ b1*εt-1+ b2*εt-2. . . .. . . .+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bq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εt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-q</a:t>
            </a: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556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#a1, a2, a3, . . . .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are quantified impacts of Yt-1</a:t>
            </a: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,Yt-2, . . . .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-p on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Yt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556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#b1, b2, . . . .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bq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are quantified impacts of εt-1 and  εt-2 . . .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εt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-q on 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40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71E496-1B0C-4FE2-A1EE-3B4E1BEEF67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295525" y="169863"/>
            <a:ext cx="6588125" cy="5143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Have you </a:t>
            </a:r>
            <a:r>
              <a:rPr kumimoji="0" lang="en-US" sz="3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 experienced</a:t>
            </a:r>
            <a:r>
              <a:rPr kumimoji="0" lang="en-US" sz="3200" b="0" i="0" u="none" strike="noStrike" kern="1200" cap="none" spc="-12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this??</a:t>
            </a:r>
          </a:p>
        </p:txBody>
      </p:sp>
      <p:sp>
        <p:nvSpPr>
          <p:cNvPr id="122884" name="object 3"/>
          <p:cNvSpPr>
            <a:spLocks noChangeArrowheads="1"/>
          </p:cNvSpPr>
          <p:nvPr/>
        </p:nvSpPr>
        <p:spPr bwMode="auto">
          <a:xfrm>
            <a:off x="6235700" y="992188"/>
            <a:ext cx="4029075" cy="53657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2885" name="object 4"/>
          <p:cNvSpPr>
            <a:spLocks noChangeArrowheads="1"/>
          </p:cNvSpPr>
          <p:nvPr/>
        </p:nvSpPr>
        <p:spPr bwMode="auto">
          <a:xfrm>
            <a:off x="1717675" y="1371600"/>
            <a:ext cx="4151313" cy="4800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0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96E0A1-2969-4009-9676-0B59DFF6B8C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058988" y="233363"/>
            <a:ext cx="4672012" cy="5143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Steps for the Eye</a:t>
            </a:r>
            <a:r>
              <a:rPr kumimoji="0" lang="en-US" sz="3200" b="0" i="0" u="none" strike="noStrike" kern="1200" cap="none" spc="-114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test..!!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3908" name="object 3"/>
          <p:cNvSpPr txBox="1">
            <a:spLocks noChangeArrowheads="1"/>
          </p:cNvSpPr>
          <p:nvPr/>
        </p:nvSpPr>
        <p:spPr bwMode="auto">
          <a:xfrm>
            <a:off x="2058988" y="1466850"/>
            <a:ext cx="7802562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556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"/>
              <a:tabLst>
                <a:tab pos="3556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Assume that patient is literate.</a:t>
            </a: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"/>
              <a:tabLst>
                <a:tab pos="355600" algn="l"/>
              </a:tabLst>
              <a:defRPr/>
            </a:pPr>
            <a:endParaRPr kumimoji="0" lang="en-US" altLang="en-US" sz="3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"/>
              <a:tabLst>
                <a:tab pos="3556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Based on some tests, identify  nearsightedness or farsightedness and get a  rough estimate of eyesight.</a:t>
            </a: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"/>
              <a:tabLst>
                <a:tab pos="355600" algn="l"/>
              </a:tabLst>
              <a:defRPr/>
            </a:pPr>
            <a:endParaRPr kumimoji="0" lang="en-US" altLang="en-US" sz="3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marR="0" lvl="0" indent="-342900" algn="l" defTabSz="914400" rtl="0" eaLnBrk="1" fontAlgn="base" latinLnBrk="0" hangingPunct="1">
              <a:lnSpc>
                <a:spcPts val="302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"/>
              <a:tabLst>
                <a:tab pos="3556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Estimate the exact eyesight by trying various  lenses.</a:t>
            </a: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5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"/>
              <a:tabLst>
                <a:tab pos="355600" algn="l"/>
              </a:tabLst>
              <a:defRPr/>
            </a:pPr>
            <a:endParaRPr kumimoji="0" lang="en-US" altLang="en-US" sz="3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"/>
              <a:tabLst>
                <a:tab pos="3556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 Use the test results to give the prescription.</a:t>
            </a:r>
          </a:p>
        </p:txBody>
      </p:sp>
    </p:spTree>
    <p:extLst>
      <p:ext uri="{BB962C8B-B14F-4D97-AF65-F5344CB8AC3E}">
        <p14:creationId xmlns:p14="http://schemas.microsoft.com/office/powerpoint/2010/main" val="346536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F16FE1-34F1-4C89-B0A3-16348B57DF5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058988" y="233363"/>
            <a:ext cx="6754812" cy="5143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Similar steps you follow for</a:t>
            </a:r>
            <a:r>
              <a:rPr kumimoji="0" lang="en-US" sz="3200" b="0" i="0" u="none" strike="noStrike" kern="1200" cap="none" spc="-28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ARIMA</a:t>
            </a:r>
          </a:p>
        </p:txBody>
      </p:sp>
      <p:sp>
        <p:nvSpPr>
          <p:cNvPr id="124932" name="object 3"/>
          <p:cNvSpPr txBox="1">
            <a:spLocks noChangeArrowheads="1"/>
          </p:cNvSpPr>
          <p:nvPr/>
        </p:nvSpPr>
        <p:spPr bwMode="auto">
          <a:xfrm>
            <a:off x="2058988" y="1558925"/>
            <a:ext cx="7764462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454025" indent="-4413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4540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40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40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40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40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40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40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40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40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4025" marR="0" lvl="0" indent="-441325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"/>
              <a:tabLst>
                <a:tab pos="454025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 whether the data is stationary</a:t>
            </a:r>
          </a:p>
          <a:p>
            <a:pPr marL="454025" marR="0" lvl="0" indent="-441325" algn="l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"/>
              <a:tabLst>
                <a:tab pos="454025" algn="l"/>
              </a:tabLst>
              <a:defRPr/>
            </a:pPr>
            <a:endParaRPr kumimoji="0" lang="en-US" altLang="en-US" sz="4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4025" marR="0" lvl="0" indent="-441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"/>
              <a:tabLst>
                <a:tab pos="454025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Determine the order of AR and MA</a:t>
            </a:r>
          </a:p>
          <a:p>
            <a:pPr marL="454025" marR="0" lvl="0" indent="-441325" algn="l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"/>
              <a:tabLst>
                <a:tab pos="454025" algn="l"/>
              </a:tabLst>
              <a:defRPr/>
            </a:pPr>
            <a:endParaRPr kumimoji="0" lang="en-US" altLang="en-US" sz="4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4025" marR="0" lvl="0" indent="-441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"/>
              <a:tabLst>
                <a:tab pos="454025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 the the accuracy test to conclude the best  model</a:t>
            </a:r>
          </a:p>
          <a:p>
            <a:pPr marL="454025" marR="0" lvl="0" indent="-441325" algn="l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"/>
              <a:tabLst>
                <a:tab pos="454025" algn="l"/>
              </a:tabLst>
              <a:defRPr/>
            </a:pPr>
            <a:endParaRPr kumimoji="0" lang="en-US" altLang="en-US" sz="4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4025" marR="0" lvl="0" indent="-441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"/>
              <a:tabLst>
                <a:tab pos="454025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Forecast using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87190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C54F25-E5B6-4ED9-8E61-8BCC0B4F4BA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058988" y="233363"/>
            <a:ext cx="4021137" cy="5143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 is</a:t>
            </a:r>
            <a:r>
              <a:rPr kumimoji="0" lang="en-US" sz="3200" b="0" i="0" u="none" strike="noStrike" kern="1200" cap="none" spc="-114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stationary??</a:t>
            </a:r>
          </a:p>
        </p:txBody>
      </p:sp>
      <p:sp>
        <p:nvSpPr>
          <p:cNvPr id="125956" name="object 3"/>
          <p:cNvSpPr txBox="1">
            <a:spLocks noChangeArrowheads="1"/>
          </p:cNvSpPr>
          <p:nvPr/>
        </p:nvSpPr>
        <p:spPr bwMode="auto">
          <a:xfrm>
            <a:off x="2058988" y="1558925"/>
            <a:ext cx="7762875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556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54013" algn="l"/>
                <a:tab pos="3556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time series is stationary if it doesn’t have any  trend.</a:t>
            </a: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/>
            </a:pPr>
            <a:endParaRPr kumimoji="0" lang="en-US" altLang="en-US" sz="4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54013" algn="l"/>
                <a:tab pos="3556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 should also ensure that there is no  systematic change in variance.</a:t>
            </a:r>
          </a:p>
        </p:txBody>
      </p:sp>
    </p:spTree>
    <p:extLst>
      <p:ext uri="{BB962C8B-B14F-4D97-AF65-F5344CB8AC3E}">
        <p14:creationId xmlns:p14="http://schemas.microsoft.com/office/powerpoint/2010/main" val="1022664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34891D-5790-4151-9012-96C385F62C9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058988" y="233363"/>
            <a:ext cx="6338887" cy="5143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Non </a:t>
            </a:r>
            <a:r>
              <a:rPr kumimoji="0" lang="en-US" sz="3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stationary series looks</a:t>
            </a:r>
            <a:r>
              <a:rPr kumimoji="0" lang="en-US" sz="3200" b="0" i="0" u="none" strike="noStrike" kern="1200" cap="none" spc="-8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like..</a:t>
            </a:r>
          </a:p>
        </p:txBody>
      </p:sp>
      <p:sp>
        <p:nvSpPr>
          <p:cNvPr id="126980" name="object 3"/>
          <p:cNvSpPr>
            <a:spLocks noChangeArrowheads="1"/>
          </p:cNvSpPr>
          <p:nvPr/>
        </p:nvSpPr>
        <p:spPr bwMode="auto">
          <a:xfrm>
            <a:off x="1733550" y="985838"/>
            <a:ext cx="8651875" cy="52625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83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F4F446-C869-4A70-AB48-79783702186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058988" y="233363"/>
            <a:ext cx="5484812" cy="5143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Stationary </a:t>
            </a:r>
            <a:r>
              <a:rPr kumimoji="0" lang="en-US" sz="3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series looks</a:t>
            </a:r>
            <a:r>
              <a:rPr kumimoji="0" lang="en-US" sz="3200" b="0" i="0" u="none" strike="noStrike" kern="1200" cap="none" spc="-10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like..</a:t>
            </a:r>
          </a:p>
        </p:txBody>
      </p:sp>
      <p:sp>
        <p:nvSpPr>
          <p:cNvPr id="128004" name="object 3"/>
          <p:cNvSpPr>
            <a:spLocks noChangeArrowheads="1"/>
          </p:cNvSpPr>
          <p:nvPr/>
        </p:nvSpPr>
        <p:spPr bwMode="auto">
          <a:xfrm>
            <a:off x="1733550" y="957263"/>
            <a:ext cx="8724900" cy="5443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45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DAD66F-52C4-4169-91EF-2411882A3D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1831975" y="285750"/>
            <a:ext cx="6978650" cy="4524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How to test whether a data is</a:t>
            </a:r>
            <a:r>
              <a:rPr kumimoji="0" lang="en-US" sz="2800" b="0" i="0" u="none" strike="noStrike" kern="1200" cap="none" spc="5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Stationary?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9028" name="object 3"/>
          <p:cNvSpPr txBox="1">
            <a:spLocks noChangeArrowheads="1"/>
          </p:cNvSpPr>
          <p:nvPr/>
        </p:nvSpPr>
        <p:spPr bwMode="auto">
          <a:xfrm>
            <a:off x="2058988" y="1473200"/>
            <a:ext cx="6656387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7790" rIns="0" bIns="0">
            <a:spAutoFit/>
          </a:bodyPr>
          <a:lstStyle>
            <a:lvl1pPr marL="3556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7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/>
            </a:pPr>
            <a:r>
              <a:rPr kumimoji="0" lang="en-US" altLang="en-US" sz="2800" b="1" i="0" u="sng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Augmented Dickey Fuller (ADF)</a:t>
            </a: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54013" algn="l"/>
                <a:tab pos="3556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H0: The series is not stationary.</a:t>
            </a: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75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54013" algn="l"/>
                <a:tab pos="355600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H1: The series is stationary.</a:t>
            </a: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54013" algn="l"/>
                <a:tab pos="355600" algn="l"/>
              </a:tabLst>
              <a:defRPr/>
            </a:pPr>
            <a:endParaRPr kumimoji="0" lang="en-US" altLang="en-US" sz="40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556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/>
            </a:pPr>
            <a:r>
              <a:rPr kumimoji="0" lang="en-US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 p value indicates that the data is  stationary</a:t>
            </a:r>
            <a:endParaRPr kumimoji="0" lang="en-US" altLang="en-US" sz="2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64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C31206-8965-4303-89E3-06D5D7168AA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2058988" y="368300"/>
            <a:ext cx="3482975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is </a:t>
            </a: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Series</a:t>
            </a: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data?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1620" name="object 3"/>
          <p:cNvSpPr txBox="1">
            <a:spLocks/>
          </p:cNvSpPr>
          <p:nvPr/>
        </p:nvSpPr>
        <p:spPr bwMode="auto">
          <a:xfrm>
            <a:off x="2058988" y="1320800"/>
            <a:ext cx="8074025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247650" indent="-2349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47650" marR="0" lvl="0" indent="-23495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Any data which is captured over a period of time with  equal interval!!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133600" y="3200400"/>
            <a:ext cx="2546350" cy="2995613"/>
          </a:xfrm>
          <a:prstGeom prst="rect">
            <a:avLst/>
          </a:prstGeom>
        </p:spPr>
        <p:txBody>
          <a:bodyPr lIns="0" tIns="137160" rIns="0" bIns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Interval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could</a:t>
            </a:r>
            <a:r>
              <a:rPr kumimoji="0" sz="2400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be: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30835" marR="0" lvl="0" indent="-318770" algn="l" defTabSz="914400" rtl="0" eaLnBrk="1" fontAlgn="auto" latinLnBrk="0" hangingPunct="1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331470" algn="l"/>
              </a:tabLst>
              <a:defRPr/>
            </a:pP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Yearly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35280" marR="0" lvl="0" indent="-323215" algn="l" defTabSz="914400" rtl="0" eaLnBrk="1" fontAlgn="auto" latinLnBrk="0" hangingPunct="1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335915" algn="l"/>
              </a:tabLst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Monthly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35280" marR="0" lvl="0" indent="-323215" algn="l" defTabSz="914400" rtl="0" eaLnBrk="1" fontAlgn="auto" latinLnBrk="0" hangingPunct="1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335915" algn="l"/>
              </a:tabLst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Weekly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35280" marR="0" lvl="0" indent="-323215" algn="l" defTabSz="914400" rtl="0" eaLnBrk="1" fontAlgn="auto" latinLnBrk="0" hangingPunct="1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335915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Daily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35280" marR="0" lvl="0" indent="-323215" algn="l" defTabSz="914400" rtl="0" eaLnBrk="1" fontAlgn="auto" latinLnBrk="0" hangingPunct="1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 typeface="Wingdings"/>
              <a:buChar char=""/>
              <a:tabLst>
                <a:tab pos="335915" algn="l"/>
              </a:tabLst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Hourly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357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2439D7-6220-44A8-9E9B-C5E28243B1B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058988" y="233363"/>
            <a:ext cx="5484812" cy="5143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If the data is not</a:t>
            </a:r>
            <a:r>
              <a:rPr kumimoji="0" lang="en-US" sz="3200" b="0" i="0" u="none" strike="noStrike" kern="1200" cap="none" spc="-15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Stationary?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2058988" y="1558925"/>
            <a:ext cx="6657975" cy="363061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Differnce the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make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stationary!!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4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difference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</a:t>
            </a:r>
            <a:r>
              <a:rPr kumimoji="0" sz="2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(d)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4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Opposite of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differnce is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integration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4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ARIMA</a:t>
            </a: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(p,d,q)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0705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2EBAB0-57C2-4A35-A525-063DB36D5A5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058988" y="233363"/>
            <a:ext cx="6161087" cy="5143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Comparison between</a:t>
            </a:r>
            <a:r>
              <a:rPr kumimoji="0" lang="en-US" sz="3200" b="0" i="0" u="none" strike="noStrike" kern="1200" cap="none" spc="-10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models..!!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058988" y="1473200"/>
            <a:ext cx="6910387" cy="3132138"/>
          </a:xfrm>
          <a:prstGeom prst="rect">
            <a:avLst/>
          </a:prstGeom>
        </p:spPr>
        <p:txBody>
          <a:bodyPr lIns="0" tIns="97790" rIns="0" bIns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MAPE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RMSE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MAE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MAD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MASE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Lowest value indicates better</a:t>
            </a:r>
            <a:r>
              <a:rPr kumimoji="0" sz="2800" b="1" i="0" u="none" strike="noStrike" kern="1200" cap="none" spc="75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800" b="1" i="0" u="none" strike="noStrike" kern="1200" cap="none" spc="-5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model..!!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678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767D86-BD6D-4EED-A274-ADA097EF7F9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4" name="object 2"/>
          <p:cNvGraphicFramePr>
            <a:graphicFrameLocks noGrp="1"/>
          </p:cNvGraphicFramePr>
          <p:nvPr/>
        </p:nvGraphicFramePr>
        <p:xfrm>
          <a:off x="2132013" y="1185863"/>
          <a:ext cx="7080250" cy="4394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6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046">
                <a:tc>
                  <a:txBody>
                    <a:bodyPr/>
                    <a:lstStyle/>
                    <a:p>
                      <a:pPr marL="31750">
                        <a:lnSpc>
                          <a:spcPts val="2785"/>
                        </a:lnSpc>
                        <a:spcBef>
                          <a:spcPts val="10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Day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785"/>
                        </a:lnSpc>
                        <a:spcBef>
                          <a:spcPts val="10"/>
                        </a:spcBef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Denoted by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ts val="2785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Verdana"/>
                          <a:cs typeface="Verdana"/>
                        </a:rPr>
                        <a:t>Call</a:t>
                      </a:r>
                      <a:r>
                        <a:rPr sz="2400" b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spc="-5" dirty="0">
                          <a:latin typeface="Verdana"/>
                          <a:cs typeface="Verdana"/>
                        </a:rPr>
                        <a:t>Volume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marL="31750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10/25/2014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ts val="2780"/>
                        </a:lnSpc>
                      </a:pPr>
                      <a:r>
                        <a:rPr sz="2400" b="1" dirty="0">
                          <a:latin typeface="Verdana"/>
                          <a:cs typeface="Verdana"/>
                        </a:rPr>
                        <a:t>Yt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5495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99,552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85">
                <a:tc>
                  <a:txBody>
                    <a:bodyPr/>
                    <a:lstStyle/>
                    <a:p>
                      <a:pPr marL="31750">
                        <a:lnSpc>
                          <a:spcPts val="2785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10/24/2014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ts val="2785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Yt-1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5495">
                        <a:lnSpc>
                          <a:spcPts val="2785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113,014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8">
                <a:tc>
                  <a:txBody>
                    <a:bodyPr/>
                    <a:lstStyle/>
                    <a:p>
                      <a:pPr marL="31750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10/23/2014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Yt-2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5495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118,502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31750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10/22/2014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Yt-3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5495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119,437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marL="31750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10/21/2014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3560">
                        <a:lnSpc>
                          <a:spcPts val="2780"/>
                        </a:lnSpc>
                      </a:pPr>
                      <a:r>
                        <a:rPr sz="2400" b="1" dirty="0">
                          <a:latin typeface="Verdana"/>
                          <a:cs typeface="Verdana"/>
                        </a:rPr>
                        <a:t>. . .</a:t>
                      </a:r>
                      <a:r>
                        <a:rPr sz="24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dirty="0">
                          <a:latin typeface="Verdana"/>
                          <a:cs typeface="Verdana"/>
                        </a:rPr>
                        <a:t>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5495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123,410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022">
                <a:tc>
                  <a:txBody>
                    <a:bodyPr/>
                    <a:lstStyle/>
                    <a:p>
                      <a:pPr marL="31750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10/20/2014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3560">
                        <a:lnSpc>
                          <a:spcPts val="2780"/>
                        </a:lnSpc>
                      </a:pPr>
                      <a:r>
                        <a:rPr sz="2400" b="1" dirty="0">
                          <a:latin typeface="Verdana"/>
                          <a:cs typeface="Verdana"/>
                        </a:rPr>
                        <a:t>. . .</a:t>
                      </a:r>
                      <a:r>
                        <a:rPr sz="24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dirty="0">
                          <a:latin typeface="Verdana"/>
                          <a:cs typeface="Verdana"/>
                        </a:rPr>
                        <a:t>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5495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129,368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31750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10/19/2014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3560">
                        <a:lnSpc>
                          <a:spcPts val="2780"/>
                        </a:lnSpc>
                      </a:pPr>
                      <a:r>
                        <a:rPr sz="2400" b="1" dirty="0">
                          <a:latin typeface="Verdana"/>
                          <a:cs typeface="Verdana"/>
                        </a:rPr>
                        <a:t>. . .</a:t>
                      </a:r>
                      <a:r>
                        <a:rPr sz="24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dirty="0">
                          <a:latin typeface="Verdana"/>
                          <a:cs typeface="Verdana"/>
                        </a:rPr>
                        <a:t>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5495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135,961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31750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10/18/2014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3560">
                        <a:lnSpc>
                          <a:spcPts val="2780"/>
                        </a:lnSpc>
                      </a:pPr>
                      <a:r>
                        <a:rPr sz="2400" b="1" dirty="0">
                          <a:latin typeface="Verdana"/>
                          <a:cs typeface="Verdana"/>
                        </a:rPr>
                        <a:t>. . .</a:t>
                      </a:r>
                      <a:r>
                        <a:rPr sz="24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dirty="0">
                          <a:latin typeface="Verdana"/>
                          <a:cs typeface="Verdana"/>
                        </a:rPr>
                        <a:t>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5495">
                        <a:lnSpc>
                          <a:spcPts val="278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131,698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556">
                <a:tc>
                  <a:txBody>
                    <a:bodyPr/>
                    <a:lstStyle/>
                    <a:p>
                      <a:pPr marL="1026794">
                        <a:lnSpc>
                          <a:spcPts val="2780"/>
                        </a:lnSpc>
                      </a:pPr>
                      <a:r>
                        <a:rPr sz="2400" b="1" dirty="0">
                          <a:latin typeface="Verdana"/>
                          <a:cs typeface="Verdana"/>
                        </a:rPr>
                        <a:t>. .</a:t>
                      </a:r>
                      <a:r>
                        <a:rPr sz="24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dirty="0">
                          <a:latin typeface="Verdana"/>
                          <a:cs typeface="Verdana"/>
                        </a:rPr>
                        <a:t>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ts val="2780"/>
                        </a:lnSpc>
                      </a:pPr>
                      <a:r>
                        <a:rPr sz="2400" b="1" dirty="0">
                          <a:latin typeface="Verdana"/>
                          <a:cs typeface="Verdana"/>
                        </a:rPr>
                        <a:t>. . .</a:t>
                      </a:r>
                      <a:r>
                        <a:rPr sz="24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dirty="0">
                          <a:latin typeface="Verdana"/>
                          <a:cs typeface="Verdana"/>
                        </a:rPr>
                        <a:t>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6140">
                        <a:lnSpc>
                          <a:spcPts val="2780"/>
                        </a:lnSpc>
                      </a:pPr>
                      <a:r>
                        <a:rPr sz="2400" b="1" dirty="0">
                          <a:latin typeface="Verdana"/>
                          <a:cs typeface="Verdana"/>
                        </a:rPr>
                        <a:t>. . .</a:t>
                      </a:r>
                      <a:r>
                        <a:rPr sz="24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dirty="0">
                          <a:latin typeface="Verdana"/>
                          <a:cs typeface="Verdana"/>
                        </a:rPr>
                        <a:t>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085">
                <a:tc>
                  <a:txBody>
                    <a:bodyPr/>
                    <a:lstStyle/>
                    <a:p>
                      <a:pPr marL="1026794">
                        <a:lnSpc>
                          <a:spcPts val="2785"/>
                        </a:lnSpc>
                      </a:pPr>
                      <a:r>
                        <a:rPr sz="2400" b="1" dirty="0">
                          <a:latin typeface="Verdana"/>
                          <a:cs typeface="Verdana"/>
                        </a:rPr>
                        <a:t>. . .</a:t>
                      </a:r>
                      <a:r>
                        <a:rPr sz="24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dirty="0">
                          <a:latin typeface="Verdana"/>
                          <a:cs typeface="Verdana"/>
                        </a:rPr>
                        <a:t>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ts val="2785"/>
                        </a:lnSpc>
                      </a:pPr>
                      <a:r>
                        <a:rPr sz="2400" b="1" dirty="0">
                          <a:latin typeface="Verdana"/>
                          <a:cs typeface="Verdana"/>
                        </a:rPr>
                        <a:t>. . .</a:t>
                      </a:r>
                      <a:r>
                        <a:rPr sz="24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dirty="0">
                          <a:latin typeface="Verdana"/>
                          <a:cs typeface="Verdana"/>
                        </a:rPr>
                        <a:t>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6140">
                        <a:lnSpc>
                          <a:spcPts val="2785"/>
                        </a:lnSpc>
                      </a:pPr>
                      <a:r>
                        <a:rPr sz="2400" b="1" dirty="0">
                          <a:latin typeface="Verdana"/>
                          <a:cs typeface="Verdana"/>
                        </a:rPr>
                        <a:t>. . .</a:t>
                      </a:r>
                      <a:r>
                        <a:rPr sz="24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400" b="1" dirty="0">
                          <a:latin typeface="Verdana"/>
                          <a:cs typeface="Verdana"/>
                        </a:rPr>
                        <a:t>.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205">
                <a:tc>
                  <a:txBody>
                    <a:bodyPr/>
                    <a:lstStyle/>
                    <a:p>
                      <a:pPr marL="31750">
                        <a:lnSpc>
                          <a:spcPts val="280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2/23/2014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ts val="280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Yt-p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5495">
                        <a:lnSpc>
                          <a:spcPts val="2800"/>
                        </a:lnSpc>
                      </a:pPr>
                      <a:r>
                        <a:rPr sz="2400" b="1" spc="-5" dirty="0">
                          <a:latin typeface="Verdana"/>
                          <a:cs typeface="Verdana"/>
                        </a:rPr>
                        <a:t>113,214</a:t>
                      </a:r>
                      <a:endParaRPr sz="24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3"/>
          <p:cNvSpPr txBox="1">
            <a:spLocks/>
          </p:cNvSpPr>
          <p:nvPr/>
        </p:nvSpPr>
        <p:spPr>
          <a:xfrm>
            <a:off x="2154238" y="304800"/>
            <a:ext cx="5648325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Time </a:t>
            </a:r>
            <a:r>
              <a:rPr kumimoji="0" lang="en-US" sz="2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Series data..!! Call volumes of a</a:t>
            </a:r>
            <a:r>
              <a:rPr kumimoji="0" lang="en-US" sz="2200" b="0" i="0" u="none" strike="noStrike" kern="1200" cap="none" spc="13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BPO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86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8BCEDF-24CF-4B00-AF68-990D37E275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154238" y="304800"/>
            <a:ext cx="5135562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Time </a:t>
            </a:r>
            <a:r>
              <a:rPr kumimoji="0" lang="en-US" sz="2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Series data trend!! - Plot the</a:t>
            </a:r>
            <a:r>
              <a:rPr kumimoji="0" lang="en-US" sz="2200" b="0" i="0" u="none" strike="noStrike" kern="1200" cap="none" spc="13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3668" name="object 3"/>
          <p:cNvSpPr>
            <a:spLocks noChangeArrowheads="1"/>
          </p:cNvSpPr>
          <p:nvPr/>
        </p:nvSpPr>
        <p:spPr bwMode="auto">
          <a:xfrm>
            <a:off x="1806575" y="1143000"/>
            <a:ext cx="8578850" cy="4800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4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E677FE-75C0-49DB-A4C9-13F92A27079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154238" y="304800"/>
            <a:ext cx="6359525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Time </a:t>
            </a:r>
            <a:r>
              <a:rPr kumimoji="0" lang="en-US" sz="2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Series data plot!! – Some more</a:t>
            </a:r>
            <a:r>
              <a:rPr kumimoji="0" lang="en-US" sz="2200" b="0" i="0" u="none" strike="noStrike" kern="1200" cap="none" spc="114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examples..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4692" name="object 3"/>
          <p:cNvSpPr>
            <a:spLocks noChangeArrowheads="1"/>
          </p:cNvSpPr>
          <p:nvPr/>
        </p:nvSpPr>
        <p:spPr bwMode="auto">
          <a:xfrm>
            <a:off x="1876425" y="1214438"/>
            <a:ext cx="8509000" cy="48053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7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964C0B-0F64-4BE8-B0A2-723752466AB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154238" y="304800"/>
            <a:ext cx="6359525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Time </a:t>
            </a:r>
            <a:r>
              <a:rPr kumimoji="0" lang="en-US" sz="2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Series data plot!! – Some more</a:t>
            </a:r>
            <a:r>
              <a:rPr kumimoji="0" lang="en-US" sz="2200" b="0" i="0" u="none" strike="noStrike" kern="1200" cap="none" spc="114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examples..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5716" name="object 3"/>
          <p:cNvSpPr>
            <a:spLocks noChangeArrowheads="1"/>
          </p:cNvSpPr>
          <p:nvPr/>
        </p:nvSpPr>
        <p:spPr bwMode="auto">
          <a:xfrm>
            <a:off x="1733550" y="1066800"/>
            <a:ext cx="8724900" cy="5181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3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7E0339-13BB-4F49-9AB2-CBE11F101DA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154238" y="304800"/>
            <a:ext cx="6359525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Time </a:t>
            </a:r>
            <a:r>
              <a:rPr kumimoji="0" lang="en-US" sz="2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Series data plot!! – Some more</a:t>
            </a:r>
            <a:r>
              <a:rPr kumimoji="0" lang="en-US" sz="2200" b="0" i="0" u="none" strike="noStrike" kern="1200" cap="none" spc="114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examples..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6740" name="object 3"/>
          <p:cNvSpPr>
            <a:spLocks noChangeArrowheads="1"/>
          </p:cNvSpPr>
          <p:nvPr/>
        </p:nvSpPr>
        <p:spPr bwMode="auto">
          <a:xfrm>
            <a:off x="1806575" y="1066800"/>
            <a:ext cx="8578850" cy="5105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1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85AA2B-4037-4420-9932-DCBE436E56C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154238" y="304800"/>
            <a:ext cx="4391025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Major phases of the</a:t>
            </a:r>
            <a:r>
              <a:rPr kumimoji="0" lang="en-US" sz="2200" b="0" i="0" u="none" strike="noStrike" kern="1200" cap="none" spc="6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technique..!!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7764" name="object 3"/>
          <p:cNvSpPr>
            <a:spLocks noChangeArrowheads="1"/>
          </p:cNvSpPr>
          <p:nvPr/>
        </p:nvSpPr>
        <p:spPr bwMode="auto">
          <a:xfrm>
            <a:off x="1806575" y="2481263"/>
            <a:ext cx="8677275" cy="9477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6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EA8CE6-46EC-48DC-BBE0-6D61A9D1976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Constantia" panose="020306020503060303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Constantia" panose="020306020503060303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154238" y="304800"/>
            <a:ext cx="3086100" cy="360363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marR="0" lvl="0" indent="0" algn="l" defTabSz="914400" rtl="0" eaLnBrk="0" fontAlgn="auto" latinLnBrk="0" hangingPunct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Descriptive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-5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Analysis..!!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8788" name="object 3"/>
          <p:cNvSpPr txBox="1">
            <a:spLocks noChangeArrowheads="1"/>
          </p:cNvSpPr>
          <p:nvPr/>
        </p:nvSpPr>
        <p:spPr bwMode="auto">
          <a:xfrm>
            <a:off x="2058988" y="985838"/>
            <a:ext cx="7950200" cy="31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2226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2226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2226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222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3222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222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222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222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32226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 marR="0" lvl="0" indent="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22625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Try to understand	the nature of the time series</a:t>
            </a:r>
          </a:p>
          <a:p>
            <a:pPr marL="1270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22625" algn="l"/>
              </a:tabLst>
              <a:defRPr/>
            </a:pPr>
            <a:endParaRPr kumimoji="0" lang="en-US" altLang="en-US" sz="3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base" latinLnBrk="0" hangingPunct="1">
              <a:lnSpc>
                <a:spcPct val="100000"/>
              </a:lnSpc>
              <a:spcBef>
                <a:spcPts val="19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>
                <a:tab pos="3222625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it has any trend...if it has then how does it look  like – upward, downward</a:t>
            </a:r>
          </a:p>
          <a:p>
            <a:pPr marL="1270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>
                <a:tab pos="3222625" algn="l"/>
              </a:tabLst>
              <a:defRPr/>
            </a:pPr>
            <a:endParaRPr kumimoji="0" lang="en-US" altLang="en-US" sz="3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base" latinLnBrk="0" hangingPunct="1">
              <a:lnSpc>
                <a:spcPct val="100000"/>
              </a:lnSpc>
              <a:spcBef>
                <a:spcPts val="1938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3222625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there is any seasonal pattern</a:t>
            </a:r>
          </a:p>
        </p:txBody>
      </p:sp>
    </p:spTree>
    <p:extLst>
      <p:ext uri="{BB962C8B-B14F-4D97-AF65-F5344CB8AC3E}">
        <p14:creationId xmlns:p14="http://schemas.microsoft.com/office/powerpoint/2010/main" val="1161462319"/>
      </p:ext>
    </p:extLst>
  </p:cSld>
  <p:clrMapOvr>
    <a:masterClrMapping/>
  </p:clrMapOvr>
</p:sld>
</file>

<file path=ppt/theme/theme1.xml><?xml version="1.0" encoding="utf-8"?>
<a:theme xmlns:a="http://schemas.openxmlformats.org/drawingml/2006/main" name="COMPANY_DE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Constantia</vt:lpstr>
      <vt:lpstr>Times New Roman</vt:lpstr>
      <vt:lpstr>Verdana</vt:lpstr>
      <vt:lpstr>Wingdings</vt:lpstr>
      <vt:lpstr>COMPANY_DECK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</dc:creator>
  <cp:lastModifiedBy>Arindam</cp:lastModifiedBy>
  <cp:revision>1</cp:revision>
  <dcterms:created xsi:type="dcterms:W3CDTF">2021-01-20T10:14:01Z</dcterms:created>
  <dcterms:modified xsi:type="dcterms:W3CDTF">2021-01-20T10:14:13Z</dcterms:modified>
</cp:coreProperties>
</file>