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7A7485-E527-435C-8177-F5AA9E47D807}">
  <a:tblStyle styleId="{777A7485-E527-435C-8177-F5AA9E47D8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322"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cd49bb59fa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cd49bb59f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cd200692b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cd200692b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cd200692b5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cd200692b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cd200692b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cd200692b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cd200692b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cd200692b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cd200692b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cd200692b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cd200692b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d200692b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cd200692b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cd200692b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cd200692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cd200692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cd200692b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cd200692b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cd49bb59f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cd49bb59f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dirty="0">
                <a:latin typeface="Times New Roman" panose="02020603050405020304" pitchFamily="18" charset="0"/>
                <a:ea typeface="Calibri" panose="020F0502020204030204" pitchFamily="34" charset="0"/>
                <a:cs typeface="Times New Roman" panose="02020603050405020304" pitchFamily="18" charset="0"/>
              </a:rPr>
              <a:t>Common skin disease classification</a:t>
            </a:r>
            <a:endParaRPr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dirty="0">
                <a:solidFill>
                  <a:schemeClr val="tx1"/>
                </a:solidFill>
                <a:latin typeface="Times New Roman" panose="02020603050405020304" pitchFamily="18" charset="0"/>
                <a:cs typeface="Times New Roman" panose="02020603050405020304" pitchFamily="18" charset="0"/>
              </a:rPr>
              <a:t>Using deep learning</a:t>
            </a:r>
            <a:endParaRPr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Results/Simulations</a:t>
            </a:r>
            <a:endParaRPr dirty="0">
              <a:latin typeface="Times New Roman" panose="02020603050405020304" pitchFamily="18" charset="0"/>
              <a:cs typeface="Times New Roman" panose="02020603050405020304" pitchFamily="18" charset="0"/>
            </a:endParaRPr>
          </a:p>
        </p:txBody>
      </p:sp>
      <p:sp>
        <p:nvSpPr>
          <p:cNvPr id="113" name="Google Shape;113;p22"/>
          <p:cNvSpPr txBox="1"/>
          <p:nvPr/>
        </p:nvSpPr>
        <p:spPr>
          <a:xfrm>
            <a:off x="1230435" y="4246499"/>
            <a:ext cx="3942766" cy="20597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i="1" dirty="0">
                <a:solidFill>
                  <a:schemeClr val="tx1"/>
                </a:solidFill>
                <a:latin typeface="Times New Roman" panose="02020603050405020304" pitchFamily="18" charset="0"/>
                <a:cs typeface="Times New Roman" panose="02020603050405020304" pitchFamily="18" charset="0"/>
              </a:rPr>
              <a:t>Figure 1. Confusion matrix for InceptionV3 model</a:t>
            </a:r>
            <a:endParaRPr i="1" dirty="0">
              <a:solidFill>
                <a:schemeClr val="tx1"/>
              </a:solidFill>
              <a:latin typeface="Times New Roman" panose="02020603050405020304" pitchFamily="18" charset="0"/>
              <a:cs typeface="Times New Roman" panose="02020603050405020304" pitchFamily="18" charset="0"/>
            </a:endParaRPr>
          </a:p>
        </p:txBody>
      </p:sp>
      <p:sp>
        <p:nvSpPr>
          <p:cNvPr id="114" name="Google Shape;114;p22"/>
          <p:cNvSpPr txBox="1"/>
          <p:nvPr/>
        </p:nvSpPr>
        <p:spPr>
          <a:xfrm>
            <a:off x="230800" y="4452475"/>
            <a:ext cx="6292500" cy="47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dirty="0">
              <a:solidFill>
                <a:schemeClr val="dk2"/>
              </a:solidFill>
            </a:endParaRPr>
          </a:p>
        </p:txBody>
      </p:sp>
      <p:sp>
        <p:nvSpPr>
          <p:cNvPr id="115" name="Google Shape;115;p22"/>
          <p:cNvSpPr txBox="1"/>
          <p:nvPr/>
        </p:nvSpPr>
        <p:spPr>
          <a:xfrm>
            <a:off x="5054725" y="1001825"/>
            <a:ext cx="3401100" cy="21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16" name="Google Shape;116;p22"/>
          <p:cNvSpPr txBox="1"/>
          <p:nvPr/>
        </p:nvSpPr>
        <p:spPr>
          <a:xfrm>
            <a:off x="5792775" y="1062675"/>
            <a:ext cx="3294600" cy="284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solidFill>
                  <a:schemeClr val="tx1"/>
                </a:solidFill>
                <a:latin typeface="Times New Roman" panose="02020603050405020304" pitchFamily="18" charset="0"/>
                <a:cs typeface="Times New Roman" panose="02020603050405020304" pitchFamily="18" charset="0"/>
              </a:rPr>
              <a:t>Figure 2. Represents confusion matrix of the model.</a:t>
            </a:r>
            <a:endParaRPr sz="1800" dirty="0">
              <a:solidFill>
                <a:schemeClr val="tx1"/>
              </a:solidFill>
              <a:latin typeface="Times New Roman" panose="02020603050405020304" pitchFamily="18" charset="0"/>
              <a:cs typeface="Times New Roman" panose="02020603050405020304" pitchFamily="18" charset="0"/>
            </a:endParaRPr>
          </a:p>
        </p:txBody>
      </p:sp>
      <p:pic>
        <p:nvPicPr>
          <p:cNvPr id="117" name="Google Shape;117;p22"/>
          <p:cNvPicPr preferRelativeResize="0"/>
          <p:nvPr/>
        </p:nvPicPr>
        <p:blipFill>
          <a:blip r:embed="rId3">
            <a:alphaModFix/>
          </a:blip>
          <a:stretch>
            <a:fillRect/>
          </a:stretch>
        </p:blipFill>
        <p:spPr>
          <a:xfrm>
            <a:off x="152400" y="1009050"/>
            <a:ext cx="5020801" cy="33101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panose="02020603050405020304" pitchFamily="18" charset="0"/>
                <a:cs typeface="Times New Roman" panose="02020603050405020304" pitchFamily="18" charset="0"/>
              </a:rPr>
              <a:t>Results/Simulations</a:t>
            </a:r>
            <a:endParaRPr b="1" dirty="0">
              <a:latin typeface="Times New Roman" panose="02020603050405020304" pitchFamily="18" charset="0"/>
              <a:cs typeface="Times New Roman" panose="02020603050405020304" pitchFamily="18" charset="0"/>
            </a:endParaRPr>
          </a:p>
        </p:txBody>
      </p:sp>
      <p:pic>
        <p:nvPicPr>
          <p:cNvPr id="123" name="Google Shape;123;p23"/>
          <p:cNvPicPr preferRelativeResize="0"/>
          <p:nvPr/>
        </p:nvPicPr>
        <p:blipFill>
          <a:blip r:embed="rId3">
            <a:alphaModFix/>
          </a:blip>
          <a:stretch>
            <a:fillRect/>
          </a:stretch>
        </p:blipFill>
        <p:spPr>
          <a:xfrm flipH="1">
            <a:off x="-3" y="1285875"/>
            <a:ext cx="4193126" cy="2462701"/>
          </a:xfrm>
          <a:prstGeom prst="rect">
            <a:avLst/>
          </a:prstGeom>
          <a:noFill/>
          <a:ln>
            <a:noFill/>
          </a:ln>
        </p:spPr>
      </p:pic>
      <p:pic>
        <p:nvPicPr>
          <p:cNvPr id="124" name="Google Shape;124;p23"/>
          <p:cNvPicPr preferRelativeResize="0"/>
          <p:nvPr/>
        </p:nvPicPr>
        <p:blipFill>
          <a:blip r:embed="rId4">
            <a:alphaModFix/>
          </a:blip>
          <a:stretch>
            <a:fillRect/>
          </a:stretch>
        </p:blipFill>
        <p:spPr>
          <a:xfrm>
            <a:off x="4345525" y="1170125"/>
            <a:ext cx="4072277" cy="2462700"/>
          </a:xfrm>
          <a:prstGeom prst="rect">
            <a:avLst/>
          </a:prstGeom>
          <a:noFill/>
          <a:ln>
            <a:noFill/>
          </a:ln>
        </p:spPr>
      </p:pic>
      <p:sp>
        <p:nvSpPr>
          <p:cNvPr id="125" name="Google Shape;125;p23"/>
          <p:cNvSpPr txBox="1"/>
          <p:nvPr/>
        </p:nvSpPr>
        <p:spPr>
          <a:xfrm>
            <a:off x="1874300" y="3961600"/>
            <a:ext cx="3218400" cy="15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i="1" dirty="0">
                <a:solidFill>
                  <a:schemeClr val="tx1"/>
                </a:solidFill>
                <a:latin typeface="Times New Roman" panose="02020603050405020304" pitchFamily="18" charset="0"/>
                <a:cs typeface="Times New Roman" panose="02020603050405020304" pitchFamily="18" charset="0"/>
              </a:rPr>
              <a:t>Figure.3. Sample predictions</a:t>
            </a:r>
            <a:endParaRPr i="1" dirty="0">
              <a:solidFill>
                <a:schemeClr val="tx1"/>
              </a:solidFill>
              <a:latin typeface="Times New Roman" panose="02020603050405020304" pitchFamily="18" charset="0"/>
              <a:cs typeface="Times New Roman" panose="02020603050405020304" pitchFamily="18" charset="0"/>
            </a:endParaRPr>
          </a:p>
        </p:txBody>
      </p:sp>
      <p:sp>
        <p:nvSpPr>
          <p:cNvPr id="126" name="Google Shape;126;p23"/>
          <p:cNvSpPr txBox="1"/>
          <p:nvPr/>
        </p:nvSpPr>
        <p:spPr>
          <a:xfrm>
            <a:off x="230799" y="4334524"/>
            <a:ext cx="7215923" cy="48351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dirty="0">
                <a:solidFill>
                  <a:schemeClr val="tx1"/>
                </a:solidFill>
                <a:latin typeface="Times New Roman" panose="02020603050405020304" pitchFamily="18" charset="0"/>
                <a:cs typeface="Times New Roman" panose="02020603050405020304" pitchFamily="18" charset="0"/>
              </a:rPr>
              <a:t>Figure.3. Represents sample predictions made by the model correct and incorrect classifications</a:t>
            </a:r>
            <a:endParaRPr sz="13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sp>
        <p:nvSpPr>
          <p:cNvPr id="132" name="Google Shape;13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GB" dirty="0">
                <a:solidFill>
                  <a:schemeClr val="tx1"/>
                </a:solidFill>
                <a:latin typeface="Times New Roman" panose="02020603050405020304" pitchFamily="18" charset="0"/>
                <a:cs typeface="Times New Roman" panose="02020603050405020304" pitchFamily="18" charset="0"/>
              </a:rPr>
              <a:t>[1]. Mohammed A. Al-</a:t>
            </a:r>
            <a:r>
              <a:rPr lang="en-GB" dirty="0" err="1">
                <a:solidFill>
                  <a:schemeClr val="tx1"/>
                </a:solidFill>
                <a:latin typeface="Times New Roman" panose="02020603050405020304" pitchFamily="18" charset="0"/>
                <a:cs typeface="Times New Roman" panose="02020603050405020304" pitchFamily="18" charset="0"/>
              </a:rPr>
              <a:t>masni</a:t>
            </a:r>
            <a:r>
              <a:rPr lang="en-GB" dirty="0">
                <a:solidFill>
                  <a:schemeClr val="tx1"/>
                </a:solidFill>
                <a:latin typeface="Times New Roman" panose="02020603050405020304" pitchFamily="18" charset="0"/>
                <a:cs typeface="Times New Roman" panose="02020603050405020304" pitchFamily="18" charset="0"/>
              </a:rPr>
              <a:t>, </a:t>
            </a:r>
            <a:r>
              <a:rPr lang="en-GB" dirty="0" err="1">
                <a:solidFill>
                  <a:schemeClr val="tx1"/>
                </a:solidFill>
                <a:latin typeface="Times New Roman" panose="02020603050405020304" pitchFamily="18" charset="0"/>
                <a:cs typeface="Times New Roman" panose="02020603050405020304" pitchFamily="18" charset="0"/>
              </a:rPr>
              <a:t>Mugahed</a:t>
            </a:r>
            <a:r>
              <a:rPr lang="en-GB" dirty="0">
                <a:solidFill>
                  <a:schemeClr val="tx1"/>
                </a:solidFill>
                <a:latin typeface="Times New Roman" panose="02020603050405020304" pitchFamily="18" charset="0"/>
                <a:cs typeface="Times New Roman" panose="02020603050405020304" pitchFamily="18" charset="0"/>
              </a:rPr>
              <a:t> A. Al-</a:t>
            </a:r>
            <a:r>
              <a:rPr lang="en-GB" dirty="0" err="1">
                <a:solidFill>
                  <a:schemeClr val="tx1"/>
                </a:solidFill>
                <a:latin typeface="Times New Roman" panose="02020603050405020304" pitchFamily="18" charset="0"/>
                <a:cs typeface="Times New Roman" panose="02020603050405020304" pitchFamily="18" charset="0"/>
              </a:rPr>
              <a:t>antari</a:t>
            </a:r>
            <a:r>
              <a:rPr lang="en-GB" dirty="0">
                <a:solidFill>
                  <a:schemeClr val="tx1"/>
                </a:solidFill>
                <a:latin typeface="Times New Roman" panose="02020603050405020304" pitchFamily="18" charset="0"/>
                <a:cs typeface="Times New Roman" panose="02020603050405020304" pitchFamily="18" charset="0"/>
              </a:rPr>
              <a:t>, </a:t>
            </a:r>
            <a:r>
              <a:rPr lang="en-GB" dirty="0" err="1">
                <a:solidFill>
                  <a:schemeClr val="tx1"/>
                </a:solidFill>
                <a:latin typeface="Times New Roman" panose="02020603050405020304" pitchFamily="18" charset="0"/>
                <a:cs typeface="Times New Roman" panose="02020603050405020304" pitchFamily="18" charset="0"/>
              </a:rPr>
              <a:t>Hye</a:t>
            </a:r>
            <a:r>
              <a:rPr lang="en-GB" dirty="0">
                <a:solidFill>
                  <a:schemeClr val="tx1"/>
                </a:solidFill>
                <a:latin typeface="Times New Roman" panose="02020603050405020304" pitchFamily="18" charset="0"/>
                <a:cs typeface="Times New Roman" panose="02020603050405020304" pitchFamily="18" charset="0"/>
              </a:rPr>
              <a:t> Min Park, Na Hyeon Park, and Tae-</a:t>
            </a:r>
            <a:r>
              <a:rPr lang="en-GB" dirty="0" err="1">
                <a:solidFill>
                  <a:schemeClr val="tx1"/>
                </a:solidFill>
                <a:latin typeface="Times New Roman" panose="02020603050405020304" pitchFamily="18" charset="0"/>
                <a:cs typeface="Times New Roman" panose="02020603050405020304" pitchFamily="18" charset="0"/>
              </a:rPr>
              <a:t>Seong</a:t>
            </a:r>
            <a:r>
              <a:rPr lang="en-GB" dirty="0">
                <a:solidFill>
                  <a:schemeClr val="tx1"/>
                </a:solidFill>
                <a:latin typeface="Times New Roman" panose="02020603050405020304" pitchFamily="18" charset="0"/>
                <a:cs typeface="Times New Roman" panose="02020603050405020304" pitchFamily="18" charset="0"/>
              </a:rPr>
              <a:t> Kim. A deep learning model integrating </a:t>
            </a:r>
            <a:r>
              <a:rPr lang="en-GB" dirty="0" err="1">
                <a:solidFill>
                  <a:schemeClr val="tx1"/>
                </a:solidFill>
                <a:latin typeface="Times New Roman" panose="02020603050405020304" pitchFamily="18" charset="0"/>
                <a:cs typeface="Times New Roman" panose="02020603050405020304" pitchFamily="18" charset="0"/>
              </a:rPr>
              <a:t>frcn</a:t>
            </a:r>
            <a:r>
              <a:rPr lang="en-GB" dirty="0">
                <a:solidFill>
                  <a:schemeClr val="tx1"/>
                </a:solidFill>
                <a:latin typeface="Times New Roman" panose="02020603050405020304" pitchFamily="18" charset="0"/>
                <a:cs typeface="Times New Roman" panose="02020603050405020304" pitchFamily="18" charset="0"/>
              </a:rPr>
              <a:t> and residual convolutional networks for skin lesion segmentation and classification. In 2019 IEEE Eurasia Conference on Biomedical Engineering, Healthcare and Sustainability (ECBIOS), pages 95–98, 2019. </a:t>
            </a:r>
            <a:endParaRPr dirty="0">
              <a:solidFill>
                <a:schemeClr val="tx1"/>
              </a:solidFill>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GB" dirty="0">
                <a:solidFill>
                  <a:schemeClr val="tx1"/>
                </a:solidFill>
                <a:latin typeface="Times New Roman" panose="02020603050405020304" pitchFamily="18" charset="0"/>
                <a:cs typeface="Times New Roman" panose="02020603050405020304" pitchFamily="18" charset="0"/>
              </a:rPr>
              <a:t>[2] </a:t>
            </a:r>
            <a:r>
              <a:rPr lang="en-GB" dirty="0" err="1">
                <a:solidFill>
                  <a:schemeClr val="tx1"/>
                </a:solidFill>
                <a:latin typeface="Times New Roman" panose="02020603050405020304" pitchFamily="18" charset="0"/>
                <a:cs typeface="Times New Roman" panose="02020603050405020304" pitchFamily="18" charset="0"/>
              </a:rPr>
              <a:t>Redha</a:t>
            </a:r>
            <a:r>
              <a:rPr lang="en-GB" dirty="0">
                <a:solidFill>
                  <a:schemeClr val="tx1"/>
                </a:solidFill>
                <a:latin typeface="Times New Roman" panose="02020603050405020304" pitchFamily="18" charset="0"/>
                <a:cs typeface="Times New Roman" panose="02020603050405020304" pitchFamily="18" charset="0"/>
              </a:rPr>
              <a:t> Ali, Russell C. Hardie, </a:t>
            </a:r>
            <a:r>
              <a:rPr lang="en-GB" dirty="0" err="1">
                <a:solidFill>
                  <a:schemeClr val="tx1"/>
                </a:solidFill>
                <a:latin typeface="Times New Roman" panose="02020603050405020304" pitchFamily="18" charset="0"/>
                <a:cs typeface="Times New Roman" panose="02020603050405020304" pitchFamily="18" charset="0"/>
              </a:rPr>
              <a:t>Barath</a:t>
            </a:r>
            <a:r>
              <a:rPr lang="en-GB" dirty="0">
                <a:solidFill>
                  <a:schemeClr val="tx1"/>
                </a:solidFill>
                <a:latin typeface="Times New Roman" panose="02020603050405020304" pitchFamily="18" charset="0"/>
                <a:cs typeface="Times New Roman" panose="02020603050405020304" pitchFamily="18" charset="0"/>
              </a:rPr>
              <a:t> Narayanan </a:t>
            </a:r>
            <a:r>
              <a:rPr lang="en-GB" dirty="0" err="1">
                <a:solidFill>
                  <a:schemeClr val="tx1"/>
                </a:solidFill>
                <a:latin typeface="Times New Roman" panose="02020603050405020304" pitchFamily="18" charset="0"/>
                <a:cs typeface="Times New Roman" panose="02020603050405020304" pitchFamily="18" charset="0"/>
              </a:rPr>
              <a:t>Narayanan</a:t>
            </a:r>
            <a:r>
              <a:rPr lang="en-GB" dirty="0">
                <a:solidFill>
                  <a:schemeClr val="tx1"/>
                </a:solidFill>
                <a:latin typeface="Times New Roman" panose="02020603050405020304" pitchFamily="18" charset="0"/>
                <a:cs typeface="Times New Roman" panose="02020603050405020304" pitchFamily="18" charset="0"/>
              </a:rPr>
              <a:t>, and </a:t>
            </a:r>
            <a:r>
              <a:rPr lang="en-GB" dirty="0" err="1">
                <a:solidFill>
                  <a:schemeClr val="tx1"/>
                </a:solidFill>
                <a:latin typeface="Times New Roman" panose="02020603050405020304" pitchFamily="18" charset="0"/>
                <a:cs typeface="Times New Roman" panose="02020603050405020304" pitchFamily="18" charset="0"/>
              </a:rPr>
              <a:t>Supun</a:t>
            </a:r>
            <a:r>
              <a:rPr lang="en-GB" dirty="0">
                <a:solidFill>
                  <a:schemeClr val="tx1"/>
                </a:solidFill>
                <a:latin typeface="Times New Roman" panose="02020603050405020304" pitchFamily="18" charset="0"/>
                <a:cs typeface="Times New Roman" panose="02020603050405020304" pitchFamily="18" charset="0"/>
              </a:rPr>
              <a:t> De Silva. Deep learning ensemble methods for skin lesion analysis towards melanoma detection. In 2019 IEEE National Aerospace and Electronics Conference (NAECON), pages 311–316, 2019.</a:t>
            </a:r>
            <a:endParaRPr dirty="0">
              <a:solidFill>
                <a:schemeClr val="tx1"/>
              </a:solidFill>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r>
              <a:rPr lang="en-GB" dirty="0">
                <a:solidFill>
                  <a:schemeClr val="tx1"/>
                </a:solidFill>
                <a:latin typeface="Times New Roman" panose="02020603050405020304" pitchFamily="18" charset="0"/>
                <a:cs typeface="Times New Roman" panose="02020603050405020304" pitchFamily="18" charset="0"/>
              </a:rPr>
              <a:t> [3] </a:t>
            </a:r>
            <a:r>
              <a:rPr lang="en-GB" dirty="0" err="1">
                <a:solidFill>
                  <a:schemeClr val="tx1"/>
                </a:solidFill>
                <a:latin typeface="Times New Roman" panose="02020603050405020304" pitchFamily="18" charset="0"/>
                <a:cs typeface="Times New Roman" panose="02020603050405020304" pitchFamily="18" charset="0"/>
              </a:rPr>
              <a:t>Zhipeng</a:t>
            </a:r>
            <a:r>
              <a:rPr lang="en-GB" dirty="0">
                <a:solidFill>
                  <a:schemeClr val="tx1"/>
                </a:solidFill>
                <a:latin typeface="Times New Roman" panose="02020603050405020304" pitchFamily="18" charset="0"/>
                <a:cs typeface="Times New Roman" panose="02020603050405020304" pitchFamily="18" charset="0"/>
              </a:rPr>
              <a:t> Deng, </a:t>
            </a:r>
            <a:r>
              <a:rPr lang="en-GB" dirty="0" err="1">
                <a:solidFill>
                  <a:schemeClr val="tx1"/>
                </a:solidFill>
                <a:latin typeface="Times New Roman" panose="02020603050405020304" pitchFamily="18" charset="0"/>
                <a:cs typeface="Times New Roman" panose="02020603050405020304" pitchFamily="18" charset="0"/>
              </a:rPr>
              <a:t>Yuqiao</a:t>
            </a:r>
            <a:r>
              <a:rPr lang="en-GB" dirty="0">
                <a:solidFill>
                  <a:schemeClr val="tx1"/>
                </a:solidFill>
                <a:latin typeface="Times New Roman" panose="02020603050405020304" pitchFamily="18" charset="0"/>
                <a:cs typeface="Times New Roman" panose="02020603050405020304" pitchFamily="18" charset="0"/>
              </a:rPr>
              <a:t> Yang, Kenji Suzuki, and Ze </a:t>
            </a:r>
            <a:r>
              <a:rPr lang="en-GB" dirty="0" err="1">
                <a:solidFill>
                  <a:schemeClr val="tx1"/>
                </a:solidFill>
                <a:latin typeface="Times New Roman" panose="02020603050405020304" pitchFamily="18" charset="0"/>
                <a:cs typeface="Times New Roman" panose="02020603050405020304" pitchFamily="18" charset="0"/>
              </a:rPr>
              <a:t>Jin</a:t>
            </a:r>
            <a:r>
              <a:rPr lang="en-GB" dirty="0">
                <a:solidFill>
                  <a:schemeClr val="tx1"/>
                </a:solidFill>
                <a:latin typeface="Times New Roman" panose="02020603050405020304" pitchFamily="18" charset="0"/>
                <a:cs typeface="Times New Roman" panose="02020603050405020304" pitchFamily="18" charset="0"/>
              </a:rPr>
              <a:t>. </a:t>
            </a:r>
            <a:r>
              <a:rPr lang="en-GB" dirty="0" err="1">
                <a:solidFill>
                  <a:schemeClr val="tx1"/>
                </a:solidFill>
                <a:latin typeface="Times New Roman" panose="02020603050405020304" pitchFamily="18" charset="0"/>
                <a:cs typeface="Times New Roman" panose="02020603050405020304" pitchFamily="18" charset="0"/>
              </a:rPr>
              <a:t>Fedal</a:t>
            </a:r>
            <a:r>
              <a:rPr lang="en-GB" dirty="0">
                <a:solidFill>
                  <a:schemeClr val="tx1"/>
                </a:solidFill>
                <a:latin typeface="Times New Roman" panose="02020603050405020304" pitchFamily="18" charset="0"/>
                <a:cs typeface="Times New Roman" panose="02020603050405020304" pitchFamily="18" charset="0"/>
              </a:rPr>
              <a:t>: An federated active learning framework for efficient </a:t>
            </a:r>
            <a:r>
              <a:rPr lang="en-GB" dirty="0" err="1">
                <a:solidFill>
                  <a:schemeClr val="tx1"/>
                </a:solidFill>
                <a:latin typeface="Times New Roman" panose="02020603050405020304" pitchFamily="18" charset="0"/>
                <a:cs typeface="Times New Roman" panose="02020603050405020304" pitchFamily="18" charset="0"/>
              </a:rPr>
              <a:t>labeling</a:t>
            </a:r>
            <a:r>
              <a:rPr lang="en-GB" dirty="0">
                <a:solidFill>
                  <a:schemeClr val="tx1"/>
                </a:solidFill>
                <a:latin typeface="Times New Roman" panose="02020603050405020304" pitchFamily="18" charset="0"/>
                <a:cs typeface="Times New Roman" panose="02020603050405020304" pitchFamily="18" charset="0"/>
              </a:rPr>
              <a:t> in skin lesion analysis. In 2022 IEEE International Conference on Systems, Man, and Cybernetics (SMC), pages 1554–1559, 2022.</a:t>
            </a:r>
            <a:endParaRPr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Team Info</a:t>
            </a:r>
            <a:endParaRPr dirty="0">
              <a:latin typeface="Times New Roman" panose="02020603050405020304" pitchFamily="18" charset="0"/>
              <a:cs typeface="Times New Roman" panose="02020603050405020304" pitchFamily="18" charset="0"/>
            </a:endParaRPr>
          </a:p>
        </p:txBody>
      </p:sp>
      <p:sp>
        <p:nvSpPr>
          <p:cNvPr id="61" name="Google Shape;61;p14"/>
          <p:cNvSpPr txBox="1">
            <a:spLocks noGrp="1"/>
          </p:cNvSpPr>
          <p:nvPr>
            <p:ph type="body" idx="1"/>
          </p:nvPr>
        </p:nvSpPr>
        <p:spPr>
          <a:xfrm>
            <a:off x="311700" y="1152475"/>
            <a:ext cx="5224804" cy="2448758"/>
          </a:xfrm>
          <a:prstGeom prst="rect">
            <a:avLst/>
          </a:prstGeom>
        </p:spPr>
        <p:txBody>
          <a:bodyPr spcFirstLastPara="1" wrap="square" lIns="91425" tIns="91425" rIns="91425" bIns="91425" anchor="t" anchorCtr="0">
            <a:normAutofit/>
          </a:bodyPr>
          <a:lstStyle/>
          <a:p>
            <a:pPr marL="0" indent="0">
              <a:lnSpc>
                <a:spcPct val="100000"/>
              </a:lnSpc>
              <a:spcAft>
                <a:spcPts val="1200"/>
              </a:spcAft>
              <a:buNone/>
            </a:pPr>
            <a:r>
              <a:rPr lang="pl-PL" sz="2200" b="1" dirty="0">
                <a:solidFill>
                  <a:schemeClr val="tx1"/>
                </a:solidFill>
                <a:latin typeface="Times New Roman" panose="02020603050405020304" pitchFamily="18" charset="0"/>
                <a:cs typeface="Times New Roman" panose="02020603050405020304" pitchFamily="18" charset="0"/>
              </a:rPr>
              <a:t>Pranay  Reddy Mankala</a:t>
            </a:r>
            <a:r>
              <a:rPr lang="en-IN" sz="2200" b="1" dirty="0">
                <a:solidFill>
                  <a:schemeClr val="tx1"/>
                </a:solidFill>
                <a:latin typeface="Times New Roman" panose="02020603050405020304" pitchFamily="18" charset="0"/>
                <a:cs typeface="Times New Roman" panose="02020603050405020304" pitchFamily="18" charset="0"/>
              </a:rPr>
              <a:t> - </a:t>
            </a:r>
            <a:r>
              <a:rPr lang="pl-PL" sz="2200" b="1" dirty="0">
                <a:solidFill>
                  <a:schemeClr val="tx1"/>
                </a:solidFill>
                <a:latin typeface="Times New Roman" panose="02020603050405020304" pitchFamily="18" charset="0"/>
                <a:cs typeface="Times New Roman" panose="02020603050405020304" pitchFamily="18" charset="0"/>
              </a:rPr>
              <a:t>700742423</a:t>
            </a:r>
            <a:endParaRPr lang="en-IN" sz="2200" b="1" dirty="0">
              <a:solidFill>
                <a:schemeClr val="tx1"/>
              </a:solidFill>
              <a:latin typeface="Times New Roman" panose="02020603050405020304" pitchFamily="18" charset="0"/>
              <a:cs typeface="Times New Roman" panose="02020603050405020304" pitchFamily="18" charset="0"/>
            </a:endParaRPr>
          </a:p>
          <a:p>
            <a:pPr marL="0" lvl="0" indent="0">
              <a:lnSpc>
                <a:spcPct val="100000"/>
              </a:lnSpc>
              <a:spcAft>
                <a:spcPts val="1200"/>
              </a:spcAft>
              <a:buNone/>
            </a:pPr>
            <a:r>
              <a:rPr lang="en-IN" sz="2200" b="1" dirty="0">
                <a:solidFill>
                  <a:schemeClr val="tx1"/>
                </a:solidFill>
                <a:latin typeface="Times New Roman" panose="02020603050405020304" pitchFamily="18" charset="0"/>
                <a:cs typeface="Times New Roman" panose="02020603050405020304" pitchFamily="18" charset="0"/>
              </a:rPr>
              <a:t>Nikhil </a:t>
            </a:r>
            <a:r>
              <a:rPr lang="en-IN" sz="2200" b="1" dirty="0" err="1">
                <a:solidFill>
                  <a:schemeClr val="tx1"/>
                </a:solidFill>
                <a:latin typeface="Times New Roman" panose="02020603050405020304" pitchFamily="18" charset="0"/>
                <a:cs typeface="Times New Roman" panose="02020603050405020304" pitchFamily="18" charset="0"/>
              </a:rPr>
              <a:t>Vemula</a:t>
            </a:r>
            <a:r>
              <a:rPr lang="en-IN" sz="2200" b="1" dirty="0">
                <a:solidFill>
                  <a:schemeClr val="tx1"/>
                </a:solidFill>
                <a:latin typeface="Times New Roman" panose="02020603050405020304" pitchFamily="18" charset="0"/>
                <a:cs typeface="Times New Roman" panose="02020603050405020304" pitchFamily="18" charset="0"/>
              </a:rPr>
              <a:t> - 700757744</a:t>
            </a:r>
          </a:p>
          <a:p>
            <a:pPr marL="0" lvl="0" indent="0">
              <a:lnSpc>
                <a:spcPct val="100000"/>
              </a:lnSpc>
              <a:spcAft>
                <a:spcPts val="1200"/>
              </a:spcAft>
              <a:buNone/>
            </a:pPr>
            <a:r>
              <a:rPr lang="en-IN" sz="2200" b="1" dirty="0">
                <a:solidFill>
                  <a:schemeClr val="tx1"/>
                </a:solidFill>
                <a:latin typeface="Times New Roman" panose="02020603050405020304" pitchFamily="18" charset="0"/>
                <a:cs typeface="Times New Roman" panose="02020603050405020304" pitchFamily="18" charset="0"/>
              </a:rPr>
              <a:t>Vivek </a:t>
            </a:r>
            <a:r>
              <a:rPr lang="en-IN" sz="2200" b="1" dirty="0" err="1">
                <a:solidFill>
                  <a:schemeClr val="tx1"/>
                </a:solidFill>
                <a:latin typeface="Times New Roman" panose="02020603050405020304" pitchFamily="18" charset="0"/>
                <a:cs typeface="Times New Roman" panose="02020603050405020304" pitchFamily="18" charset="0"/>
              </a:rPr>
              <a:t>Kothapally</a:t>
            </a:r>
            <a:r>
              <a:rPr lang="en-IN" sz="2200" b="1" dirty="0">
                <a:solidFill>
                  <a:schemeClr val="tx1"/>
                </a:solidFill>
                <a:latin typeface="Times New Roman" panose="02020603050405020304" pitchFamily="18" charset="0"/>
                <a:cs typeface="Times New Roman" panose="02020603050405020304" pitchFamily="18" charset="0"/>
              </a:rPr>
              <a:t> - 700756641</a:t>
            </a:r>
          </a:p>
          <a:p>
            <a:pPr marL="0" lvl="0" indent="0">
              <a:lnSpc>
                <a:spcPct val="100000"/>
              </a:lnSpc>
              <a:spcAft>
                <a:spcPts val="1200"/>
              </a:spcAft>
              <a:buNone/>
            </a:pPr>
            <a:r>
              <a:rPr lang="en-IN" sz="2200" b="1" dirty="0">
                <a:solidFill>
                  <a:schemeClr val="tx1"/>
                </a:solidFill>
                <a:latin typeface="Times New Roman" panose="02020603050405020304" pitchFamily="18" charset="0"/>
                <a:cs typeface="Times New Roman" panose="02020603050405020304" pitchFamily="18" charset="0"/>
              </a:rPr>
              <a:t>Siva </a:t>
            </a:r>
            <a:r>
              <a:rPr lang="en-IN" sz="2200" b="1" dirty="0" err="1">
                <a:solidFill>
                  <a:schemeClr val="tx1"/>
                </a:solidFill>
                <a:latin typeface="Times New Roman" panose="02020603050405020304" pitchFamily="18" charset="0"/>
                <a:cs typeface="Times New Roman" panose="02020603050405020304" pitchFamily="18" charset="0"/>
              </a:rPr>
              <a:t>pavan</a:t>
            </a:r>
            <a:r>
              <a:rPr lang="en-IN" sz="2200" b="1" dirty="0">
                <a:solidFill>
                  <a:schemeClr val="tx1"/>
                </a:solidFill>
                <a:latin typeface="Times New Roman" panose="02020603050405020304" pitchFamily="18" charset="0"/>
                <a:cs typeface="Times New Roman" panose="02020603050405020304" pitchFamily="18" charset="0"/>
              </a:rPr>
              <a:t> </a:t>
            </a:r>
            <a:r>
              <a:rPr lang="en-IN" sz="2200" b="1" dirty="0" err="1">
                <a:solidFill>
                  <a:schemeClr val="tx1"/>
                </a:solidFill>
                <a:latin typeface="Times New Roman" panose="02020603050405020304" pitchFamily="18" charset="0"/>
                <a:cs typeface="Times New Roman" panose="02020603050405020304" pitchFamily="18" charset="0"/>
              </a:rPr>
              <a:t>phani</a:t>
            </a:r>
            <a:r>
              <a:rPr lang="en-IN" sz="2200" b="1" dirty="0">
                <a:solidFill>
                  <a:schemeClr val="tx1"/>
                </a:solidFill>
                <a:latin typeface="Times New Roman" panose="02020603050405020304" pitchFamily="18" charset="0"/>
                <a:cs typeface="Times New Roman" panose="02020603050405020304" pitchFamily="18" charset="0"/>
              </a:rPr>
              <a:t> kumar </a:t>
            </a:r>
            <a:r>
              <a:rPr lang="en-IN" sz="2200" b="1" dirty="0" err="1">
                <a:solidFill>
                  <a:schemeClr val="tx1"/>
                </a:solidFill>
                <a:latin typeface="Times New Roman" panose="02020603050405020304" pitchFamily="18" charset="0"/>
                <a:cs typeface="Times New Roman" panose="02020603050405020304" pitchFamily="18" charset="0"/>
              </a:rPr>
              <a:t>jasti</a:t>
            </a:r>
            <a:r>
              <a:rPr lang="en-IN" sz="2200" b="1" dirty="0">
                <a:solidFill>
                  <a:schemeClr val="tx1"/>
                </a:solidFill>
                <a:latin typeface="Times New Roman" panose="02020603050405020304" pitchFamily="18" charset="0"/>
                <a:cs typeface="Times New Roman" panose="02020603050405020304" pitchFamily="18" charset="0"/>
              </a:rPr>
              <a:t> - 700746363</a:t>
            </a:r>
          </a:p>
          <a:p>
            <a:pPr marL="0" lvl="0" indent="0">
              <a:lnSpc>
                <a:spcPct val="100000"/>
              </a:lnSpc>
              <a:spcAft>
                <a:spcPts val="1200"/>
              </a:spcAft>
              <a:buNone/>
            </a:pPr>
            <a:endParaRPr sz="2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17571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Role/Responsibilities and Contribution in project</a:t>
            </a:r>
            <a:endParaRPr dirty="0">
              <a:latin typeface="Times New Roman" panose="02020603050405020304" pitchFamily="18" charset="0"/>
              <a:cs typeface="Times New Roman" panose="02020603050405020304" pitchFamily="18" charset="0"/>
            </a:endParaRPr>
          </a:p>
        </p:txBody>
      </p:sp>
      <p:graphicFrame>
        <p:nvGraphicFramePr>
          <p:cNvPr id="67" name="Google Shape;67;p15"/>
          <p:cNvGraphicFramePr/>
          <p:nvPr>
            <p:extLst>
              <p:ext uri="{D42A27DB-BD31-4B8C-83A1-F6EECF244321}">
                <p14:modId xmlns:p14="http://schemas.microsoft.com/office/powerpoint/2010/main" val="2088149395"/>
              </p:ext>
            </p:extLst>
          </p:nvPr>
        </p:nvGraphicFramePr>
        <p:xfrm>
          <a:off x="413880" y="697544"/>
          <a:ext cx="7953504" cy="4328010"/>
        </p:xfrm>
        <a:graphic>
          <a:graphicData uri="http://schemas.openxmlformats.org/drawingml/2006/table">
            <a:tbl>
              <a:tblPr>
                <a:noFill/>
                <a:tableStyleId>{777A7485-E527-435C-8177-F5AA9E47D807}</a:tableStyleId>
              </a:tblPr>
              <a:tblGrid>
                <a:gridCol w="1988376">
                  <a:extLst>
                    <a:ext uri="{9D8B030D-6E8A-4147-A177-3AD203B41FA5}">
                      <a16:colId xmlns:a16="http://schemas.microsoft.com/office/drawing/2014/main" val="20000"/>
                    </a:ext>
                  </a:extLst>
                </a:gridCol>
                <a:gridCol w="1988376">
                  <a:extLst>
                    <a:ext uri="{9D8B030D-6E8A-4147-A177-3AD203B41FA5}">
                      <a16:colId xmlns:a16="http://schemas.microsoft.com/office/drawing/2014/main" val="20001"/>
                    </a:ext>
                  </a:extLst>
                </a:gridCol>
                <a:gridCol w="1988376">
                  <a:extLst>
                    <a:ext uri="{9D8B030D-6E8A-4147-A177-3AD203B41FA5}">
                      <a16:colId xmlns:a16="http://schemas.microsoft.com/office/drawing/2014/main" val="20002"/>
                    </a:ext>
                  </a:extLst>
                </a:gridCol>
                <a:gridCol w="1988376">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GB">
                          <a:latin typeface="Times New Roman" panose="02020603050405020304" pitchFamily="18" charset="0"/>
                          <a:cs typeface="Times New Roman" panose="02020603050405020304" pitchFamily="18" charset="0"/>
                        </a:rPr>
                        <a:t>Name</a:t>
                      </a:r>
                      <a:endParaRPr>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a:latin typeface="Times New Roman" panose="02020603050405020304" pitchFamily="18" charset="0"/>
                          <a:cs typeface="Times New Roman" panose="02020603050405020304" pitchFamily="18" charset="0"/>
                        </a:rPr>
                        <a:t>Role</a:t>
                      </a:r>
                      <a:endParaRPr>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a:latin typeface="Times New Roman" panose="02020603050405020304" pitchFamily="18" charset="0"/>
                          <a:cs typeface="Times New Roman" panose="02020603050405020304" pitchFamily="18" charset="0"/>
                        </a:rPr>
                        <a:t>Responsibility</a:t>
                      </a:r>
                      <a:endParaRPr>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a:latin typeface="Times New Roman" panose="02020603050405020304" pitchFamily="18" charset="0"/>
                          <a:cs typeface="Times New Roman" panose="02020603050405020304" pitchFamily="18" charset="0"/>
                        </a:rPr>
                        <a:t>Contribution</a:t>
                      </a:r>
                      <a:endParaRPr>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Nikhil </a:t>
                      </a:r>
                      <a:r>
                        <a:rPr lang="en-IN" dirty="0" err="1">
                          <a:latin typeface="Times New Roman" panose="02020603050405020304" pitchFamily="18" charset="0"/>
                          <a:cs typeface="Times New Roman" panose="02020603050405020304" pitchFamily="18" charset="0"/>
                        </a:rPr>
                        <a:t>Vemula</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Vivek </a:t>
                      </a:r>
                      <a:r>
                        <a:rPr lang="en-IN" dirty="0" err="1">
                          <a:latin typeface="Times New Roman" panose="02020603050405020304" pitchFamily="18" charset="0"/>
                          <a:cs typeface="Times New Roman" panose="02020603050405020304" pitchFamily="18" charset="0"/>
                        </a:rPr>
                        <a:t>Kothapally</a:t>
                      </a:r>
                      <a:r>
                        <a:rPr lang="en-I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a:latin typeface="Times New Roman" panose="02020603050405020304" pitchFamily="18" charset="0"/>
                          <a:cs typeface="Times New Roman" panose="02020603050405020304" pitchFamily="18" charset="0"/>
                        </a:rPr>
                        <a:t>Data Collector</a:t>
                      </a:r>
                      <a:endParaRPr>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a:latin typeface="Times New Roman" panose="02020603050405020304" pitchFamily="18" charset="0"/>
                          <a:cs typeface="Times New Roman" panose="02020603050405020304" pitchFamily="18" charset="0"/>
                        </a:rPr>
                        <a:t>Responsible for gathering Dermnet and skinnet dataset</a:t>
                      </a:r>
                      <a:endParaRPr>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a:latin typeface="Times New Roman" panose="02020603050405020304" pitchFamily="18" charset="0"/>
                          <a:cs typeface="Times New Roman" panose="02020603050405020304" pitchFamily="18" charset="0"/>
                        </a:rPr>
                        <a:t>Data collection labelling and annotating</a:t>
                      </a:r>
                      <a:endParaRPr>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Pranay Reddy </a:t>
                      </a:r>
                      <a:r>
                        <a:rPr lang="en-IN" dirty="0" err="1">
                          <a:latin typeface="Times New Roman" panose="02020603050405020304" pitchFamily="18" charset="0"/>
                          <a:cs typeface="Times New Roman" panose="02020603050405020304" pitchFamily="18" charset="0"/>
                        </a:rPr>
                        <a:t>Mankala</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Nikhil </a:t>
                      </a:r>
                      <a:r>
                        <a:rPr lang="en-IN" dirty="0" err="1">
                          <a:latin typeface="Times New Roman" panose="02020603050405020304" pitchFamily="18" charset="0"/>
                          <a:cs typeface="Times New Roman" panose="02020603050405020304" pitchFamily="18" charset="0"/>
                        </a:rPr>
                        <a:t>Vemula</a:t>
                      </a:r>
                      <a:r>
                        <a:rPr lang="en-I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Model Developer</a:t>
                      </a:r>
                      <a:endParaRPr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a:latin typeface="Times New Roman" panose="02020603050405020304" pitchFamily="18" charset="0"/>
                          <a:cs typeface="Times New Roman" panose="02020603050405020304" pitchFamily="18" charset="0"/>
                        </a:rPr>
                        <a:t>Responsible for models development(InceptionV3 and EfficientNet) for skin disease classification.</a:t>
                      </a:r>
                      <a:endParaRPr>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a:latin typeface="Times New Roman" panose="02020603050405020304" pitchFamily="18" charset="0"/>
                          <a:cs typeface="Times New Roman" panose="02020603050405020304" pitchFamily="18" charset="0"/>
                        </a:rPr>
                        <a:t>Building and training the models</a:t>
                      </a:r>
                      <a:endParaRPr>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fi-FI" dirty="0">
                          <a:latin typeface="Times New Roman" panose="02020603050405020304" pitchFamily="18" charset="0"/>
                          <a:cs typeface="Times New Roman" panose="02020603050405020304" pitchFamily="18" charset="0"/>
                        </a:rPr>
                        <a:t>Siva pavan phani kumar jasti</a:t>
                      </a:r>
                    </a:p>
                    <a:p>
                      <a:pPr marL="0" lvl="0" indent="0" algn="l" rtl="0">
                        <a:spcBef>
                          <a:spcPts val="0"/>
                        </a:spcBef>
                        <a:spcAft>
                          <a:spcPts val="0"/>
                        </a:spcAft>
                        <a:buNone/>
                      </a:pPr>
                      <a:r>
                        <a:rPr lang="fi-FI" dirty="0">
                          <a:latin typeface="Times New Roman" panose="02020603050405020304" pitchFamily="18" charset="0"/>
                          <a:cs typeface="Times New Roman" panose="02020603050405020304" pitchFamily="18" charset="0"/>
                        </a:rPr>
                        <a:t>Vivek Kothapally </a:t>
                      </a:r>
                      <a:endParaRPr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a:latin typeface="Times New Roman" panose="02020603050405020304" pitchFamily="18" charset="0"/>
                          <a:cs typeface="Times New Roman" panose="02020603050405020304" pitchFamily="18" charset="0"/>
                        </a:rPr>
                        <a:t>Technical Researcher</a:t>
                      </a:r>
                      <a:endParaRPr>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a:latin typeface="Times New Roman" panose="02020603050405020304" pitchFamily="18" charset="0"/>
                          <a:cs typeface="Times New Roman" panose="02020603050405020304" pitchFamily="18" charset="0"/>
                        </a:rPr>
                        <a:t>Responsible for report detailing</a:t>
                      </a:r>
                      <a:endParaRPr>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a:latin typeface="Times New Roman" panose="02020603050405020304" pitchFamily="18" charset="0"/>
                          <a:cs typeface="Times New Roman" panose="02020603050405020304" pitchFamily="18" charset="0"/>
                        </a:rPr>
                        <a:t>Creating report which includes Describes the implementation details </a:t>
                      </a:r>
                      <a:endParaRPr>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Pranay Reddy </a:t>
                      </a:r>
                      <a:r>
                        <a:rPr lang="en-IN" dirty="0" err="1">
                          <a:latin typeface="Times New Roman" panose="02020603050405020304" pitchFamily="18" charset="0"/>
                          <a:cs typeface="Times New Roman" panose="02020603050405020304" pitchFamily="18" charset="0"/>
                        </a:rPr>
                        <a:t>Mankala</a:t>
                      </a:r>
                      <a:br>
                        <a:rPr lang="en-IN" dirty="0">
                          <a:latin typeface="Times New Roman" panose="02020603050405020304" pitchFamily="18" charset="0"/>
                          <a:cs typeface="Times New Roman" panose="02020603050405020304" pitchFamily="18" charset="0"/>
                        </a:rPr>
                      </a:br>
                      <a:r>
                        <a:rPr lang="fi-FI" dirty="0">
                          <a:latin typeface="Times New Roman" panose="02020603050405020304" pitchFamily="18" charset="0"/>
                          <a:cs typeface="Times New Roman" panose="02020603050405020304" pitchFamily="18" charset="0"/>
                        </a:rPr>
                        <a:t>Siva pavan phani kumar jasti</a:t>
                      </a:r>
                      <a:br>
                        <a:rPr lang="en-IN" dirty="0">
                          <a:latin typeface="Times New Roman" panose="02020603050405020304" pitchFamily="18" charset="0"/>
                          <a:cs typeface="Times New Roman" panose="02020603050405020304" pitchFamily="18" charset="0"/>
                        </a:rPr>
                      </a:br>
                      <a:endParaRPr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a:latin typeface="Times New Roman" panose="02020603050405020304" pitchFamily="18" charset="0"/>
                          <a:cs typeface="Times New Roman" panose="02020603050405020304" pitchFamily="18" charset="0"/>
                        </a:rPr>
                        <a:t>Project Coordination and Management</a:t>
                      </a:r>
                      <a:endParaRPr>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a:latin typeface="Times New Roman" panose="02020603050405020304" pitchFamily="18" charset="0"/>
                          <a:cs typeface="Times New Roman" panose="02020603050405020304" pitchFamily="18" charset="0"/>
                        </a:rPr>
                        <a:t>Responsible for coordinating team members</a:t>
                      </a:r>
                      <a:endParaRPr>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Team coordination and project flow check</a:t>
                      </a:r>
                      <a:endParaRPr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panose="02020603050405020304" pitchFamily="18" charset="0"/>
                <a:cs typeface="Times New Roman" panose="02020603050405020304" pitchFamily="18" charset="0"/>
              </a:rPr>
              <a:t>Motivation</a:t>
            </a:r>
            <a:endParaRPr b="1" dirty="0">
              <a:latin typeface="Times New Roman" panose="02020603050405020304" pitchFamily="18" charset="0"/>
              <a:cs typeface="Times New Roman" panose="02020603050405020304" pitchFamily="18" charset="0"/>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dirty="0">
                <a:solidFill>
                  <a:schemeClr val="tx1"/>
                </a:solidFill>
                <a:latin typeface="Times New Roman" panose="02020603050405020304" pitchFamily="18" charset="0"/>
                <a:cs typeface="Times New Roman" panose="02020603050405020304" pitchFamily="18" charset="0"/>
              </a:rPr>
              <a:t>In this study, we aim to investigate the efficacy of transfer learning models, specifically InceptionV3 and </a:t>
            </a:r>
            <a:r>
              <a:rPr lang="en-GB" dirty="0" err="1">
                <a:solidFill>
                  <a:schemeClr val="tx1"/>
                </a:solidFill>
                <a:latin typeface="Times New Roman" panose="02020603050405020304" pitchFamily="18" charset="0"/>
                <a:cs typeface="Times New Roman" panose="02020603050405020304" pitchFamily="18" charset="0"/>
              </a:rPr>
              <a:t>EfficientNet</a:t>
            </a:r>
            <a:r>
              <a:rPr lang="en-GB" dirty="0">
                <a:solidFill>
                  <a:schemeClr val="tx1"/>
                </a:solidFill>
                <a:latin typeface="Times New Roman" panose="02020603050405020304" pitchFamily="18" charset="0"/>
                <a:cs typeface="Times New Roman" panose="02020603050405020304" pitchFamily="18" charset="0"/>
              </a:rPr>
              <a:t>, in predicting five categories of common skin diseases: Acne and Rosacea, vitiligo, Tinea Ringworm Candidiasis and other Fungal Infections, Melanoma Skin Cancer Nevi and Moles, and Eczema. By evaluating the performance of these models, we seek to contribute to the development of more effective diagnostic tools for dermatological conditions, ultimately improving patient outcomes and enhancing the delivery of dermatological care.</a:t>
            </a:r>
            <a:endParaRPr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panose="02020603050405020304" pitchFamily="18" charset="0"/>
                <a:cs typeface="Times New Roman" panose="02020603050405020304" pitchFamily="18" charset="0"/>
              </a:rPr>
              <a:t>Objectives</a:t>
            </a:r>
            <a:endParaRPr b="1" dirty="0">
              <a:latin typeface="Times New Roman" panose="02020603050405020304" pitchFamily="18" charset="0"/>
              <a:cs typeface="Times New Roman" panose="02020603050405020304" pitchFamily="18" charset="0"/>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ct val="61111"/>
              <a:buFont typeface="Arial"/>
              <a:buNone/>
            </a:pPr>
            <a:r>
              <a:rPr lang="en-GB" dirty="0">
                <a:solidFill>
                  <a:schemeClr val="tx1"/>
                </a:solidFill>
                <a:latin typeface="Times New Roman" panose="02020603050405020304" pitchFamily="18" charset="0"/>
                <a:cs typeface="Times New Roman" panose="02020603050405020304" pitchFamily="18" charset="0"/>
              </a:rPr>
              <a:t>1.Dataset Analysis: </a:t>
            </a:r>
            <a:r>
              <a:rPr lang="en-GB" dirty="0" err="1">
                <a:solidFill>
                  <a:schemeClr val="tx1"/>
                </a:solidFill>
                <a:latin typeface="Times New Roman" panose="02020603050405020304" pitchFamily="18" charset="0"/>
                <a:cs typeface="Times New Roman" panose="02020603050405020304" pitchFamily="18" charset="0"/>
              </a:rPr>
              <a:t>Analyzing</a:t>
            </a:r>
            <a:r>
              <a:rPr lang="en-GB" dirty="0">
                <a:solidFill>
                  <a:schemeClr val="tx1"/>
                </a:solidFill>
                <a:latin typeface="Times New Roman" panose="02020603050405020304" pitchFamily="18" charset="0"/>
                <a:cs typeface="Times New Roman" panose="02020603050405020304" pitchFamily="18" charset="0"/>
              </a:rPr>
              <a:t>  two datasets, </a:t>
            </a:r>
            <a:r>
              <a:rPr lang="en-GB" dirty="0" err="1">
                <a:solidFill>
                  <a:schemeClr val="tx1"/>
                </a:solidFill>
                <a:latin typeface="Times New Roman" panose="02020603050405020304" pitchFamily="18" charset="0"/>
                <a:cs typeface="Times New Roman" panose="02020603050405020304" pitchFamily="18" charset="0"/>
              </a:rPr>
              <a:t>Dermnet</a:t>
            </a:r>
            <a:r>
              <a:rPr lang="en-GB" dirty="0">
                <a:solidFill>
                  <a:schemeClr val="tx1"/>
                </a:solidFill>
                <a:latin typeface="Times New Roman" panose="02020603050405020304" pitchFamily="18" charset="0"/>
                <a:cs typeface="Times New Roman" panose="02020603050405020304" pitchFamily="18" charset="0"/>
              </a:rPr>
              <a:t> and </a:t>
            </a:r>
            <a:r>
              <a:rPr lang="en-GB" dirty="0" err="1">
                <a:solidFill>
                  <a:schemeClr val="tx1"/>
                </a:solidFill>
                <a:latin typeface="Times New Roman" panose="02020603050405020304" pitchFamily="18" charset="0"/>
                <a:cs typeface="Times New Roman" panose="02020603050405020304" pitchFamily="18" charset="0"/>
              </a:rPr>
              <a:t>Skinnet</a:t>
            </a:r>
            <a:r>
              <a:rPr lang="en-GB" dirty="0">
                <a:solidFill>
                  <a:schemeClr val="tx1"/>
                </a:solidFill>
                <a:latin typeface="Times New Roman" panose="02020603050405020304" pitchFamily="18" charset="0"/>
                <a:cs typeface="Times New Roman" panose="02020603050405020304" pitchFamily="18" charset="0"/>
              </a:rPr>
              <a:t>.</a:t>
            </a:r>
            <a:endParaRPr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Clr>
                <a:schemeClr val="dk1"/>
              </a:buClr>
              <a:buSzPct val="61111"/>
              <a:buFont typeface="Arial"/>
              <a:buNone/>
            </a:pPr>
            <a:r>
              <a:rPr lang="en-GB" dirty="0">
                <a:solidFill>
                  <a:schemeClr val="tx1"/>
                </a:solidFill>
                <a:latin typeface="Times New Roman" panose="02020603050405020304" pitchFamily="18" charset="0"/>
                <a:cs typeface="Times New Roman" panose="02020603050405020304" pitchFamily="18" charset="0"/>
              </a:rPr>
              <a:t>2.Building transfer learning models: Building two transfer </a:t>
            </a:r>
          </a:p>
          <a:p>
            <a:pPr marL="0" lvl="0" indent="0" algn="just" rtl="0">
              <a:spcBef>
                <a:spcPts val="1200"/>
              </a:spcBef>
              <a:spcAft>
                <a:spcPts val="0"/>
              </a:spcAft>
              <a:buClr>
                <a:schemeClr val="dk1"/>
              </a:buClr>
              <a:buSzPct val="61111"/>
              <a:buFont typeface="Arial"/>
              <a:buNone/>
            </a:pPr>
            <a:r>
              <a:rPr lang="en-GB" dirty="0">
                <a:solidFill>
                  <a:schemeClr val="tx1"/>
                </a:solidFill>
                <a:latin typeface="Times New Roman" panose="02020603050405020304" pitchFamily="18" charset="0"/>
                <a:cs typeface="Times New Roman" panose="02020603050405020304" pitchFamily="18" charset="0"/>
              </a:rPr>
              <a:t>3.Model Optimization: Exploring techniques for optimising the transfer learning models to improve prediction accuracy and reduce false positives/negatives</a:t>
            </a:r>
          </a:p>
          <a:p>
            <a:pPr marL="0" lvl="0" indent="0" algn="just" rtl="0">
              <a:spcBef>
                <a:spcPts val="1200"/>
              </a:spcBef>
              <a:spcAft>
                <a:spcPts val="0"/>
              </a:spcAft>
              <a:buClr>
                <a:schemeClr val="dk1"/>
              </a:buClr>
              <a:buSzPct val="61111"/>
              <a:buFont typeface="Arial"/>
              <a:buNone/>
            </a:pPr>
            <a:r>
              <a:rPr lang="en-GB" dirty="0">
                <a:solidFill>
                  <a:schemeClr val="tx1"/>
                </a:solidFill>
                <a:latin typeface="Times New Roman" panose="02020603050405020304" pitchFamily="18" charset="0"/>
                <a:cs typeface="Times New Roman" panose="02020603050405020304" pitchFamily="18" charset="0"/>
              </a:rPr>
              <a:t>4.Evaluate Transfer Learning Models: Assess the effectiveness of transfer learning models, specifically InceptionV3 and </a:t>
            </a:r>
            <a:r>
              <a:rPr lang="en-GB" dirty="0" err="1">
                <a:solidFill>
                  <a:schemeClr val="tx1"/>
                </a:solidFill>
                <a:latin typeface="Times New Roman" panose="02020603050405020304" pitchFamily="18" charset="0"/>
                <a:cs typeface="Times New Roman" panose="02020603050405020304" pitchFamily="18" charset="0"/>
              </a:rPr>
              <a:t>EfficientNet</a:t>
            </a:r>
            <a:r>
              <a:rPr lang="en-GB" dirty="0">
                <a:solidFill>
                  <a:schemeClr val="tx1"/>
                </a:solidFill>
                <a:latin typeface="Times New Roman" panose="02020603050405020304" pitchFamily="18" charset="0"/>
                <a:cs typeface="Times New Roman" panose="02020603050405020304" pitchFamily="18" charset="0"/>
              </a:rPr>
              <a:t>.</a:t>
            </a:r>
            <a:endParaRPr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Clr>
                <a:schemeClr val="dk1"/>
              </a:buClr>
              <a:buSzPct val="61111"/>
              <a:buFont typeface="Arial"/>
              <a:buNone/>
            </a:pPr>
            <a:r>
              <a:rPr lang="en-GB" dirty="0">
                <a:solidFill>
                  <a:schemeClr val="tx1"/>
                </a:solidFill>
                <a:latin typeface="Times New Roman" panose="02020603050405020304" pitchFamily="18" charset="0"/>
                <a:cs typeface="Times New Roman" panose="02020603050405020304" pitchFamily="18" charset="0"/>
              </a:rPr>
              <a:t>5.Performance Comparison: Compare the performance of InceptionV3 and </a:t>
            </a:r>
            <a:r>
              <a:rPr lang="en-GB" dirty="0" err="1">
                <a:solidFill>
                  <a:schemeClr val="tx1"/>
                </a:solidFill>
                <a:latin typeface="Times New Roman" panose="02020603050405020304" pitchFamily="18" charset="0"/>
                <a:cs typeface="Times New Roman" panose="02020603050405020304" pitchFamily="18" charset="0"/>
              </a:rPr>
              <a:t>EfficientNet</a:t>
            </a:r>
            <a:r>
              <a:rPr lang="en-GB" dirty="0">
                <a:solidFill>
                  <a:schemeClr val="tx1"/>
                </a:solidFill>
                <a:latin typeface="Times New Roman" panose="02020603050405020304" pitchFamily="18" charset="0"/>
                <a:cs typeface="Times New Roman" panose="02020603050405020304" pitchFamily="18" charset="0"/>
              </a:rPr>
              <a:t> models in terms of accuracy, precision, recall, and F1-score for each skin disease category.</a:t>
            </a:r>
            <a:endParaRPr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1200"/>
              </a:spcBef>
              <a:spcAft>
                <a:spcPts val="1200"/>
              </a:spcAft>
              <a:buNone/>
            </a:pPr>
            <a:endParaRPr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b="1" dirty="0">
                <a:latin typeface="Times New Roman" panose="02020603050405020304" pitchFamily="18" charset="0"/>
                <a:cs typeface="Times New Roman" panose="02020603050405020304" pitchFamily="18" charset="0"/>
              </a:rPr>
              <a:t>Related work</a:t>
            </a:r>
            <a:endParaRPr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ct val="39285"/>
              <a:buFont typeface="Arial"/>
              <a:buNone/>
            </a:pPr>
            <a:endParaRPr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b="1" dirty="0">
              <a:latin typeface="Times New Roman" panose="02020603050405020304" pitchFamily="18" charset="0"/>
              <a:cs typeface="Times New Roman" panose="02020603050405020304" pitchFamily="18" charset="0"/>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20000"/>
          </a:bodyPr>
          <a:lstStyle/>
          <a:p>
            <a:pPr marL="0" lvl="0" indent="0" algn="just" rtl="0">
              <a:spcBef>
                <a:spcPts val="0"/>
              </a:spcBef>
              <a:spcAft>
                <a:spcPts val="0"/>
              </a:spcAft>
              <a:buClr>
                <a:schemeClr val="dk1"/>
              </a:buClr>
              <a:buSzPct val="61111"/>
              <a:buFont typeface="Arial"/>
              <a:buNone/>
            </a:pPr>
            <a:r>
              <a:rPr lang="en-GB" dirty="0">
                <a:solidFill>
                  <a:schemeClr val="tx1"/>
                </a:solidFill>
                <a:latin typeface="Times New Roman" panose="02020603050405020304" pitchFamily="18" charset="0"/>
                <a:cs typeface="Times New Roman" panose="02020603050405020304" pitchFamily="18" charset="0"/>
              </a:rPr>
              <a:t>Skin diseases, like melanoma, are on the rise, making early detection and classification vital for timely treatment. Manual diagnosis is slow and error-prone, especially with more cases emerging. In this proposed framework CNN model with ensemble models are proposed. For the experimental analysis ISIC 2018 dataset is used. In the results analysis there is evidence of an 11 percent increase of accuracy on existing models. This model can be deployed to use in real world scenarios due to better generalization capability [1].</a:t>
            </a:r>
            <a:endParaRPr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Clr>
                <a:schemeClr val="dk1"/>
              </a:buClr>
              <a:buSzPct val="61111"/>
              <a:buFont typeface="Arial"/>
              <a:buNone/>
            </a:pPr>
            <a:r>
              <a:rPr lang="en-GB" dirty="0">
                <a:solidFill>
                  <a:schemeClr val="tx1"/>
                </a:solidFill>
                <a:latin typeface="Times New Roman" panose="02020603050405020304" pitchFamily="18" charset="0"/>
                <a:cs typeface="Times New Roman" panose="02020603050405020304" pitchFamily="18" charset="0"/>
              </a:rPr>
              <a:t>The methodology of the proposed network involves two steps: in the first step a Full Resolution Convolutional neural Network is used to segment the outer corners of the lesion region and in the second step involves the classification of skin lesions. For the classification task ResNet50 is </a:t>
            </a:r>
            <a:r>
              <a:rPr lang="en-GB" dirty="0" err="1">
                <a:solidFill>
                  <a:schemeClr val="tx1"/>
                </a:solidFill>
                <a:latin typeface="Times New Roman" panose="02020603050405020304" pitchFamily="18" charset="0"/>
                <a:cs typeface="Times New Roman" panose="02020603050405020304" pitchFamily="18" charset="0"/>
              </a:rPr>
              <a:t>used.The</a:t>
            </a:r>
            <a:r>
              <a:rPr lang="en-GB" dirty="0">
                <a:solidFill>
                  <a:schemeClr val="tx1"/>
                </a:solidFill>
                <a:latin typeface="Times New Roman" panose="02020603050405020304" pitchFamily="18" charset="0"/>
                <a:cs typeface="Times New Roman" panose="02020603050405020304" pitchFamily="18" charset="0"/>
              </a:rPr>
              <a:t> results analysis is divided into two sections one is evaluating the performance of full resolution convolutional neural network and the other one is classification accuracy. To evaluate the segmentation process Jaccard similarity metric used. The overall accuracy of the model is 94.03 percent [2].</a:t>
            </a:r>
            <a:endParaRPr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Clr>
                <a:schemeClr val="dk1"/>
              </a:buClr>
              <a:buSzPct val="61111"/>
              <a:buFont typeface="Arial"/>
              <a:buNone/>
            </a:pPr>
            <a:r>
              <a:rPr lang="en-GB" dirty="0">
                <a:solidFill>
                  <a:schemeClr val="tx1"/>
                </a:solidFill>
                <a:latin typeface="Times New Roman" panose="02020603050405020304" pitchFamily="18" charset="0"/>
                <a:cs typeface="Times New Roman" panose="02020603050405020304" pitchFamily="18" charset="0"/>
              </a:rPr>
              <a:t>In skin lesion analysis only classifying the images is not sufficient. To prescribe further treatment the affected area must be analysed. To accomplish this lesion needs to be segmented. In this paper we are proposing the ensemble models for segmentation of images. The architectures include VGG19-UNet, DeeplabV3+. The experimental analysis is conducted on ISIC 2018 dataset it contains 2594 </a:t>
            </a:r>
            <a:r>
              <a:rPr lang="en-GB" dirty="0" err="1">
                <a:solidFill>
                  <a:schemeClr val="tx1"/>
                </a:solidFill>
                <a:latin typeface="Times New Roman" panose="02020603050405020304" pitchFamily="18" charset="0"/>
                <a:cs typeface="Times New Roman" panose="02020603050405020304" pitchFamily="18" charset="0"/>
              </a:rPr>
              <a:t>dermoscopic</a:t>
            </a:r>
            <a:r>
              <a:rPr lang="en-GB" dirty="0">
                <a:solidFill>
                  <a:schemeClr val="tx1"/>
                </a:solidFill>
                <a:latin typeface="Times New Roman" panose="02020603050405020304" pitchFamily="18" charset="0"/>
                <a:cs typeface="Times New Roman" panose="02020603050405020304" pitchFamily="18" charset="0"/>
              </a:rPr>
              <a:t> </a:t>
            </a:r>
            <a:r>
              <a:rPr lang="en-GB" dirty="0" err="1">
                <a:solidFill>
                  <a:schemeClr val="tx1"/>
                </a:solidFill>
                <a:latin typeface="Times New Roman" panose="02020603050405020304" pitchFamily="18" charset="0"/>
                <a:cs typeface="Times New Roman" panose="02020603050405020304" pitchFamily="18" charset="0"/>
              </a:rPr>
              <a:t>images.Our</a:t>
            </a:r>
            <a:r>
              <a:rPr lang="en-GB" dirty="0">
                <a:solidFill>
                  <a:schemeClr val="tx1"/>
                </a:solidFill>
                <a:latin typeface="Times New Roman" panose="02020603050405020304" pitchFamily="18" charset="0"/>
                <a:cs typeface="Times New Roman" panose="02020603050405020304" pitchFamily="18" charset="0"/>
              </a:rPr>
              <a:t> proposed model achieved an accuracy of 93.6 across all classifications, with an average Jaccard Index of 0.815 and a dice coefficient of 0.887 when evaluated on the testing dataset [3].</a:t>
            </a:r>
            <a:endParaRPr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1200"/>
              </a:spcBef>
              <a:spcAft>
                <a:spcPts val="1200"/>
              </a:spcAft>
              <a:buNone/>
            </a:pPr>
            <a:endParaRPr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panose="02020603050405020304" pitchFamily="18" charset="0"/>
                <a:cs typeface="Times New Roman" panose="02020603050405020304" pitchFamily="18" charset="0"/>
              </a:rPr>
              <a:t>Problem Statement</a:t>
            </a:r>
            <a:endParaRPr b="1" dirty="0">
              <a:latin typeface="Times New Roman" panose="02020603050405020304" pitchFamily="18" charset="0"/>
              <a:cs typeface="Times New Roman" panose="02020603050405020304" pitchFamily="18" charset="0"/>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105000"/>
              </a:lnSpc>
              <a:spcBef>
                <a:spcPts val="0"/>
              </a:spcBef>
              <a:spcAft>
                <a:spcPts val="1200"/>
              </a:spcAft>
              <a:buNone/>
            </a:pPr>
            <a:r>
              <a:rPr lang="en-GB" sz="1600" dirty="0">
                <a:solidFill>
                  <a:schemeClr val="tx1"/>
                </a:solidFill>
                <a:latin typeface="Times New Roman" panose="02020603050405020304" pitchFamily="18" charset="0"/>
                <a:cs typeface="Times New Roman" panose="02020603050405020304" pitchFamily="18" charset="0"/>
              </a:rPr>
              <a:t>Acne and Rosacea,  vitiligo, Tinea Ringworm Candidiasis and other Fungal Infections, Melanoma Skin Cancer Nevi and Moles, and Eczema. Addressing common skin conditions holds significant public health implications, as they contribute to healthcare costs and resource allocation. Common skin conditions such as acne, rosacea, vitiligo, fungal infections, moles, and eczema can occur due to various factors, including genetics, environmental influences, lifestyle factors, and immune system responses. Though these diseases are common sometimes it is difficult to identify manually. An automated skin disease classifier helps in diagnosis.</a:t>
            </a:r>
            <a:endParaRPr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panose="02020603050405020304" pitchFamily="18" charset="0"/>
                <a:cs typeface="Times New Roman" panose="02020603050405020304" pitchFamily="18" charset="0"/>
              </a:rPr>
              <a:t>Proposed Solution</a:t>
            </a:r>
            <a:endParaRPr b="1" dirty="0">
              <a:latin typeface="Times New Roman" panose="02020603050405020304" pitchFamily="18" charset="0"/>
              <a:cs typeface="Times New Roman" panose="02020603050405020304" pitchFamily="18" charset="0"/>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dirty="0">
                <a:solidFill>
                  <a:schemeClr val="tx1"/>
                </a:solidFill>
                <a:latin typeface="Times New Roman" panose="02020603050405020304" pitchFamily="18" charset="0"/>
                <a:cs typeface="Times New Roman" panose="02020603050405020304" pitchFamily="18" charset="0"/>
              </a:rPr>
              <a:t>This study investigates the efficiency of transfer learning models in predicting 5 categories of common skin diseases  Acne and Rosacea,  vitiligo, Tinea Ringworm Candidiasis and other Fungal Infections, Melanoma Skin Cancer Nevi and Moles, and Eczema. Two transfer learning models InceptionV3 and </a:t>
            </a:r>
            <a:r>
              <a:rPr lang="en-GB" dirty="0" err="1">
                <a:solidFill>
                  <a:schemeClr val="tx1"/>
                </a:solidFill>
                <a:latin typeface="Times New Roman" panose="02020603050405020304" pitchFamily="18" charset="0"/>
                <a:cs typeface="Times New Roman" panose="02020603050405020304" pitchFamily="18" charset="0"/>
              </a:rPr>
              <a:t>EfficentNet</a:t>
            </a:r>
            <a:r>
              <a:rPr lang="en-GB" dirty="0">
                <a:solidFill>
                  <a:schemeClr val="tx1"/>
                </a:solidFill>
                <a:latin typeface="Times New Roman" panose="02020603050405020304" pitchFamily="18" charset="0"/>
                <a:cs typeface="Times New Roman" panose="02020603050405020304" pitchFamily="18" charset="0"/>
              </a:rPr>
              <a:t> are used to classify the images. In the results analysis, InceptionV3 out performed the Efficient Net model. </a:t>
            </a:r>
            <a:endParaRPr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panose="02020603050405020304" pitchFamily="18" charset="0"/>
                <a:cs typeface="Times New Roman" panose="02020603050405020304" pitchFamily="18" charset="0"/>
              </a:rPr>
              <a:t>Results/Simulations</a:t>
            </a:r>
            <a:endParaRPr b="1" dirty="0">
              <a:latin typeface="Times New Roman" panose="02020603050405020304" pitchFamily="18" charset="0"/>
              <a:cs typeface="Times New Roman" panose="02020603050405020304" pitchFamily="18" charset="0"/>
            </a:endParaRPr>
          </a:p>
        </p:txBody>
      </p:sp>
      <p:sp>
        <p:nvSpPr>
          <p:cNvPr id="103" name="Google Shape;103;p21"/>
          <p:cNvSpPr txBox="1"/>
          <p:nvPr/>
        </p:nvSpPr>
        <p:spPr>
          <a:xfrm>
            <a:off x="758900" y="4007250"/>
            <a:ext cx="3218400" cy="15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i="1" dirty="0">
                <a:solidFill>
                  <a:schemeClr val="tx1"/>
                </a:solidFill>
                <a:latin typeface="Times New Roman" panose="02020603050405020304" pitchFamily="18" charset="0"/>
                <a:cs typeface="Times New Roman" panose="02020603050405020304" pitchFamily="18" charset="0"/>
              </a:rPr>
              <a:t>Figure 1. InceptionV3 model performance</a:t>
            </a:r>
            <a:endParaRPr i="1" dirty="0">
              <a:solidFill>
                <a:schemeClr val="tx1"/>
              </a:solidFill>
              <a:latin typeface="Times New Roman" panose="02020603050405020304" pitchFamily="18" charset="0"/>
              <a:cs typeface="Times New Roman" panose="02020603050405020304" pitchFamily="18" charset="0"/>
            </a:endParaRPr>
          </a:p>
        </p:txBody>
      </p:sp>
      <p:sp>
        <p:nvSpPr>
          <p:cNvPr id="104" name="Google Shape;104;p21"/>
          <p:cNvSpPr txBox="1"/>
          <p:nvPr/>
        </p:nvSpPr>
        <p:spPr>
          <a:xfrm>
            <a:off x="230800" y="4532275"/>
            <a:ext cx="6292500" cy="47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chemeClr val="dk2"/>
              </a:solidFill>
            </a:endParaRPr>
          </a:p>
        </p:txBody>
      </p:sp>
      <p:pic>
        <p:nvPicPr>
          <p:cNvPr id="105" name="Google Shape;105;p21"/>
          <p:cNvPicPr preferRelativeResize="0"/>
          <p:nvPr/>
        </p:nvPicPr>
        <p:blipFill>
          <a:blip r:embed="rId3">
            <a:alphaModFix/>
          </a:blip>
          <a:stretch>
            <a:fillRect/>
          </a:stretch>
        </p:blipFill>
        <p:spPr>
          <a:xfrm>
            <a:off x="230800" y="956800"/>
            <a:ext cx="3746500" cy="2936319"/>
          </a:xfrm>
          <a:prstGeom prst="rect">
            <a:avLst/>
          </a:prstGeom>
          <a:noFill/>
          <a:ln>
            <a:noFill/>
          </a:ln>
        </p:spPr>
      </p:pic>
      <p:sp>
        <p:nvSpPr>
          <p:cNvPr id="106" name="Google Shape;106;p21"/>
          <p:cNvSpPr txBox="1"/>
          <p:nvPr/>
        </p:nvSpPr>
        <p:spPr>
          <a:xfrm>
            <a:off x="5054725" y="1001825"/>
            <a:ext cx="3401100" cy="21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07" name="Google Shape;107;p21"/>
          <p:cNvSpPr txBox="1"/>
          <p:nvPr/>
        </p:nvSpPr>
        <p:spPr>
          <a:xfrm>
            <a:off x="4659075" y="1047475"/>
            <a:ext cx="3294600" cy="2845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sz="1800" dirty="0">
                <a:solidFill>
                  <a:schemeClr val="dk2"/>
                </a:solidFill>
                <a:latin typeface="Times New Roman" panose="02020603050405020304" pitchFamily="18" charset="0"/>
                <a:cs typeface="Times New Roman" panose="02020603050405020304" pitchFamily="18" charset="0"/>
              </a:rPr>
              <a:t>Figure 1. Represents accuracy of the model.InceptionV3 model is trained for 10 epochs and accuracy is recorded for each epoch and plotted the accuracy.</a:t>
            </a:r>
            <a:endParaRPr sz="1800" dirty="0">
              <a:solidFill>
                <a:schemeClr val="dk2"/>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GB" sz="1800" dirty="0">
                <a:solidFill>
                  <a:schemeClr val="dk2"/>
                </a:solidFill>
                <a:latin typeface="Times New Roman" panose="02020603050405020304" pitchFamily="18" charset="0"/>
                <a:cs typeface="Times New Roman" panose="02020603050405020304" pitchFamily="18" charset="0"/>
              </a:rPr>
              <a:t>Model achieved 75 % on training samples and 65% on validation samples</a:t>
            </a:r>
            <a:endParaRPr sz="1800" dirty="0">
              <a:solidFill>
                <a:schemeClr val="dk2"/>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1038</Words>
  <Application>Microsoft Office PowerPoint</Application>
  <PresentationFormat>On-screen Show (16:9)</PresentationFormat>
  <Paragraphs>59</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Simple Light</vt:lpstr>
      <vt:lpstr>Common skin disease classification</vt:lpstr>
      <vt:lpstr>Team Info</vt:lpstr>
      <vt:lpstr>Role/Responsibilities and Contribution in project</vt:lpstr>
      <vt:lpstr>Motivation</vt:lpstr>
      <vt:lpstr>Objectives</vt:lpstr>
      <vt:lpstr>Related work  </vt:lpstr>
      <vt:lpstr>Problem Statement</vt:lpstr>
      <vt:lpstr>Proposed Solution</vt:lpstr>
      <vt:lpstr>Results/Simulations</vt:lpstr>
      <vt:lpstr>Results/Simulations</vt:lpstr>
      <vt:lpstr>Results/Simulations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skin disease classification</dc:title>
  <cp:lastModifiedBy>Cherku Saikumar</cp:lastModifiedBy>
  <cp:revision>4</cp:revision>
  <dcterms:modified xsi:type="dcterms:W3CDTF">2024-04-18T01:46:08Z</dcterms:modified>
</cp:coreProperties>
</file>