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77" r:id="rId3"/>
    <p:sldId id="260" r:id="rId4"/>
    <p:sldId id="261" r:id="rId5"/>
    <p:sldId id="262" r:id="rId6"/>
    <p:sldId id="263" r:id="rId7"/>
    <p:sldId id="264" r:id="rId8"/>
    <p:sldId id="265" r:id="rId9"/>
    <p:sldId id="266" r:id="rId10"/>
    <p:sldId id="267" r:id="rId11"/>
    <p:sldId id="268" r:id="rId12"/>
    <p:sldId id="269" r:id="rId13"/>
    <p:sldId id="270" r:id="rId14"/>
    <p:sldId id="273" r:id="rId15"/>
    <p:sldId id="271" r:id="rId16"/>
    <p:sldId id="272" r:id="rId17"/>
    <p:sldId id="274" r:id="rId18"/>
    <p:sldId id="275" r:id="rId19"/>
    <p:sldId id="276" r:id="rId20"/>
    <p:sldId id="278" r:id="rId21"/>
    <p:sldId id="257" r:id="rId22"/>
    <p:sldId id="258"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86"/>
  </p:normalViewPr>
  <p:slideViewPr>
    <p:cSldViewPr snapToGrid="0" snapToObjects="1">
      <p:cViewPr varScale="1">
        <p:scale>
          <a:sx n="76" d="100"/>
          <a:sy n="76" d="100"/>
        </p:scale>
        <p:origin x="216"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363BD-8110-7B47-9F9C-88BD30879DB0}" type="datetimeFigureOut">
              <a:rPr lang="en-US" smtClean="0"/>
              <a:t>7/27/21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59FAC-F7B2-5148-A01C-A767ACB00B62}" type="slidenum">
              <a:rPr lang="en-US" smtClean="0"/>
              <a:t>‹#›</a:t>
            </a:fld>
            <a:endParaRPr lang="en-US"/>
          </a:p>
        </p:txBody>
      </p:sp>
    </p:spTree>
    <p:extLst>
      <p:ext uri="{BB962C8B-B14F-4D97-AF65-F5344CB8AC3E}">
        <p14:creationId xmlns:p14="http://schemas.microsoft.com/office/powerpoint/2010/main" val="2395626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Project </a:t>
            </a:r>
            <a:r>
              <a:rPr lang="en-US" dirty="0" err="1"/>
              <a:t>JacocoDemo</a:t>
            </a:r>
            <a:r>
              <a:rPr lang="en-US" dirty="0"/>
              <a:t> from ~/</a:t>
            </a:r>
            <a:r>
              <a:rPr lang="en-US" dirty="0" err="1"/>
              <a:t>CourseMaterial</a:t>
            </a:r>
            <a:r>
              <a:rPr lang="en-US" dirty="0"/>
              <a:t>.  Workspace  and see </a:t>
            </a:r>
            <a:r>
              <a:rPr lang="en-US" dirty="0" err="1"/>
              <a:t>pom.xml</a:t>
            </a:r>
            <a:endParaRPr lang="en-US" dirty="0"/>
          </a:p>
        </p:txBody>
      </p:sp>
      <p:sp>
        <p:nvSpPr>
          <p:cNvPr id="4" name="Slide Number Placeholder 3"/>
          <p:cNvSpPr>
            <a:spLocks noGrp="1"/>
          </p:cNvSpPr>
          <p:nvPr>
            <p:ph type="sldNum" sz="quarter" idx="5"/>
          </p:nvPr>
        </p:nvSpPr>
        <p:spPr/>
        <p:txBody>
          <a:bodyPr/>
          <a:lstStyle/>
          <a:p>
            <a:fld id="{06259FAC-F7B2-5148-A01C-A767ACB00B62}" type="slidenum">
              <a:rPr lang="en-US" smtClean="0"/>
              <a:t>23</a:t>
            </a:fld>
            <a:endParaRPr lang="en-US"/>
          </a:p>
        </p:txBody>
      </p:sp>
    </p:spTree>
    <p:extLst>
      <p:ext uri="{BB962C8B-B14F-4D97-AF65-F5344CB8AC3E}">
        <p14:creationId xmlns:p14="http://schemas.microsoft.com/office/powerpoint/2010/main" val="1298198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5A1E-26E1-1A43-B3FF-D734E379A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0C7BFE-3C14-DB4F-9134-24F27702C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37E12D-A461-C643-9A8E-A28070BAC990}"/>
              </a:ext>
            </a:extLst>
          </p:cNvPr>
          <p:cNvSpPr>
            <a:spLocks noGrp="1"/>
          </p:cNvSpPr>
          <p:nvPr>
            <p:ph type="dt" sz="half" idx="10"/>
          </p:nvPr>
        </p:nvSpPr>
        <p:spPr/>
        <p:txBody>
          <a:bodyPr/>
          <a:lstStyle/>
          <a:p>
            <a:fld id="{602BC448-525E-054C-851C-26D31806E682}" type="datetimeFigureOut">
              <a:rPr lang="en-US" smtClean="0"/>
              <a:t>7/27/21</a:t>
            </a:fld>
            <a:endParaRPr lang="en-US"/>
          </a:p>
        </p:txBody>
      </p:sp>
      <p:sp>
        <p:nvSpPr>
          <p:cNvPr id="5" name="Footer Placeholder 4">
            <a:extLst>
              <a:ext uri="{FF2B5EF4-FFF2-40B4-BE49-F238E27FC236}">
                <a16:creationId xmlns:a16="http://schemas.microsoft.com/office/drawing/2014/main" id="{846D6361-EFAA-204E-93C1-7C49CEE86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49786-F06F-4D4A-96BB-679E3B7B7274}"/>
              </a:ext>
            </a:extLst>
          </p:cNvPr>
          <p:cNvSpPr>
            <a:spLocks noGrp="1"/>
          </p:cNvSpPr>
          <p:nvPr>
            <p:ph type="sldNum" sz="quarter" idx="12"/>
          </p:nvPr>
        </p:nvSpPr>
        <p:spPr/>
        <p:txBody>
          <a:bodyPr/>
          <a:lstStyle/>
          <a:p>
            <a:fld id="{E5412679-3856-C64B-8F51-88CF6329C036}" type="slidenum">
              <a:rPr lang="en-US" smtClean="0"/>
              <a:t>‹#›</a:t>
            </a:fld>
            <a:endParaRPr lang="en-US"/>
          </a:p>
        </p:txBody>
      </p:sp>
    </p:spTree>
    <p:extLst>
      <p:ext uri="{BB962C8B-B14F-4D97-AF65-F5344CB8AC3E}">
        <p14:creationId xmlns:p14="http://schemas.microsoft.com/office/powerpoint/2010/main" val="425328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E32B-9D16-9940-9EA6-E9F17F912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8BA71B-B8AC-9448-BBAB-951510763F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78334-376D-384F-ADF1-D909C2C379B6}"/>
              </a:ext>
            </a:extLst>
          </p:cNvPr>
          <p:cNvSpPr>
            <a:spLocks noGrp="1"/>
          </p:cNvSpPr>
          <p:nvPr>
            <p:ph type="dt" sz="half" idx="10"/>
          </p:nvPr>
        </p:nvSpPr>
        <p:spPr/>
        <p:txBody>
          <a:bodyPr/>
          <a:lstStyle/>
          <a:p>
            <a:fld id="{602BC448-525E-054C-851C-26D31806E682}" type="datetimeFigureOut">
              <a:rPr lang="en-US" smtClean="0"/>
              <a:t>7/27/21</a:t>
            </a:fld>
            <a:endParaRPr lang="en-US"/>
          </a:p>
        </p:txBody>
      </p:sp>
      <p:sp>
        <p:nvSpPr>
          <p:cNvPr id="5" name="Footer Placeholder 4">
            <a:extLst>
              <a:ext uri="{FF2B5EF4-FFF2-40B4-BE49-F238E27FC236}">
                <a16:creationId xmlns:a16="http://schemas.microsoft.com/office/drawing/2014/main" id="{BDED543D-A196-CA43-85EB-33470E5B3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1D656-09ED-9F4D-9074-C4F5AD0E6B91}"/>
              </a:ext>
            </a:extLst>
          </p:cNvPr>
          <p:cNvSpPr>
            <a:spLocks noGrp="1"/>
          </p:cNvSpPr>
          <p:nvPr>
            <p:ph type="sldNum" sz="quarter" idx="12"/>
          </p:nvPr>
        </p:nvSpPr>
        <p:spPr/>
        <p:txBody>
          <a:bodyPr/>
          <a:lstStyle/>
          <a:p>
            <a:fld id="{E5412679-3856-C64B-8F51-88CF6329C036}" type="slidenum">
              <a:rPr lang="en-US" smtClean="0"/>
              <a:t>‹#›</a:t>
            </a:fld>
            <a:endParaRPr lang="en-US"/>
          </a:p>
        </p:txBody>
      </p:sp>
    </p:spTree>
    <p:extLst>
      <p:ext uri="{BB962C8B-B14F-4D97-AF65-F5344CB8AC3E}">
        <p14:creationId xmlns:p14="http://schemas.microsoft.com/office/powerpoint/2010/main" val="199293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C11EB4-5FE6-B54D-8838-267018454A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FE763A-AFD4-8046-928F-11E50A1175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1B738-7438-CF4A-B3DD-BCD0A8986DA3}"/>
              </a:ext>
            </a:extLst>
          </p:cNvPr>
          <p:cNvSpPr>
            <a:spLocks noGrp="1"/>
          </p:cNvSpPr>
          <p:nvPr>
            <p:ph type="dt" sz="half" idx="10"/>
          </p:nvPr>
        </p:nvSpPr>
        <p:spPr/>
        <p:txBody>
          <a:bodyPr/>
          <a:lstStyle/>
          <a:p>
            <a:fld id="{602BC448-525E-054C-851C-26D31806E682}" type="datetimeFigureOut">
              <a:rPr lang="en-US" smtClean="0"/>
              <a:t>7/27/21</a:t>
            </a:fld>
            <a:endParaRPr lang="en-US"/>
          </a:p>
        </p:txBody>
      </p:sp>
      <p:sp>
        <p:nvSpPr>
          <p:cNvPr id="5" name="Footer Placeholder 4">
            <a:extLst>
              <a:ext uri="{FF2B5EF4-FFF2-40B4-BE49-F238E27FC236}">
                <a16:creationId xmlns:a16="http://schemas.microsoft.com/office/drawing/2014/main" id="{59BFB6E7-1499-2C41-B2F1-AB762C465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F8800-2571-9D41-A100-05624645CBAA}"/>
              </a:ext>
            </a:extLst>
          </p:cNvPr>
          <p:cNvSpPr>
            <a:spLocks noGrp="1"/>
          </p:cNvSpPr>
          <p:nvPr>
            <p:ph type="sldNum" sz="quarter" idx="12"/>
          </p:nvPr>
        </p:nvSpPr>
        <p:spPr/>
        <p:txBody>
          <a:bodyPr/>
          <a:lstStyle/>
          <a:p>
            <a:fld id="{E5412679-3856-C64B-8F51-88CF6329C036}" type="slidenum">
              <a:rPr lang="en-US" smtClean="0"/>
              <a:t>‹#›</a:t>
            </a:fld>
            <a:endParaRPr lang="en-US"/>
          </a:p>
        </p:txBody>
      </p:sp>
    </p:spTree>
    <p:extLst>
      <p:ext uri="{BB962C8B-B14F-4D97-AF65-F5344CB8AC3E}">
        <p14:creationId xmlns:p14="http://schemas.microsoft.com/office/powerpoint/2010/main" val="290572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2131-CBC4-574A-B3E5-07A9D7EC55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B8169B-0EE3-A041-AB21-CD7F6D2742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A8F1-4040-8548-BF8D-062CBFBC94D2}"/>
              </a:ext>
            </a:extLst>
          </p:cNvPr>
          <p:cNvSpPr>
            <a:spLocks noGrp="1"/>
          </p:cNvSpPr>
          <p:nvPr>
            <p:ph type="dt" sz="half" idx="10"/>
          </p:nvPr>
        </p:nvSpPr>
        <p:spPr/>
        <p:txBody>
          <a:bodyPr/>
          <a:lstStyle/>
          <a:p>
            <a:fld id="{602BC448-525E-054C-851C-26D31806E682}" type="datetimeFigureOut">
              <a:rPr lang="en-US" smtClean="0"/>
              <a:t>7/27/21</a:t>
            </a:fld>
            <a:endParaRPr lang="en-US"/>
          </a:p>
        </p:txBody>
      </p:sp>
      <p:sp>
        <p:nvSpPr>
          <p:cNvPr id="5" name="Footer Placeholder 4">
            <a:extLst>
              <a:ext uri="{FF2B5EF4-FFF2-40B4-BE49-F238E27FC236}">
                <a16:creationId xmlns:a16="http://schemas.microsoft.com/office/drawing/2014/main" id="{52E4E04A-7265-804D-BA17-6C68AD34B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7CA84-10B1-AB41-8E31-29CB195503C5}"/>
              </a:ext>
            </a:extLst>
          </p:cNvPr>
          <p:cNvSpPr>
            <a:spLocks noGrp="1"/>
          </p:cNvSpPr>
          <p:nvPr>
            <p:ph type="sldNum" sz="quarter" idx="12"/>
          </p:nvPr>
        </p:nvSpPr>
        <p:spPr/>
        <p:txBody>
          <a:bodyPr/>
          <a:lstStyle/>
          <a:p>
            <a:fld id="{E5412679-3856-C64B-8F51-88CF6329C036}" type="slidenum">
              <a:rPr lang="en-US" smtClean="0"/>
              <a:t>‹#›</a:t>
            </a:fld>
            <a:endParaRPr lang="en-US"/>
          </a:p>
        </p:txBody>
      </p:sp>
    </p:spTree>
    <p:extLst>
      <p:ext uri="{BB962C8B-B14F-4D97-AF65-F5344CB8AC3E}">
        <p14:creationId xmlns:p14="http://schemas.microsoft.com/office/powerpoint/2010/main" val="336629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F9A8-F340-9243-97D5-552F39608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72D4BA-844F-1B45-B52E-769E52EA9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79BB79-C3AE-8848-B659-82E0FA5846FD}"/>
              </a:ext>
            </a:extLst>
          </p:cNvPr>
          <p:cNvSpPr>
            <a:spLocks noGrp="1"/>
          </p:cNvSpPr>
          <p:nvPr>
            <p:ph type="dt" sz="half" idx="10"/>
          </p:nvPr>
        </p:nvSpPr>
        <p:spPr/>
        <p:txBody>
          <a:bodyPr/>
          <a:lstStyle/>
          <a:p>
            <a:fld id="{602BC448-525E-054C-851C-26D31806E682}" type="datetimeFigureOut">
              <a:rPr lang="en-US" smtClean="0"/>
              <a:t>7/27/21</a:t>
            </a:fld>
            <a:endParaRPr lang="en-US"/>
          </a:p>
        </p:txBody>
      </p:sp>
      <p:sp>
        <p:nvSpPr>
          <p:cNvPr id="5" name="Footer Placeholder 4">
            <a:extLst>
              <a:ext uri="{FF2B5EF4-FFF2-40B4-BE49-F238E27FC236}">
                <a16:creationId xmlns:a16="http://schemas.microsoft.com/office/drawing/2014/main" id="{D2006C77-92CE-964F-8A56-1015D9E38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9A34B-7B0E-F447-A2C1-3CAB41E1D883}"/>
              </a:ext>
            </a:extLst>
          </p:cNvPr>
          <p:cNvSpPr>
            <a:spLocks noGrp="1"/>
          </p:cNvSpPr>
          <p:nvPr>
            <p:ph type="sldNum" sz="quarter" idx="12"/>
          </p:nvPr>
        </p:nvSpPr>
        <p:spPr/>
        <p:txBody>
          <a:bodyPr/>
          <a:lstStyle/>
          <a:p>
            <a:fld id="{E5412679-3856-C64B-8F51-88CF6329C036}" type="slidenum">
              <a:rPr lang="en-US" smtClean="0"/>
              <a:t>‹#›</a:t>
            </a:fld>
            <a:endParaRPr lang="en-US"/>
          </a:p>
        </p:txBody>
      </p:sp>
    </p:spTree>
    <p:extLst>
      <p:ext uri="{BB962C8B-B14F-4D97-AF65-F5344CB8AC3E}">
        <p14:creationId xmlns:p14="http://schemas.microsoft.com/office/powerpoint/2010/main" val="2277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7CAE-4970-2043-9448-FBDE7BACB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6061E-E002-F649-86D5-6CC20454A2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72357-4185-0C49-BCBA-21ED22248A5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7452A6-1828-0149-AF66-5F8A38CD27C1}"/>
              </a:ext>
            </a:extLst>
          </p:cNvPr>
          <p:cNvSpPr>
            <a:spLocks noGrp="1"/>
          </p:cNvSpPr>
          <p:nvPr>
            <p:ph type="dt" sz="half" idx="10"/>
          </p:nvPr>
        </p:nvSpPr>
        <p:spPr/>
        <p:txBody>
          <a:bodyPr/>
          <a:lstStyle/>
          <a:p>
            <a:fld id="{602BC448-525E-054C-851C-26D31806E682}" type="datetimeFigureOut">
              <a:rPr lang="en-US" smtClean="0"/>
              <a:t>7/27/21</a:t>
            </a:fld>
            <a:endParaRPr lang="en-US"/>
          </a:p>
        </p:txBody>
      </p:sp>
      <p:sp>
        <p:nvSpPr>
          <p:cNvPr id="6" name="Footer Placeholder 5">
            <a:extLst>
              <a:ext uri="{FF2B5EF4-FFF2-40B4-BE49-F238E27FC236}">
                <a16:creationId xmlns:a16="http://schemas.microsoft.com/office/drawing/2014/main" id="{7515C0F1-B1E8-C54D-9EAD-D09D623824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015A2-EE77-704A-AF2D-27E39A727A65}"/>
              </a:ext>
            </a:extLst>
          </p:cNvPr>
          <p:cNvSpPr>
            <a:spLocks noGrp="1"/>
          </p:cNvSpPr>
          <p:nvPr>
            <p:ph type="sldNum" sz="quarter" idx="12"/>
          </p:nvPr>
        </p:nvSpPr>
        <p:spPr/>
        <p:txBody>
          <a:bodyPr/>
          <a:lstStyle/>
          <a:p>
            <a:fld id="{E5412679-3856-C64B-8F51-88CF6329C036}" type="slidenum">
              <a:rPr lang="en-US" smtClean="0"/>
              <a:t>‹#›</a:t>
            </a:fld>
            <a:endParaRPr lang="en-US"/>
          </a:p>
        </p:txBody>
      </p:sp>
    </p:spTree>
    <p:extLst>
      <p:ext uri="{BB962C8B-B14F-4D97-AF65-F5344CB8AC3E}">
        <p14:creationId xmlns:p14="http://schemas.microsoft.com/office/powerpoint/2010/main" val="140298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669C-ADFE-9D4A-BA32-362493EE04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A0C947-73CD-7142-ABFD-D1B83DBF0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A79EC8-DBB1-2348-BA5B-9773D14949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DB3F55-BFE6-334A-BE40-6F14D2756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A39279-0666-7A4B-B8AD-0F54213F616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2FE8F5-2E70-DB43-80E6-862FFCA8E9D0}"/>
              </a:ext>
            </a:extLst>
          </p:cNvPr>
          <p:cNvSpPr>
            <a:spLocks noGrp="1"/>
          </p:cNvSpPr>
          <p:nvPr>
            <p:ph type="dt" sz="half" idx="10"/>
          </p:nvPr>
        </p:nvSpPr>
        <p:spPr/>
        <p:txBody>
          <a:bodyPr/>
          <a:lstStyle/>
          <a:p>
            <a:fld id="{602BC448-525E-054C-851C-26D31806E682}" type="datetimeFigureOut">
              <a:rPr lang="en-US" smtClean="0"/>
              <a:t>7/27/21</a:t>
            </a:fld>
            <a:endParaRPr lang="en-US"/>
          </a:p>
        </p:txBody>
      </p:sp>
      <p:sp>
        <p:nvSpPr>
          <p:cNvPr id="8" name="Footer Placeholder 7">
            <a:extLst>
              <a:ext uri="{FF2B5EF4-FFF2-40B4-BE49-F238E27FC236}">
                <a16:creationId xmlns:a16="http://schemas.microsoft.com/office/drawing/2014/main" id="{C4482531-587D-9947-8D80-B411FFCCCA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799543-0348-C243-A0AE-1556B098C735}"/>
              </a:ext>
            </a:extLst>
          </p:cNvPr>
          <p:cNvSpPr>
            <a:spLocks noGrp="1"/>
          </p:cNvSpPr>
          <p:nvPr>
            <p:ph type="sldNum" sz="quarter" idx="12"/>
          </p:nvPr>
        </p:nvSpPr>
        <p:spPr/>
        <p:txBody>
          <a:bodyPr/>
          <a:lstStyle/>
          <a:p>
            <a:fld id="{E5412679-3856-C64B-8F51-88CF6329C036}" type="slidenum">
              <a:rPr lang="en-US" smtClean="0"/>
              <a:t>‹#›</a:t>
            </a:fld>
            <a:endParaRPr lang="en-US"/>
          </a:p>
        </p:txBody>
      </p:sp>
    </p:spTree>
    <p:extLst>
      <p:ext uri="{BB962C8B-B14F-4D97-AF65-F5344CB8AC3E}">
        <p14:creationId xmlns:p14="http://schemas.microsoft.com/office/powerpoint/2010/main" val="452380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2137-1013-5E47-B720-8F309EC826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51881B-D6E4-8B4D-94C2-AB451A1EC859}"/>
              </a:ext>
            </a:extLst>
          </p:cNvPr>
          <p:cNvSpPr>
            <a:spLocks noGrp="1"/>
          </p:cNvSpPr>
          <p:nvPr>
            <p:ph type="dt" sz="half" idx="10"/>
          </p:nvPr>
        </p:nvSpPr>
        <p:spPr/>
        <p:txBody>
          <a:bodyPr/>
          <a:lstStyle/>
          <a:p>
            <a:fld id="{602BC448-525E-054C-851C-26D31806E682}" type="datetimeFigureOut">
              <a:rPr lang="en-US" smtClean="0"/>
              <a:t>7/27/21</a:t>
            </a:fld>
            <a:endParaRPr lang="en-US"/>
          </a:p>
        </p:txBody>
      </p:sp>
      <p:sp>
        <p:nvSpPr>
          <p:cNvPr id="4" name="Footer Placeholder 3">
            <a:extLst>
              <a:ext uri="{FF2B5EF4-FFF2-40B4-BE49-F238E27FC236}">
                <a16:creationId xmlns:a16="http://schemas.microsoft.com/office/drawing/2014/main" id="{870A2E3B-490B-0B4B-AF61-43C3349FBF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FE917F-2513-E64C-B5AF-195EC8C7FDF1}"/>
              </a:ext>
            </a:extLst>
          </p:cNvPr>
          <p:cNvSpPr>
            <a:spLocks noGrp="1"/>
          </p:cNvSpPr>
          <p:nvPr>
            <p:ph type="sldNum" sz="quarter" idx="12"/>
          </p:nvPr>
        </p:nvSpPr>
        <p:spPr/>
        <p:txBody>
          <a:bodyPr/>
          <a:lstStyle/>
          <a:p>
            <a:fld id="{E5412679-3856-C64B-8F51-88CF6329C036}" type="slidenum">
              <a:rPr lang="en-US" smtClean="0"/>
              <a:t>‹#›</a:t>
            </a:fld>
            <a:endParaRPr lang="en-US"/>
          </a:p>
        </p:txBody>
      </p:sp>
    </p:spTree>
    <p:extLst>
      <p:ext uri="{BB962C8B-B14F-4D97-AF65-F5344CB8AC3E}">
        <p14:creationId xmlns:p14="http://schemas.microsoft.com/office/powerpoint/2010/main" val="42233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79A2B-7044-7C4F-A8F3-2F239DE63400}"/>
              </a:ext>
            </a:extLst>
          </p:cNvPr>
          <p:cNvSpPr>
            <a:spLocks noGrp="1"/>
          </p:cNvSpPr>
          <p:nvPr>
            <p:ph type="dt" sz="half" idx="10"/>
          </p:nvPr>
        </p:nvSpPr>
        <p:spPr/>
        <p:txBody>
          <a:bodyPr/>
          <a:lstStyle/>
          <a:p>
            <a:fld id="{602BC448-525E-054C-851C-26D31806E682}" type="datetimeFigureOut">
              <a:rPr lang="en-US" smtClean="0"/>
              <a:t>7/27/21</a:t>
            </a:fld>
            <a:endParaRPr lang="en-US"/>
          </a:p>
        </p:txBody>
      </p:sp>
      <p:sp>
        <p:nvSpPr>
          <p:cNvPr id="3" name="Footer Placeholder 2">
            <a:extLst>
              <a:ext uri="{FF2B5EF4-FFF2-40B4-BE49-F238E27FC236}">
                <a16:creationId xmlns:a16="http://schemas.microsoft.com/office/drawing/2014/main" id="{66E4892C-BF60-374D-8220-92425E5DF2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2A21BF-AD0A-AC43-9282-13D75F951E09}"/>
              </a:ext>
            </a:extLst>
          </p:cNvPr>
          <p:cNvSpPr>
            <a:spLocks noGrp="1"/>
          </p:cNvSpPr>
          <p:nvPr>
            <p:ph type="sldNum" sz="quarter" idx="12"/>
          </p:nvPr>
        </p:nvSpPr>
        <p:spPr/>
        <p:txBody>
          <a:bodyPr/>
          <a:lstStyle/>
          <a:p>
            <a:fld id="{E5412679-3856-C64B-8F51-88CF6329C036}" type="slidenum">
              <a:rPr lang="en-US" smtClean="0"/>
              <a:t>‹#›</a:t>
            </a:fld>
            <a:endParaRPr lang="en-US"/>
          </a:p>
        </p:txBody>
      </p:sp>
    </p:spTree>
    <p:extLst>
      <p:ext uri="{BB962C8B-B14F-4D97-AF65-F5344CB8AC3E}">
        <p14:creationId xmlns:p14="http://schemas.microsoft.com/office/powerpoint/2010/main" val="375161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023C-6E46-7D4C-9C7E-D5B5B072C1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FE18D-0D58-334D-9ECB-D8604BAAB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D9509-5AF8-DA45-B9BF-00557914E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2AC603-C16E-EC49-8577-8EB8ED5F5E66}"/>
              </a:ext>
            </a:extLst>
          </p:cNvPr>
          <p:cNvSpPr>
            <a:spLocks noGrp="1"/>
          </p:cNvSpPr>
          <p:nvPr>
            <p:ph type="dt" sz="half" idx="10"/>
          </p:nvPr>
        </p:nvSpPr>
        <p:spPr/>
        <p:txBody>
          <a:bodyPr/>
          <a:lstStyle/>
          <a:p>
            <a:fld id="{602BC448-525E-054C-851C-26D31806E682}" type="datetimeFigureOut">
              <a:rPr lang="en-US" smtClean="0"/>
              <a:t>7/27/21</a:t>
            </a:fld>
            <a:endParaRPr lang="en-US"/>
          </a:p>
        </p:txBody>
      </p:sp>
      <p:sp>
        <p:nvSpPr>
          <p:cNvPr id="6" name="Footer Placeholder 5">
            <a:extLst>
              <a:ext uri="{FF2B5EF4-FFF2-40B4-BE49-F238E27FC236}">
                <a16:creationId xmlns:a16="http://schemas.microsoft.com/office/drawing/2014/main" id="{67FB555A-36FF-234F-A9AA-C19764E3C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0AF68-AD76-4F43-84D6-2FD5B23F2E6C}"/>
              </a:ext>
            </a:extLst>
          </p:cNvPr>
          <p:cNvSpPr>
            <a:spLocks noGrp="1"/>
          </p:cNvSpPr>
          <p:nvPr>
            <p:ph type="sldNum" sz="quarter" idx="12"/>
          </p:nvPr>
        </p:nvSpPr>
        <p:spPr/>
        <p:txBody>
          <a:bodyPr/>
          <a:lstStyle/>
          <a:p>
            <a:fld id="{E5412679-3856-C64B-8F51-88CF6329C036}" type="slidenum">
              <a:rPr lang="en-US" smtClean="0"/>
              <a:t>‹#›</a:t>
            </a:fld>
            <a:endParaRPr lang="en-US"/>
          </a:p>
        </p:txBody>
      </p:sp>
    </p:spTree>
    <p:extLst>
      <p:ext uri="{BB962C8B-B14F-4D97-AF65-F5344CB8AC3E}">
        <p14:creationId xmlns:p14="http://schemas.microsoft.com/office/powerpoint/2010/main" val="260673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B6C4-9EFF-444B-BF4F-D773DFFC3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334796-8E43-6B4E-8C25-0C4B1416A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F97A26-DE97-534C-B13F-3C609ECF2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D8B279-56B1-5049-BA8C-F5CE07F79913}"/>
              </a:ext>
            </a:extLst>
          </p:cNvPr>
          <p:cNvSpPr>
            <a:spLocks noGrp="1"/>
          </p:cNvSpPr>
          <p:nvPr>
            <p:ph type="dt" sz="half" idx="10"/>
          </p:nvPr>
        </p:nvSpPr>
        <p:spPr/>
        <p:txBody>
          <a:bodyPr/>
          <a:lstStyle/>
          <a:p>
            <a:fld id="{602BC448-525E-054C-851C-26D31806E682}" type="datetimeFigureOut">
              <a:rPr lang="en-US" smtClean="0"/>
              <a:t>7/27/21</a:t>
            </a:fld>
            <a:endParaRPr lang="en-US"/>
          </a:p>
        </p:txBody>
      </p:sp>
      <p:sp>
        <p:nvSpPr>
          <p:cNvPr id="6" name="Footer Placeholder 5">
            <a:extLst>
              <a:ext uri="{FF2B5EF4-FFF2-40B4-BE49-F238E27FC236}">
                <a16:creationId xmlns:a16="http://schemas.microsoft.com/office/drawing/2014/main" id="{96734142-C5EE-414A-A17A-E3CDBF712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602CB-0B09-8D48-8602-E5A10DBCB9D0}"/>
              </a:ext>
            </a:extLst>
          </p:cNvPr>
          <p:cNvSpPr>
            <a:spLocks noGrp="1"/>
          </p:cNvSpPr>
          <p:nvPr>
            <p:ph type="sldNum" sz="quarter" idx="12"/>
          </p:nvPr>
        </p:nvSpPr>
        <p:spPr/>
        <p:txBody>
          <a:bodyPr/>
          <a:lstStyle/>
          <a:p>
            <a:fld id="{E5412679-3856-C64B-8F51-88CF6329C036}" type="slidenum">
              <a:rPr lang="en-US" smtClean="0"/>
              <a:t>‹#›</a:t>
            </a:fld>
            <a:endParaRPr lang="en-US"/>
          </a:p>
        </p:txBody>
      </p:sp>
    </p:spTree>
    <p:extLst>
      <p:ext uri="{BB962C8B-B14F-4D97-AF65-F5344CB8AC3E}">
        <p14:creationId xmlns:p14="http://schemas.microsoft.com/office/powerpoint/2010/main" val="248177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E8422-FAB7-4D42-B112-D4788510B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4D8E81-1E8C-2D4C-AE88-90DB14DBF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ADF48-620D-D944-8CD6-0BC57F45F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BC448-525E-054C-851C-26D31806E682}" type="datetimeFigureOut">
              <a:rPr lang="en-US" smtClean="0"/>
              <a:t>7/27/21</a:t>
            </a:fld>
            <a:endParaRPr lang="en-US"/>
          </a:p>
        </p:txBody>
      </p:sp>
      <p:sp>
        <p:nvSpPr>
          <p:cNvPr id="5" name="Footer Placeholder 4">
            <a:extLst>
              <a:ext uri="{FF2B5EF4-FFF2-40B4-BE49-F238E27FC236}">
                <a16:creationId xmlns:a16="http://schemas.microsoft.com/office/drawing/2014/main" id="{B3B9BA9F-6D6D-7644-A938-541D88EBBA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068E9-D55F-D249-86C7-593C6C0E9B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12679-3856-C64B-8F51-88CF6329C036}" type="slidenum">
              <a:rPr lang="en-US" smtClean="0"/>
              <a:t>‹#›</a:t>
            </a:fld>
            <a:endParaRPr lang="en-US"/>
          </a:p>
        </p:txBody>
      </p:sp>
    </p:spTree>
    <p:extLst>
      <p:ext uri="{BB962C8B-B14F-4D97-AF65-F5344CB8AC3E}">
        <p14:creationId xmlns:p14="http://schemas.microsoft.com/office/powerpoint/2010/main" val="2346713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uru99.com/regression-testing.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5863-2A8F-DC49-8F4D-0C9540FDEE3B}"/>
              </a:ext>
            </a:extLst>
          </p:cNvPr>
          <p:cNvSpPr>
            <a:spLocks noGrp="1"/>
          </p:cNvSpPr>
          <p:nvPr>
            <p:ph type="ctrTitle"/>
          </p:nvPr>
        </p:nvSpPr>
        <p:spPr/>
        <p:txBody>
          <a:bodyPr/>
          <a:lstStyle/>
          <a:p>
            <a:r>
              <a:rPr lang="en-US" dirty="0"/>
              <a:t>JACOCO</a:t>
            </a:r>
            <a:br>
              <a:rPr lang="en-US" dirty="0"/>
            </a:br>
            <a:r>
              <a:rPr lang="en-US" dirty="0"/>
              <a:t>Java Code Coverage Tool</a:t>
            </a:r>
          </a:p>
        </p:txBody>
      </p:sp>
      <p:sp>
        <p:nvSpPr>
          <p:cNvPr id="3" name="Subtitle 2">
            <a:extLst>
              <a:ext uri="{FF2B5EF4-FFF2-40B4-BE49-F238E27FC236}">
                <a16:creationId xmlns:a16="http://schemas.microsoft.com/office/drawing/2014/main" id="{6EE30194-2649-FC49-97B6-ED2E1C97C7AB}"/>
              </a:ext>
            </a:extLst>
          </p:cNvPr>
          <p:cNvSpPr>
            <a:spLocks noGrp="1"/>
          </p:cNvSpPr>
          <p:nvPr>
            <p:ph type="subTitle" idx="1"/>
          </p:nvPr>
        </p:nvSpPr>
        <p:spPr/>
        <p:txBody>
          <a:bodyPr/>
          <a:lstStyle/>
          <a:p>
            <a:r>
              <a:rPr lang="en-US" dirty="0" err="1"/>
              <a:t>Vivek</a:t>
            </a:r>
            <a:r>
              <a:rPr lang="en-US" dirty="0"/>
              <a:t> S. Kulkarni</a:t>
            </a:r>
          </a:p>
        </p:txBody>
      </p:sp>
    </p:spTree>
    <p:extLst>
      <p:ext uri="{BB962C8B-B14F-4D97-AF65-F5344CB8AC3E}">
        <p14:creationId xmlns:p14="http://schemas.microsoft.com/office/powerpoint/2010/main" val="116475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8E95-BDD0-3745-A1E5-708F5108144B}"/>
              </a:ext>
            </a:extLst>
          </p:cNvPr>
          <p:cNvSpPr>
            <a:spLocks noGrp="1"/>
          </p:cNvSpPr>
          <p:nvPr>
            <p:ph type="title"/>
          </p:nvPr>
        </p:nvSpPr>
        <p:spPr/>
        <p:txBody>
          <a:bodyPr/>
          <a:lstStyle/>
          <a:p>
            <a:r>
              <a:rPr lang="en-IN" b="1" dirty="0"/>
              <a:t>Types of Black Box Testing</a:t>
            </a:r>
            <a:br>
              <a:rPr lang="en-IN" b="1" dirty="0"/>
            </a:br>
            <a:endParaRPr lang="en-US" dirty="0"/>
          </a:p>
        </p:txBody>
      </p:sp>
      <p:sp>
        <p:nvSpPr>
          <p:cNvPr id="3" name="Content Placeholder 2">
            <a:extLst>
              <a:ext uri="{FF2B5EF4-FFF2-40B4-BE49-F238E27FC236}">
                <a16:creationId xmlns:a16="http://schemas.microsoft.com/office/drawing/2014/main" id="{2B56E38E-6DA0-0A47-9B46-FF6C48A4A275}"/>
              </a:ext>
            </a:extLst>
          </p:cNvPr>
          <p:cNvSpPr>
            <a:spLocks noGrp="1"/>
          </p:cNvSpPr>
          <p:nvPr>
            <p:ph idx="1"/>
          </p:nvPr>
        </p:nvSpPr>
        <p:spPr/>
        <p:txBody>
          <a:bodyPr/>
          <a:lstStyle/>
          <a:p>
            <a:r>
              <a:rPr lang="en-IN" b="1" dirty="0"/>
              <a:t>Functional testing</a:t>
            </a:r>
            <a:r>
              <a:rPr lang="en-IN" dirty="0"/>
              <a:t> - This black box testing type is related to the functional requirements of a system; it is done by software testers.</a:t>
            </a:r>
          </a:p>
          <a:p>
            <a:r>
              <a:rPr lang="en-IN" b="1" dirty="0"/>
              <a:t>Non-functional testing </a:t>
            </a:r>
            <a:r>
              <a:rPr lang="en-IN" dirty="0"/>
              <a:t>- This type of black box testing is not related to testing of specific functionality, but non-functional requirements such as performance, scalability, usability.</a:t>
            </a:r>
          </a:p>
          <a:p>
            <a:r>
              <a:rPr lang="en-IN" b="1" dirty="0"/>
              <a:t>Regression testing </a:t>
            </a:r>
            <a:r>
              <a:rPr lang="en-IN" dirty="0"/>
              <a:t>- </a:t>
            </a:r>
            <a:r>
              <a:rPr lang="en-IN" dirty="0">
                <a:hlinkClick r:id="rId2"/>
              </a:rPr>
              <a:t>Regression Testing</a:t>
            </a:r>
            <a:r>
              <a:rPr lang="en-IN" dirty="0"/>
              <a:t> is done after code fixes, upgrades or any other system maintenance to check the new code has not affected the existing code.</a:t>
            </a:r>
          </a:p>
          <a:p>
            <a:endParaRPr lang="en-US" dirty="0"/>
          </a:p>
        </p:txBody>
      </p:sp>
    </p:spTree>
    <p:extLst>
      <p:ext uri="{BB962C8B-B14F-4D97-AF65-F5344CB8AC3E}">
        <p14:creationId xmlns:p14="http://schemas.microsoft.com/office/powerpoint/2010/main" val="238093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DEC8-14FA-1B42-B00D-EE76305BF22D}"/>
              </a:ext>
            </a:extLst>
          </p:cNvPr>
          <p:cNvSpPr>
            <a:spLocks noGrp="1"/>
          </p:cNvSpPr>
          <p:nvPr>
            <p:ph type="title"/>
          </p:nvPr>
        </p:nvSpPr>
        <p:spPr/>
        <p:txBody>
          <a:bodyPr>
            <a:normAutofit fontScale="90000"/>
          </a:bodyPr>
          <a:lstStyle/>
          <a:p>
            <a:r>
              <a:rPr lang="en-IN" b="1" dirty="0"/>
              <a:t>Comparison of Black Box and White Box Testing:</a:t>
            </a:r>
            <a:br>
              <a:rPr lang="en-IN" b="1" dirty="0"/>
            </a:br>
            <a:endParaRPr lang="en-US" dirty="0"/>
          </a:p>
        </p:txBody>
      </p:sp>
      <p:pic>
        <p:nvPicPr>
          <p:cNvPr id="5" name="Content Placeholder 4">
            <a:extLst>
              <a:ext uri="{FF2B5EF4-FFF2-40B4-BE49-F238E27FC236}">
                <a16:creationId xmlns:a16="http://schemas.microsoft.com/office/drawing/2014/main" id="{7F3F32F9-4DFC-D144-8DD3-355639107E29}"/>
              </a:ext>
            </a:extLst>
          </p:cNvPr>
          <p:cNvPicPr>
            <a:picLocks noGrp="1" noChangeAspect="1"/>
          </p:cNvPicPr>
          <p:nvPr>
            <p:ph idx="1"/>
          </p:nvPr>
        </p:nvPicPr>
        <p:blipFill>
          <a:blip r:embed="rId2"/>
          <a:stretch>
            <a:fillRect/>
          </a:stretch>
        </p:blipFill>
        <p:spPr>
          <a:xfrm>
            <a:off x="882650" y="931333"/>
            <a:ext cx="10426700" cy="5723467"/>
          </a:xfrm>
        </p:spPr>
      </p:pic>
    </p:spTree>
    <p:extLst>
      <p:ext uri="{BB962C8B-B14F-4D97-AF65-F5344CB8AC3E}">
        <p14:creationId xmlns:p14="http://schemas.microsoft.com/office/powerpoint/2010/main" val="255509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E95C-0E71-614A-B17E-80E97EE724A3}"/>
              </a:ext>
            </a:extLst>
          </p:cNvPr>
          <p:cNvSpPr>
            <a:spLocks noGrp="1"/>
          </p:cNvSpPr>
          <p:nvPr>
            <p:ph type="title"/>
          </p:nvPr>
        </p:nvSpPr>
        <p:spPr/>
        <p:txBody>
          <a:bodyPr/>
          <a:lstStyle/>
          <a:p>
            <a:r>
              <a:rPr lang="en-US" dirty="0"/>
              <a:t>Function V/S Non </a:t>
            </a:r>
            <a:r>
              <a:rPr lang="en-US" dirty="0" err="1"/>
              <a:t>Funtional</a:t>
            </a:r>
            <a:endParaRPr lang="en-US" dirty="0"/>
          </a:p>
        </p:txBody>
      </p:sp>
      <p:pic>
        <p:nvPicPr>
          <p:cNvPr id="5" name="Content Placeholder 4">
            <a:extLst>
              <a:ext uri="{FF2B5EF4-FFF2-40B4-BE49-F238E27FC236}">
                <a16:creationId xmlns:a16="http://schemas.microsoft.com/office/drawing/2014/main" id="{F175859B-142A-D344-BBAA-18CB5DBD0C8C}"/>
              </a:ext>
            </a:extLst>
          </p:cNvPr>
          <p:cNvPicPr>
            <a:picLocks noGrp="1" noChangeAspect="1"/>
          </p:cNvPicPr>
          <p:nvPr>
            <p:ph idx="1"/>
          </p:nvPr>
        </p:nvPicPr>
        <p:blipFill>
          <a:blip r:embed="rId2"/>
          <a:stretch>
            <a:fillRect/>
          </a:stretch>
        </p:blipFill>
        <p:spPr>
          <a:xfrm>
            <a:off x="838201" y="1825625"/>
            <a:ext cx="11065932" cy="4812242"/>
          </a:xfrm>
        </p:spPr>
      </p:pic>
    </p:spTree>
    <p:extLst>
      <p:ext uri="{BB962C8B-B14F-4D97-AF65-F5344CB8AC3E}">
        <p14:creationId xmlns:p14="http://schemas.microsoft.com/office/powerpoint/2010/main" val="51751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E95C-0E71-614A-B17E-80E97EE724A3}"/>
              </a:ext>
            </a:extLst>
          </p:cNvPr>
          <p:cNvSpPr>
            <a:spLocks noGrp="1"/>
          </p:cNvSpPr>
          <p:nvPr>
            <p:ph type="title"/>
          </p:nvPr>
        </p:nvSpPr>
        <p:spPr/>
        <p:txBody>
          <a:bodyPr/>
          <a:lstStyle/>
          <a:p>
            <a:r>
              <a:rPr lang="en-US" dirty="0"/>
              <a:t>Function V/S Non </a:t>
            </a:r>
            <a:r>
              <a:rPr lang="en-US" dirty="0" err="1"/>
              <a:t>Funtional</a:t>
            </a:r>
            <a:endParaRPr lang="en-US" dirty="0"/>
          </a:p>
        </p:txBody>
      </p:sp>
      <p:pic>
        <p:nvPicPr>
          <p:cNvPr id="8" name="Content Placeholder 6">
            <a:extLst>
              <a:ext uri="{FF2B5EF4-FFF2-40B4-BE49-F238E27FC236}">
                <a16:creationId xmlns:a16="http://schemas.microsoft.com/office/drawing/2014/main" id="{FD88BC89-DF71-9B44-AE73-5A9D7A76CCA5}"/>
              </a:ext>
            </a:extLst>
          </p:cNvPr>
          <p:cNvPicPr>
            <a:picLocks noChangeAspect="1"/>
          </p:cNvPicPr>
          <p:nvPr/>
        </p:nvPicPr>
        <p:blipFill>
          <a:blip r:embed="rId2"/>
          <a:stretch>
            <a:fillRect/>
          </a:stretch>
        </p:blipFill>
        <p:spPr>
          <a:xfrm>
            <a:off x="320964" y="1826149"/>
            <a:ext cx="12819302" cy="4245245"/>
          </a:xfrm>
          <a:prstGeom prst="rect">
            <a:avLst/>
          </a:prstGeom>
        </p:spPr>
      </p:pic>
    </p:spTree>
    <p:extLst>
      <p:ext uri="{BB962C8B-B14F-4D97-AF65-F5344CB8AC3E}">
        <p14:creationId xmlns:p14="http://schemas.microsoft.com/office/powerpoint/2010/main" val="174360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FBC7-47BF-E242-83C9-BFF84301F6F6}"/>
              </a:ext>
            </a:extLst>
          </p:cNvPr>
          <p:cNvSpPr>
            <a:spLocks noGrp="1"/>
          </p:cNvSpPr>
          <p:nvPr>
            <p:ph type="title"/>
          </p:nvPr>
        </p:nvSpPr>
        <p:spPr/>
        <p:txBody>
          <a:bodyPr/>
          <a:lstStyle/>
          <a:p>
            <a:r>
              <a:rPr lang="en-US" dirty="0"/>
              <a:t>Sanity Testing</a:t>
            </a:r>
          </a:p>
        </p:txBody>
      </p:sp>
      <p:sp>
        <p:nvSpPr>
          <p:cNvPr id="3" name="Content Placeholder 2">
            <a:extLst>
              <a:ext uri="{FF2B5EF4-FFF2-40B4-BE49-F238E27FC236}">
                <a16:creationId xmlns:a16="http://schemas.microsoft.com/office/drawing/2014/main" id="{EB5F0FCA-E1D1-BE47-8F9B-6E073DD2B776}"/>
              </a:ext>
            </a:extLst>
          </p:cNvPr>
          <p:cNvSpPr>
            <a:spLocks noGrp="1"/>
          </p:cNvSpPr>
          <p:nvPr>
            <p:ph idx="1"/>
          </p:nvPr>
        </p:nvSpPr>
        <p:spPr/>
        <p:txBody>
          <a:bodyPr>
            <a:normAutofit lnSpcReduction="10000"/>
          </a:bodyPr>
          <a:lstStyle/>
          <a:p>
            <a:r>
              <a:rPr lang="en-IN" dirty="0"/>
              <a:t>Software Testing performed after receiving a software build, with minor changes in code, or functionality, to ascertain that the bugs have been fixed and no further issues are introduced due to these changes. </a:t>
            </a:r>
          </a:p>
          <a:p>
            <a:r>
              <a:rPr lang="en-IN" dirty="0"/>
              <a:t>The goal is to determine that the proposed functionality works roughly as expected. If sanity test fails, the build is rejected to save the time and costs involved in a more rigorous testing.</a:t>
            </a:r>
          </a:p>
          <a:p>
            <a:r>
              <a:rPr lang="en-IN" dirty="0"/>
              <a:t>Smoke testing performed on a particular build is also known as a build verification test.</a:t>
            </a:r>
          </a:p>
          <a:p>
            <a:r>
              <a:rPr lang="en-IN" dirty="0"/>
              <a:t>One of the best industry practice is to conduct a Daily build and smoke test in software projects.</a:t>
            </a:r>
          </a:p>
          <a:p>
            <a:endParaRPr lang="en-US" dirty="0"/>
          </a:p>
        </p:txBody>
      </p:sp>
    </p:spTree>
    <p:extLst>
      <p:ext uri="{BB962C8B-B14F-4D97-AF65-F5344CB8AC3E}">
        <p14:creationId xmlns:p14="http://schemas.microsoft.com/office/powerpoint/2010/main" val="35416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89E0-E82D-4A41-9813-74E023C9DEB0}"/>
              </a:ext>
            </a:extLst>
          </p:cNvPr>
          <p:cNvSpPr>
            <a:spLocks noGrp="1"/>
          </p:cNvSpPr>
          <p:nvPr>
            <p:ph type="title"/>
          </p:nvPr>
        </p:nvSpPr>
        <p:spPr/>
        <p:txBody>
          <a:bodyPr/>
          <a:lstStyle/>
          <a:p>
            <a:r>
              <a:rPr lang="en-US" dirty="0"/>
              <a:t>Smoke Testing</a:t>
            </a:r>
          </a:p>
        </p:txBody>
      </p:sp>
      <p:sp>
        <p:nvSpPr>
          <p:cNvPr id="3" name="Content Placeholder 2">
            <a:extLst>
              <a:ext uri="{FF2B5EF4-FFF2-40B4-BE49-F238E27FC236}">
                <a16:creationId xmlns:a16="http://schemas.microsoft.com/office/drawing/2014/main" id="{295B18E0-1153-DC4C-A35B-E9E5B1F38D97}"/>
              </a:ext>
            </a:extLst>
          </p:cNvPr>
          <p:cNvSpPr>
            <a:spLocks noGrp="1"/>
          </p:cNvSpPr>
          <p:nvPr>
            <p:ph idx="1"/>
          </p:nvPr>
        </p:nvSpPr>
        <p:spPr/>
        <p:txBody>
          <a:bodyPr/>
          <a:lstStyle/>
          <a:p>
            <a:r>
              <a:rPr lang="en-IN" dirty="0"/>
              <a:t>A software testing process that determines whether the deployed software build is stable or not. Smoke testing is a confirmation for QA team to proceed with further software testing. It consists of a minimal set of tests run on each build to test software functionalities. Smoke testing is also known as "Build Verification Testing" or “Confidence Testing.”</a:t>
            </a:r>
          </a:p>
          <a:p>
            <a:r>
              <a:rPr lang="en-IN" dirty="0"/>
              <a:t>It is a mini and rapid regression test of major functionality. It is a simple test that shows the product is ready for testing. This helps determine if the build is flawed as to make any further testing a waste of time and resources.</a:t>
            </a:r>
            <a:endParaRPr lang="en-US" dirty="0"/>
          </a:p>
        </p:txBody>
      </p:sp>
    </p:spTree>
    <p:extLst>
      <p:ext uri="{BB962C8B-B14F-4D97-AF65-F5344CB8AC3E}">
        <p14:creationId xmlns:p14="http://schemas.microsoft.com/office/powerpoint/2010/main" val="419436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3">
                                            <p:txEl>
                                              <p:pRg st="0" end="0"/>
                                            </p:txEl>
                                          </p:spTgt>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sameClick" afterEffect="1">
                                          <p:stCondLst>
                                            <p:cond evt="end" delay="0">
                                              <p:tn val="9"/>
                                            </p:cond>
                                          </p:stCondLst>
                                        </p:cTn>
                                        <p:tgtEl>
                                          <p:spTgt spid="3">
                                            <p:txEl>
                                              <p:pRg st="1" end="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6DA2-0962-E942-B44D-3F98AE4F66B0}"/>
              </a:ext>
            </a:extLst>
          </p:cNvPr>
          <p:cNvSpPr>
            <a:spLocks noGrp="1"/>
          </p:cNvSpPr>
          <p:nvPr>
            <p:ph type="title"/>
          </p:nvPr>
        </p:nvSpPr>
        <p:spPr/>
        <p:txBody>
          <a:bodyPr/>
          <a:lstStyle/>
          <a:p>
            <a:r>
              <a:rPr lang="en-US" dirty="0"/>
              <a:t>Why Smoke Testing ?</a:t>
            </a:r>
          </a:p>
        </p:txBody>
      </p:sp>
      <p:sp>
        <p:nvSpPr>
          <p:cNvPr id="3" name="Content Placeholder 2">
            <a:extLst>
              <a:ext uri="{FF2B5EF4-FFF2-40B4-BE49-F238E27FC236}">
                <a16:creationId xmlns:a16="http://schemas.microsoft.com/office/drawing/2014/main" id="{8E879F43-11D5-A448-8F22-5AF5B055A05C}"/>
              </a:ext>
            </a:extLst>
          </p:cNvPr>
          <p:cNvSpPr>
            <a:spLocks noGrp="1"/>
          </p:cNvSpPr>
          <p:nvPr>
            <p:ph idx="1"/>
          </p:nvPr>
        </p:nvSpPr>
        <p:spPr/>
        <p:txBody>
          <a:bodyPr>
            <a:normAutofit fontScale="92500" lnSpcReduction="20000"/>
          </a:bodyPr>
          <a:lstStyle/>
          <a:p>
            <a:r>
              <a:rPr lang="en-IN" dirty="0"/>
              <a:t>Smoke testing plays an important role in software development as it ensures the correctness of the system in initial stages. </a:t>
            </a:r>
          </a:p>
          <a:p>
            <a:r>
              <a:rPr lang="en-IN" dirty="0"/>
              <a:t>All the show stoppers in the build will get identified by performing smoke testing.</a:t>
            </a:r>
          </a:p>
          <a:p>
            <a:r>
              <a:rPr lang="en-IN" dirty="0"/>
              <a:t>Smoke testing is done after the build is released to QA. With the help of smoke testing, most of the defects are identified at initial stages of software development.</a:t>
            </a:r>
          </a:p>
          <a:p>
            <a:r>
              <a:rPr lang="en-IN" dirty="0"/>
              <a:t>With smoke testing, we simplify the detection and correction of major defects.</a:t>
            </a:r>
          </a:p>
          <a:p>
            <a:r>
              <a:rPr lang="en-IN" dirty="0"/>
              <a:t>By smoke testing, QA team can find defects to the application functionality that may have surfaced by the new code.</a:t>
            </a:r>
          </a:p>
          <a:p>
            <a:r>
              <a:rPr lang="en-IN" dirty="0"/>
              <a:t>Smoke testing finds the major severity defects.</a:t>
            </a:r>
          </a:p>
          <a:p>
            <a:endParaRPr lang="en-US" dirty="0"/>
          </a:p>
        </p:txBody>
      </p:sp>
    </p:spTree>
    <p:extLst>
      <p:ext uri="{BB962C8B-B14F-4D97-AF65-F5344CB8AC3E}">
        <p14:creationId xmlns:p14="http://schemas.microsoft.com/office/powerpoint/2010/main" val="19012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DDC-1F14-8449-AD4F-431D1954A8C2}"/>
              </a:ext>
            </a:extLst>
          </p:cNvPr>
          <p:cNvSpPr>
            <a:spLocks noGrp="1"/>
          </p:cNvSpPr>
          <p:nvPr>
            <p:ph type="title"/>
          </p:nvPr>
        </p:nvSpPr>
        <p:spPr>
          <a:xfrm>
            <a:off x="838200" y="-312203"/>
            <a:ext cx="10515600" cy="1325563"/>
          </a:xfrm>
        </p:spPr>
        <p:txBody>
          <a:bodyPr/>
          <a:lstStyle/>
          <a:p>
            <a:r>
              <a:rPr lang="en-US" dirty="0"/>
              <a:t>Smoke V/S Sanity Testing</a:t>
            </a:r>
          </a:p>
        </p:txBody>
      </p:sp>
      <p:pic>
        <p:nvPicPr>
          <p:cNvPr id="5" name="Content Placeholder 4">
            <a:extLst>
              <a:ext uri="{FF2B5EF4-FFF2-40B4-BE49-F238E27FC236}">
                <a16:creationId xmlns:a16="http://schemas.microsoft.com/office/drawing/2014/main" id="{24050CDA-0FC8-0046-AB82-7BBC0A4FC058}"/>
              </a:ext>
            </a:extLst>
          </p:cNvPr>
          <p:cNvPicPr>
            <a:picLocks noGrp="1" noChangeAspect="1"/>
          </p:cNvPicPr>
          <p:nvPr>
            <p:ph idx="1"/>
          </p:nvPr>
        </p:nvPicPr>
        <p:blipFill>
          <a:blip r:embed="rId2"/>
          <a:stretch>
            <a:fillRect/>
          </a:stretch>
        </p:blipFill>
        <p:spPr>
          <a:xfrm>
            <a:off x="838200" y="863600"/>
            <a:ext cx="11150600" cy="5994399"/>
          </a:xfrm>
        </p:spPr>
      </p:pic>
    </p:spTree>
    <p:extLst>
      <p:ext uri="{BB962C8B-B14F-4D97-AF65-F5344CB8AC3E}">
        <p14:creationId xmlns:p14="http://schemas.microsoft.com/office/powerpoint/2010/main" val="3337366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DDC-1F14-8449-AD4F-431D1954A8C2}"/>
              </a:ext>
            </a:extLst>
          </p:cNvPr>
          <p:cNvSpPr>
            <a:spLocks noGrp="1"/>
          </p:cNvSpPr>
          <p:nvPr>
            <p:ph type="title"/>
          </p:nvPr>
        </p:nvSpPr>
        <p:spPr>
          <a:xfrm>
            <a:off x="838200" y="-312203"/>
            <a:ext cx="10515600" cy="1325563"/>
          </a:xfrm>
        </p:spPr>
        <p:txBody>
          <a:bodyPr/>
          <a:lstStyle/>
          <a:p>
            <a:r>
              <a:rPr lang="en-US" dirty="0"/>
              <a:t>Smoke V/S Sanity Testing</a:t>
            </a:r>
          </a:p>
        </p:txBody>
      </p:sp>
      <p:pic>
        <p:nvPicPr>
          <p:cNvPr id="7" name="Content Placeholder 6">
            <a:extLst>
              <a:ext uri="{FF2B5EF4-FFF2-40B4-BE49-F238E27FC236}">
                <a16:creationId xmlns:a16="http://schemas.microsoft.com/office/drawing/2014/main" id="{471AD041-F5AF-ED45-979E-DF18AC881970}"/>
              </a:ext>
            </a:extLst>
          </p:cNvPr>
          <p:cNvPicPr>
            <a:picLocks noGrp="1" noChangeAspect="1"/>
          </p:cNvPicPr>
          <p:nvPr>
            <p:ph idx="1"/>
          </p:nvPr>
        </p:nvPicPr>
        <p:blipFill>
          <a:blip r:embed="rId2"/>
          <a:stretch>
            <a:fillRect/>
          </a:stretch>
        </p:blipFill>
        <p:spPr>
          <a:xfrm>
            <a:off x="296169" y="1253067"/>
            <a:ext cx="11303163" cy="5604933"/>
          </a:xfrm>
        </p:spPr>
      </p:pic>
      <p:sp>
        <p:nvSpPr>
          <p:cNvPr id="9" name="TextBox 8">
            <a:extLst>
              <a:ext uri="{FF2B5EF4-FFF2-40B4-BE49-F238E27FC236}">
                <a16:creationId xmlns:a16="http://schemas.microsoft.com/office/drawing/2014/main" id="{047CD14B-8723-A141-95A7-4553F0EB8446}"/>
              </a:ext>
            </a:extLst>
          </p:cNvPr>
          <p:cNvSpPr txBox="1"/>
          <p:nvPr/>
        </p:nvSpPr>
        <p:spPr>
          <a:xfrm>
            <a:off x="8128001" y="2029360"/>
            <a:ext cx="3589866" cy="707886"/>
          </a:xfrm>
          <a:prstGeom prst="rect">
            <a:avLst/>
          </a:prstGeom>
          <a:solidFill>
            <a:schemeClr val="accent4">
              <a:lumMod val="20000"/>
              <a:lumOff val="80000"/>
            </a:schemeClr>
          </a:solidFill>
        </p:spPr>
        <p:txBody>
          <a:bodyPr wrap="square" rtlCol="0">
            <a:spAutoFit/>
          </a:bodyPr>
          <a:lstStyle/>
          <a:p>
            <a:r>
              <a:rPr lang="en-US" sz="2000" dirty="0"/>
              <a:t>Rapid Regression Testing is Smoke testing</a:t>
            </a:r>
          </a:p>
        </p:txBody>
      </p:sp>
    </p:spTree>
    <p:extLst>
      <p:ext uri="{BB962C8B-B14F-4D97-AF65-F5344CB8AC3E}">
        <p14:creationId xmlns:p14="http://schemas.microsoft.com/office/powerpoint/2010/main" val="1810937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83C3-0E32-264C-AD9F-21F8A6600423}"/>
              </a:ext>
            </a:extLst>
          </p:cNvPr>
          <p:cNvSpPr>
            <a:spLocks noGrp="1"/>
          </p:cNvSpPr>
          <p:nvPr>
            <p:ph type="title"/>
          </p:nvPr>
        </p:nvSpPr>
        <p:spPr>
          <a:xfrm>
            <a:off x="838200" y="94197"/>
            <a:ext cx="10515600" cy="447675"/>
          </a:xfrm>
        </p:spPr>
        <p:txBody>
          <a:bodyPr>
            <a:normAutofit fontScale="90000"/>
          </a:bodyPr>
          <a:lstStyle/>
          <a:p>
            <a:r>
              <a:rPr lang="en-US" dirty="0"/>
              <a:t>Testing Stages in a Nut-shell</a:t>
            </a:r>
          </a:p>
        </p:txBody>
      </p:sp>
      <p:pic>
        <p:nvPicPr>
          <p:cNvPr id="5" name="Content Placeholder 4">
            <a:extLst>
              <a:ext uri="{FF2B5EF4-FFF2-40B4-BE49-F238E27FC236}">
                <a16:creationId xmlns:a16="http://schemas.microsoft.com/office/drawing/2014/main" id="{FA754A58-89B7-F742-AFD4-BAF144F0F414}"/>
              </a:ext>
            </a:extLst>
          </p:cNvPr>
          <p:cNvPicPr>
            <a:picLocks noGrp="1" noChangeAspect="1"/>
          </p:cNvPicPr>
          <p:nvPr>
            <p:ph idx="1"/>
          </p:nvPr>
        </p:nvPicPr>
        <p:blipFill>
          <a:blip r:embed="rId2"/>
          <a:stretch>
            <a:fillRect/>
          </a:stretch>
        </p:blipFill>
        <p:spPr>
          <a:xfrm>
            <a:off x="3996268" y="666029"/>
            <a:ext cx="5015446" cy="5494001"/>
          </a:xfrm>
        </p:spPr>
      </p:pic>
    </p:spTree>
    <p:extLst>
      <p:ext uri="{BB962C8B-B14F-4D97-AF65-F5344CB8AC3E}">
        <p14:creationId xmlns:p14="http://schemas.microsoft.com/office/powerpoint/2010/main" val="312731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1ACC-490B-2845-82B6-6B620BF8B3BF}"/>
              </a:ext>
            </a:extLst>
          </p:cNvPr>
          <p:cNvSpPr>
            <a:spLocks noGrp="1"/>
          </p:cNvSpPr>
          <p:nvPr>
            <p:ph type="title"/>
          </p:nvPr>
        </p:nvSpPr>
        <p:spPr/>
        <p:txBody>
          <a:bodyPr/>
          <a:lstStyle/>
          <a:p>
            <a:r>
              <a:rPr lang="en-US" dirty="0"/>
              <a:t>Software QA : What is it ?</a:t>
            </a:r>
          </a:p>
        </p:txBody>
      </p:sp>
      <p:sp>
        <p:nvSpPr>
          <p:cNvPr id="3" name="Content Placeholder 2">
            <a:extLst>
              <a:ext uri="{FF2B5EF4-FFF2-40B4-BE49-F238E27FC236}">
                <a16:creationId xmlns:a16="http://schemas.microsoft.com/office/drawing/2014/main" id="{1BCBC1D8-A0AB-FC4C-B858-78E14BDDD8D1}"/>
              </a:ext>
            </a:extLst>
          </p:cNvPr>
          <p:cNvSpPr>
            <a:spLocks noGrp="1"/>
          </p:cNvSpPr>
          <p:nvPr>
            <p:ph idx="1"/>
          </p:nvPr>
        </p:nvSpPr>
        <p:spPr/>
        <p:txBody>
          <a:bodyPr/>
          <a:lstStyle/>
          <a:p>
            <a:r>
              <a:rPr lang="en-US" dirty="0"/>
              <a:t>Process Orientation</a:t>
            </a:r>
          </a:p>
          <a:p>
            <a:r>
              <a:rPr lang="en-US" dirty="0"/>
              <a:t>Focuses on “Process </a:t>
            </a:r>
            <a:r>
              <a:rPr lang="en-US" dirty="0" err="1"/>
              <a:t>impromevements</a:t>
            </a:r>
            <a:r>
              <a:rPr lang="en-US" dirty="0"/>
              <a:t> “ .</a:t>
            </a:r>
          </a:p>
          <a:p>
            <a:r>
              <a:rPr lang="en-US" dirty="0"/>
              <a:t>Goal : Prevention of bugs through robust processes and </a:t>
            </a:r>
            <a:r>
              <a:rPr lang="en-US" dirty="0" err="1"/>
              <a:t>compilaces</a:t>
            </a:r>
            <a:endParaRPr lang="en-US" dirty="0"/>
          </a:p>
          <a:p>
            <a:r>
              <a:rPr lang="en-US" dirty="0"/>
              <a:t>Does Not focus on : “Actual Testing Activities”.</a:t>
            </a:r>
          </a:p>
          <a:p>
            <a:r>
              <a:rPr lang="en-US" dirty="0"/>
              <a:t>Periodic Audit of Process compliance is conducted based on certain matrix.</a:t>
            </a:r>
          </a:p>
        </p:txBody>
      </p:sp>
    </p:spTree>
    <p:extLst>
      <p:ext uri="{BB962C8B-B14F-4D97-AF65-F5344CB8AC3E}">
        <p14:creationId xmlns:p14="http://schemas.microsoft.com/office/powerpoint/2010/main" val="513926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BA2B-BE97-7349-B6B2-63988E42912B}"/>
              </a:ext>
            </a:extLst>
          </p:cNvPr>
          <p:cNvSpPr>
            <a:spLocks noGrp="1"/>
          </p:cNvSpPr>
          <p:nvPr>
            <p:ph type="title"/>
          </p:nvPr>
        </p:nvSpPr>
        <p:spPr/>
        <p:txBody>
          <a:bodyPr/>
          <a:lstStyle/>
          <a:p>
            <a:r>
              <a:rPr lang="en-IN" b="1" dirty="0"/>
              <a:t>Maintenance Testing : Testing After Release</a:t>
            </a:r>
            <a:br>
              <a:rPr lang="en-IN" dirty="0"/>
            </a:br>
            <a:endParaRPr lang="en-US" dirty="0"/>
          </a:p>
        </p:txBody>
      </p:sp>
      <p:sp>
        <p:nvSpPr>
          <p:cNvPr id="3" name="Content Placeholder 2">
            <a:extLst>
              <a:ext uri="{FF2B5EF4-FFF2-40B4-BE49-F238E27FC236}">
                <a16:creationId xmlns:a16="http://schemas.microsoft.com/office/drawing/2014/main" id="{4A5A2A74-06E0-D449-BA29-3BE49EBFF992}"/>
              </a:ext>
            </a:extLst>
          </p:cNvPr>
          <p:cNvSpPr>
            <a:spLocks noGrp="1"/>
          </p:cNvSpPr>
          <p:nvPr>
            <p:ph idx="1"/>
          </p:nvPr>
        </p:nvSpPr>
        <p:spPr/>
        <p:txBody>
          <a:bodyPr>
            <a:normAutofit fontScale="77500" lnSpcReduction="20000"/>
          </a:bodyPr>
          <a:lstStyle/>
          <a:p>
            <a:r>
              <a:rPr lang="en-IN" dirty="0"/>
              <a:t>In general, the software runs many years after it is released.</a:t>
            </a:r>
          </a:p>
          <a:p>
            <a:r>
              <a:rPr lang="en-IN" dirty="0"/>
              <a:t>At times we need to correct or upgrade the software during its run time.</a:t>
            </a:r>
          </a:p>
          <a:p>
            <a:r>
              <a:rPr lang="en-IN" dirty="0"/>
              <a:t>Planned enhancements by the Software Development Firms such as corrective and emergency changes, changes of the operational environment, and patches for defects and vulnerabilities</a:t>
            </a:r>
          </a:p>
          <a:p>
            <a:r>
              <a:rPr lang="en-IN" dirty="0"/>
              <a:t>Request from the end-users to add new features to the existing software.</a:t>
            </a:r>
          </a:p>
          <a:p>
            <a:r>
              <a:rPr lang="en-IN" dirty="0"/>
              <a:t>End-users may want to migrate from one platform to another such as upgrading their environment like operating system, database, etc.,</a:t>
            </a:r>
          </a:p>
          <a:p>
            <a:r>
              <a:rPr lang="en-IN" dirty="0"/>
              <a:t>With the latest updates in the technology if we don’t upgrade the software then it will become obsolete.</a:t>
            </a:r>
          </a:p>
          <a:p>
            <a:r>
              <a:rPr lang="en-IN" dirty="0"/>
              <a:t>It becomes a compulsion on the Software Development Firms to upgrade the software regularly to keep the software up-to-date.</a:t>
            </a:r>
          </a:p>
          <a:p>
            <a:r>
              <a:rPr lang="en-IN" dirty="0"/>
              <a:t>These modifications need to be tested thoroughly. The testing type that is done during this upgrading or enhancing or migration phase is known as Maintenance Testing.</a:t>
            </a:r>
          </a:p>
          <a:p>
            <a:endParaRPr lang="en-IN" dirty="0"/>
          </a:p>
          <a:p>
            <a:endParaRPr lang="en-US" dirty="0"/>
          </a:p>
        </p:txBody>
      </p:sp>
    </p:spTree>
    <p:extLst>
      <p:ext uri="{BB962C8B-B14F-4D97-AF65-F5344CB8AC3E}">
        <p14:creationId xmlns:p14="http://schemas.microsoft.com/office/powerpoint/2010/main" val="9544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C23C-CEEC-2741-BCC8-B34621C1D345}"/>
              </a:ext>
            </a:extLst>
          </p:cNvPr>
          <p:cNvSpPr>
            <a:spLocks noGrp="1"/>
          </p:cNvSpPr>
          <p:nvPr>
            <p:ph type="title"/>
          </p:nvPr>
        </p:nvSpPr>
        <p:spPr/>
        <p:txBody>
          <a:bodyPr/>
          <a:lstStyle/>
          <a:p>
            <a:r>
              <a:rPr lang="en-US" dirty="0"/>
              <a:t>What is Code Coverage?</a:t>
            </a:r>
          </a:p>
        </p:txBody>
      </p:sp>
      <p:sp>
        <p:nvSpPr>
          <p:cNvPr id="3" name="Content Placeholder 2">
            <a:extLst>
              <a:ext uri="{FF2B5EF4-FFF2-40B4-BE49-F238E27FC236}">
                <a16:creationId xmlns:a16="http://schemas.microsoft.com/office/drawing/2014/main" id="{E9E577EF-1822-C340-9611-EA112D532BC7}"/>
              </a:ext>
            </a:extLst>
          </p:cNvPr>
          <p:cNvSpPr>
            <a:spLocks noGrp="1"/>
          </p:cNvSpPr>
          <p:nvPr>
            <p:ph idx="1"/>
          </p:nvPr>
        </p:nvSpPr>
        <p:spPr/>
        <p:txBody>
          <a:bodyPr/>
          <a:lstStyle/>
          <a:p>
            <a:r>
              <a:rPr lang="en-US" dirty="0"/>
              <a:t>It’s a measure of your Unit Testing effectiveness</a:t>
            </a:r>
          </a:p>
          <a:p>
            <a:r>
              <a:rPr lang="en-US" dirty="0"/>
              <a:t>It is used to check if we have sufficient number of Test cases.</a:t>
            </a:r>
          </a:p>
          <a:p>
            <a:r>
              <a:rPr lang="en-US" dirty="0"/>
              <a:t>Higher the coverage better it is</a:t>
            </a:r>
          </a:p>
          <a:p>
            <a:r>
              <a:rPr lang="en-US" dirty="0"/>
              <a:t>Min 80% of code coverage is considered </a:t>
            </a:r>
            <a:r>
              <a:rPr lang="en-US" dirty="0" err="1"/>
              <a:t>farily</a:t>
            </a:r>
            <a:r>
              <a:rPr lang="en-US" dirty="0"/>
              <a:t> good Test Suit</a:t>
            </a:r>
          </a:p>
        </p:txBody>
      </p:sp>
    </p:spTree>
    <p:extLst>
      <p:ext uri="{BB962C8B-B14F-4D97-AF65-F5344CB8AC3E}">
        <p14:creationId xmlns:p14="http://schemas.microsoft.com/office/powerpoint/2010/main" val="141325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14CA-6E60-C04F-97B9-3F4ADD34AE40}"/>
              </a:ext>
            </a:extLst>
          </p:cNvPr>
          <p:cNvSpPr>
            <a:spLocks noGrp="1"/>
          </p:cNvSpPr>
          <p:nvPr>
            <p:ph type="title"/>
          </p:nvPr>
        </p:nvSpPr>
        <p:spPr/>
        <p:txBody>
          <a:bodyPr/>
          <a:lstStyle/>
          <a:p>
            <a:r>
              <a:rPr lang="en-US" dirty="0"/>
              <a:t>What is JCOCO ?</a:t>
            </a:r>
          </a:p>
        </p:txBody>
      </p:sp>
      <p:sp>
        <p:nvSpPr>
          <p:cNvPr id="3" name="Content Placeholder 2">
            <a:extLst>
              <a:ext uri="{FF2B5EF4-FFF2-40B4-BE49-F238E27FC236}">
                <a16:creationId xmlns:a16="http://schemas.microsoft.com/office/drawing/2014/main" id="{3E67E5FE-D3F7-7240-BD04-248DEF27D4E2}"/>
              </a:ext>
            </a:extLst>
          </p:cNvPr>
          <p:cNvSpPr>
            <a:spLocks noGrp="1"/>
          </p:cNvSpPr>
          <p:nvPr>
            <p:ph idx="1"/>
          </p:nvPr>
        </p:nvSpPr>
        <p:spPr/>
        <p:txBody>
          <a:bodyPr/>
          <a:lstStyle/>
          <a:p>
            <a:r>
              <a:rPr lang="en-US" dirty="0"/>
              <a:t>It’s a library (maven plug-in) for measuring Unit Test coverage</a:t>
            </a:r>
          </a:p>
          <a:p>
            <a:r>
              <a:rPr lang="en-US" dirty="0"/>
              <a:t>It generates reports after you run test suit.</a:t>
            </a:r>
          </a:p>
          <a:p>
            <a:r>
              <a:rPr lang="en-US" dirty="0"/>
              <a:t>It shows class wise/method-wise coverage</a:t>
            </a:r>
          </a:p>
          <a:p>
            <a:r>
              <a:rPr lang="en-US" dirty="0"/>
              <a:t>It highlights lines of code with 3 colors</a:t>
            </a:r>
          </a:p>
          <a:p>
            <a:pPr lvl="1"/>
            <a:r>
              <a:rPr lang="en-US" dirty="0"/>
              <a:t>“Fully Covered (Green Diamond)”</a:t>
            </a:r>
          </a:p>
          <a:p>
            <a:pPr lvl="1"/>
            <a:r>
              <a:rPr lang="en-US" dirty="0"/>
              <a:t>Partially Covered (Yellow Diamond)</a:t>
            </a:r>
          </a:p>
          <a:p>
            <a:pPr lvl="1"/>
            <a:r>
              <a:rPr lang="en-US" dirty="0"/>
              <a:t>Not Covered(red diamond).</a:t>
            </a:r>
          </a:p>
        </p:txBody>
      </p:sp>
    </p:spTree>
    <p:extLst>
      <p:ext uri="{BB962C8B-B14F-4D97-AF65-F5344CB8AC3E}">
        <p14:creationId xmlns:p14="http://schemas.microsoft.com/office/powerpoint/2010/main" val="3369831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C824-D75D-9547-8BA9-1719012D6B82}"/>
              </a:ext>
            </a:extLst>
          </p:cNvPr>
          <p:cNvSpPr>
            <a:spLocks noGrp="1"/>
          </p:cNvSpPr>
          <p:nvPr>
            <p:ph type="title"/>
          </p:nvPr>
        </p:nvSpPr>
        <p:spPr/>
        <p:txBody>
          <a:bodyPr/>
          <a:lstStyle/>
          <a:p>
            <a:r>
              <a:rPr lang="en-US" dirty="0"/>
              <a:t>Setting up JACOCO</a:t>
            </a:r>
          </a:p>
        </p:txBody>
      </p:sp>
      <p:sp>
        <p:nvSpPr>
          <p:cNvPr id="3" name="Content Placeholder 2">
            <a:extLst>
              <a:ext uri="{FF2B5EF4-FFF2-40B4-BE49-F238E27FC236}">
                <a16:creationId xmlns:a16="http://schemas.microsoft.com/office/drawing/2014/main" id="{FE1117A7-51DE-EA46-AE0A-F147B6F2F854}"/>
              </a:ext>
            </a:extLst>
          </p:cNvPr>
          <p:cNvSpPr>
            <a:spLocks noGrp="1"/>
          </p:cNvSpPr>
          <p:nvPr>
            <p:ph idx="1"/>
          </p:nvPr>
        </p:nvSpPr>
        <p:spPr/>
        <p:txBody>
          <a:bodyPr/>
          <a:lstStyle/>
          <a:p>
            <a:r>
              <a:rPr lang="en-US" dirty="0"/>
              <a:t>Create a Simple Maven Project</a:t>
            </a:r>
          </a:p>
          <a:p>
            <a:pPr lvl="1"/>
            <a:r>
              <a:rPr lang="en-US" dirty="0"/>
              <a:t>Name it as </a:t>
            </a:r>
            <a:r>
              <a:rPr lang="en-US" dirty="0" err="1"/>
              <a:t>JcocoDemo</a:t>
            </a:r>
            <a:endParaRPr lang="en-US" dirty="0"/>
          </a:p>
          <a:p>
            <a:r>
              <a:rPr lang="en-US" dirty="0"/>
              <a:t>Make changes to </a:t>
            </a:r>
            <a:r>
              <a:rPr lang="en-US" dirty="0" err="1"/>
              <a:t>pom.xml</a:t>
            </a:r>
            <a:r>
              <a:rPr lang="en-US" dirty="0"/>
              <a:t> in plugin section</a:t>
            </a:r>
          </a:p>
          <a:p>
            <a:r>
              <a:rPr lang="en-US" dirty="0"/>
              <a:t>Create a Junit Test Case for the class</a:t>
            </a:r>
          </a:p>
          <a:p>
            <a:r>
              <a:rPr lang="en-US" dirty="0"/>
              <a:t>From project folder</a:t>
            </a:r>
          </a:p>
          <a:p>
            <a:pPr lvl="1"/>
            <a:r>
              <a:rPr lang="en-US" dirty="0"/>
              <a:t>Run as Maven test</a:t>
            </a:r>
          </a:p>
          <a:p>
            <a:pPr lvl="1"/>
            <a:r>
              <a:rPr lang="en-US" dirty="0"/>
              <a:t>Got to target/</a:t>
            </a:r>
            <a:r>
              <a:rPr lang="en-US" dirty="0" err="1"/>
              <a:t>myreports</a:t>
            </a:r>
            <a:r>
              <a:rPr lang="en-US" dirty="0"/>
              <a:t> folder and open </a:t>
            </a:r>
            <a:r>
              <a:rPr lang="en-US" dirty="0" err="1"/>
              <a:t>index.html</a:t>
            </a:r>
            <a:endParaRPr lang="en-US" dirty="0"/>
          </a:p>
          <a:p>
            <a:pPr lvl="1"/>
            <a:r>
              <a:rPr lang="en-US" dirty="0"/>
              <a:t>Keep modifying it check the coverage</a:t>
            </a:r>
          </a:p>
          <a:p>
            <a:endParaRPr lang="en-US" dirty="0"/>
          </a:p>
        </p:txBody>
      </p:sp>
      <p:sp>
        <p:nvSpPr>
          <p:cNvPr id="4" name="TextBox 3">
            <a:extLst>
              <a:ext uri="{FF2B5EF4-FFF2-40B4-BE49-F238E27FC236}">
                <a16:creationId xmlns:a16="http://schemas.microsoft.com/office/drawing/2014/main" id="{B618A950-248D-8144-8D1F-ADB8E2FFB97B}"/>
              </a:ext>
            </a:extLst>
          </p:cNvPr>
          <p:cNvSpPr txBox="1"/>
          <p:nvPr/>
        </p:nvSpPr>
        <p:spPr>
          <a:xfrm>
            <a:off x="7327073" y="163723"/>
            <a:ext cx="5605153" cy="6017032"/>
          </a:xfrm>
          <a:prstGeom prst="rect">
            <a:avLst/>
          </a:prstGeom>
          <a:solidFill>
            <a:schemeClr val="accent4">
              <a:lumMod val="20000"/>
              <a:lumOff val="80000"/>
            </a:schemeClr>
          </a:solidFill>
        </p:spPr>
        <p:txBody>
          <a:bodyPr wrap="square" rtlCol="0">
            <a:spAutoFit/>
          </a:bodyPr>
          <a:lstStyle/>
          <a:p>
            <a:r>
              <a:rPr lang="en-IN" sz="700" dirty="0"/>
              <a:t>&lt;build&gt;</a:t>
            </a:r>
          </a:p>
          <a:p>
            <a:r>
              <a:rPr lang="en-IN" sz="700" dirty="0"/>
              <a:t>        &lt;plugins&gt;</a:t>
            </a:r>
          </a:p>
          <a:p>
            <a:r>
              <a:rPr lang="en-IN" sz="700" dirty="0"/>
              <a:t>            &lt;plugin&gt;</a:t>
            </a:r>
          </a:p>
          <a:p>
            <a:r>
              <a:rPr lang="en-IN" sz="700" dirty="0"/>
              <a:t>                &lt;</a:t>
            </a:r>
            <a:r>
              <a:rPr lang="en-IN" sz="700" dirty="0" err="1"/>
              <a:t>groupId</a:t>
            </a:r>
            <a:r>
              <a:rPr lang="en-IN" sz="700" dirty="0"/>
              <a:t>&gt;</a:t>
            </a:r>
            <a:r>
              <a:rPr lang="en-IN" sz="700" dirty="0" err="1"/>
              <a:t>org.apache.maven.plugins</a:t>
            </a:r>
            <a:r>
              <a:rPr lang="en-IN" sz="700" dirty="0"/>
              <a:t>&lt;/</a:t>
            </a:r>
            <a:r>
              <a:rPr lang="en-IN" sz="700" dirty="0" err="1"/>
              <a:t>groupId</a:t>
            </a:r>
            <a:r>
              <a:rPr lang="en-IN" sz="700" dirty="0"/>
              <a:t>&gt;</a:t>
            </a:r>
          </a:p>
          <a:p>
            <a:r>
              <a:rPr lang="en-IN" sz="700" dirty="0"/>
              <a:t>                &lt;</a:t>
            </a:r>
            <a:r>
              <a:rPr lang="en-IN" sz="700" dirty="0" err="1"/>
              <a:t>artifactId</a:t>
            </a:r>
            <a:r>
              <a:rPr lang="en-IN" sz="700" dirty="0"/>
              <a:t>&gt;maven-compiler-plugin&lt;/</a:t>
            </a:r>
            <a:r>
              <a:rPr lang="en-IN" sz="700" dirty="0" err="1"/>
              <a:t>artifactId</a:t>
            </a:r>
            <a:r>
              <a:rPr lang="en-IN" sz="700" dirty="0"/>
              <a:t>&gt;</a:t>
            </a:r>
          </a:p>
          <a:p>
            <a:r>
              <a:rPr lang="en-IN" sz="700" dirty="0"/>
              <a:t>                &lt;version&gt;3.6.1&lt;/version&gt;</a:t>
            </a:r>
          </a:p>
          <a:p>
            <a:r>
              <a:rPr lang="en-IN" sz="700" dirty="0"/>
              <a:t>                &lt;configuration&gt;</a:t>
            </a:r>
          </a:p>
          <a:p>
            <a:r>
              <a:rPr lang="en-IN" sz="700" dirty="0"/>
              <a:t>                    &lt;</a:t>
            </a:r>
            <a:r>
              <a:rPr lang="en-IN" sz="700" dirty="0" err="1"/>
              <a:t>skipMain</a:t>
            </a:r>
            <a:r>
              <a:rPr lang="en-IN" sz="700" dirty="0"/>
              <a:t>&gt;true&lt;/</a:t>
            </a:r>
            <a:r>
              <a:rPr lang="en-IN" sz="700" dirty="0" err="1"/>
              <a:t>skipMain</a:t>
            </a:r>
            <a:r>
              <a:rPr lang="en-IN" sz="700" dirty="0"/>
              <a:t>&gt;</a:t>
            </a:r>
          </a:p>
          <a:p>
            <a:r>
              <a:rPr lang="en-IN" sz="700" dirty="0"/>
              <a:t>                    &lt;skip&gt;true&lt;/skip&gt;</a:t>
            </a:r>
          </a:p>
          <a:p>
            <a:r>
              <a:rPr lang="en-IN" sz="700" dirty="0"/>
              <a:t>                    &lt;source&gt;1.8&lt;/source&gt;</a:t>
            </a:r>
          </a:p>
          <a:p>
            <a:r>
              <a:rPr lang="en-IN" sz="700" dirty="0"/>
              <a:t>                    &lt;target&gt;1.8&lt;/target&gt;</a:t>
            </a:r>
          </a:p>
          <a:p>
            <a:r>
              <a:rPr lang="en-IN" sz="700" dirty="0"/>
              <a:t>                &lt;/configuration&gt;</a:t>
            </a:r>
          </a:p>
          <a:p>
            <a:r>
              <a:rPr lang="en-IN" sz="700" dirty="0"/>
              <a:t>            &lt;/plugin&gt;</a:t>
            </a:r>
          </a:p>
          <a:p>
            <a:r>
              <a:rPr lang="en-IN" sz="700" dirty="0"/>
              <a:t>            &lt;plugin&gt;</a:t>
            </a:r>
          </a:p>
          <a:p>
            <a:r>
              <a:rPr lang="en-IN" sz="700" dirty="0"/>
              <a:t>                &lt;</a:t>
            </a:r>
            <a:r>
              <a:rPr lang="en-IN" sz="700" dirty="0" err="1"/>
              <a:t>groupId</a:t>
            </a:r>
            <a:r>
              <a:rPr lang="en-IN" sz="700" dirty="0"/>
              <a:t>&gt;</a:t>
            </a:r>
            <a:r>
              <a:rPr lang="en-IN" sz="700" dirty="0" err="1"/>
              <a:t>org.jacoco</a:t>
            </a:r>
            <a:r>
              <a:rPr lang="en-IN" sz="700" dirty="0"/>
              <a:t>&lt;/</a:t>
            </a:r>
            <a:r>
              <a:rPr lang="en-IN" sz="700" dirty="0" err="1"/>
              <a:t>groupId</a:t>
            </a:r>
            <a:r>
              <a:rPr lang="en-IN" sz="700" dirty="0"/>
              <a:t>&gt;</a:t>
            </a:r>
          </a:p>
          <a:p>
            <a:r>
              <a:rPr lang="en-IN" sz="700" dirty="0"/>
              <a:t>                &lt;</a:t>
            </a:r>
            <a:r>
              <a:rPr lang="en-IN" sz="700" dirty="0" err="1"/>
              <a:t>artifactId</a:t>
            </a:r>
            <a:r>
              <a:rPr lang="en-IN" sz="700" dirty="0"/>
              <a:t>&gt;</a:t>
            </a:r>
            <a:r>
              <a:rPr lang="en-IN" sz="700" dirty="0" err="1"/>
              <a:t>jacoco</a:t>
            </a:r>
            <a:r>
              <a:rPr lang="en-IN" sz="700" dirty="0"/>
              <a:t>-maven-plugin&lt;/</a:t>
            </a:r>
            <a:r>
              <a:rPr lang="en-IN" sz="700" dirty="0" err="1"/>
              <a:t>artifactId</a:t>
            </a:r>
            <a:r>
              <a:rPr lang="en-IN" sz="700" dirty="0"/>
              <a:t>&gt;</a:t>
            </a:r>
          </a:p>
          <a:p>
            <a:r>
              <a:rPr lang="en-IN" sz="700" dirty="0"/>
              <a:t>                &lt;version&gt;${</a:t>
            </a:r>
            <a:r>
              <a:rPr lang="en-IN" sz="700" dirty="0" err="1"/>
              <a:t>jacoco.version</a:t>
            </a:r>
            <a:r>
              <a:rPr lang="en-IN" sz="700" dirty="0"/>
              <a:t>}&lt;/version&gt;</a:t>
            </a:r>
          </a:p>
          <a:p>
            <a:r>
              <a:rPr lang="en-IN" sz="700" dirty="0"/>
              <a:t>                &lt;executions&gt;</a:t>
            </a:r>
          </a:p>
          <a:p>
            <a:r>
              <a:rPr lang="en-IN" sz="700" dirty="0"/>
              <a:t>                    &lt;execution&gt;</a:t>
            </a:r>
          </a:p>
          <a:p>
            <a:r>
              <a:rPr lang="en-IN" sz="700" dirty="0"/>
              <a:t>                        &lt;id&gt;prepare-agent&lt;/id&gt;</a:t>
            </a:r>
          </a:p>
          <a:p>
            <a:r>
              <a:rPr lang="en-IN" sz="700" dirty="0"/>
              <a:t>                        &lt;goals&gt;</a:t>
            </a:r>
          </a:p>
          <a:p>
            <a:r>
              <a:rPr lang="en-IN" sz="700" dirty="0"/>
              <a:t>                            &lt;goal&gt;prepare-agent&lt;/goal&gt;</a:t>
            </a:r>
          </a:p>
          <a:p>
            <a:r>
              <a:rPr lang="en-IN" sz="700" dirty="0"/>
              <a:t>                        &lt;/goals&gt;</a:t>
            </a:r>
          </a:p>
          <a:p>
            <a:r>
              <a:rPr lang="en-IN" sz="700" dirty="0"/>
              <a:t>                    &lt;/execution&gt;</a:t>
            </a:r>
          </a:p>
          <a:p>
            <a:r>
              <a:rPr lang="en-IN" sz="700" dirty="0"/>
              <a:t>                    &lt;execution&gt;</a:t>
            </a:r>
          </a:p>
          <a:p>
            <a:r>
              <a:rPr lang="en-IN" sz="700" dirty="0"/>
              <a:t>                        &lt;id&gt;report&lt;/id&gt;</a:t>
            </a:r>
          </a:p>
          <a:p>
            <a:r>
              <a:rPr lang="en-IN" sz="700" dirty="0"/>
              <a:t>                        &lt;phase&gt;prepare-package&lt;/phase&gt;</a:t>
            </a:r>
          </a:p>
          <a:p>
            <a:r>
              <a:rPr lang="en-IN" sz="700" dirty="0"/>
              <a:t>                        &lt;goals&gt;</a:t>
            </a:r>
          </a:p>
          <a:p>
            <a:r>
              <a:rPr lang="en-IN" sz="700" dirty="0"/>
              <a:t>                            &lt;goal&gt;report&lt;/goal&gt;</a:t>
            </a:r>
          </a:p>
          <a:p>
            <a:r>
              <a:rPr lang="en-IN" sz="700" dirty="0"/>
              <a:t>                        &lt;/goals&gt;</a:t>
            </a:r>
          </a:p>
          <a:p>
            <a:r>
              <a:rPr lang="en-IN" sz="700" dirty="0"/>
              <a:t>                    &lt;/execution&gt;</a:t>
            </a:r>
          </a:p>
          <a:p>
            <a:r>
              <a:rPr lang="en-IN" sz="700" dirty="0"/>
              <a:t>                    &lt;execution&gt;</a:t>
            </a:r>
          </a:p>
          <a:p>
            <a:r>
              <a:rPr lang="en-IN" sz="700" dirty="0"/>
              <a:t>                        &lt;id&gt;post-unit-test&lt;/id&gt;</a:t>
            </a:r>
          </a:p>
          <a:p>
            <a:r>
              <a:rPr lang="en-IN" sz="700" dirty="0"/>
              <a:t>                        &lt;phase&gt;test&lt;/phase&gt;</a:t>
            </a:r>
          </a:p>
          <a:p>
            <a:r>
              <a:rPr lang="en-IN" sz="700" dirty="0"/>
              <a:t>                        &lt;goals&gt;</a:t>
            </a:r>
          </a:p>
          <a:p>
            <a:r>
              <a:rPr lang="en-IN" sz="700" dirty="0"/>
              <a:t>                            &lt;goal&gt;report&lt;/goal&gt;</a:t>
            </a:r>
          </a:p>
          <a:p>
            <a:r>
              <a:rPr lang="en-IN" sz="700" dirty="0"/>
              <a:t>                        &lt;/goals&gt;</a:t>
            </a:r>
          </a:p>
          <a:p>
            <a:r>
              <a:rPr lang="en-IN" sz="700" dirty="0"/>
              <a:t>                        &lt;configuration&gt;</a:t>
            </a:r>
          </a:p>
          <a:p>
            <a:r>
              <a:rPr lang="en-IN" sz="700" dirty="0"/>
              <a:t>                            &lt;!-- Sets the path to the file which contains the execution data. --&gt;</a:t>
            </a:r>
          </a:p>
          <a:p>
            <a:br>
              <a:rPr lang="en-IN" sz="700" dirty="0"/>
            </a:br>
            <a:endParaRPr lang="en-IN" sz="700" dirty="0"/>
          </a:p>
          <a:p>
            <a:r>
              <a:rPr lang="en-IN" sz="700" dirty="0"/>
              <a:t>                            &lt;</a:t>
            </a:r>
            <a:r>
              <a:rPr lang="en-IN" sz="700" dirty="0" err="1"/>
              <a:t>dataFile</a:t>
            </a:r>
            <a:r>
              <a:rPr lang="en-IN" sz="700" dirty="0"/>
              <a:t>&gt;target/</a:t>
            </a:r>
            <a:r>
              <a:rPr lang="en-IN" sz="700" dirty="0" err="1"/>
              <a:t>jacoco.exec</a:t>
            </a:r>
            <a:r>
              <a:rPr lang="en-IN" sz="700" dirty="0"/>
              <a:t>&lt;/</a:t>
            </a:r>
            <a:r>
              <a:rPr lang="en-IN" sz="700" dirty="0" err="1"/>
              <a:t>dataFile</a:t>
            </a:r>
            <a:r>
              <a:rPr lang="en-IN" sz="700" dirty="0"/>
              <a:t>&gt;</a:t>
            </a:r>
          </a:p>
          <a:p>
            <a:r>
              <a:rPr lang="en-IN" sz="700" dirty="0"/>
              <a:t>                            &lt;!-- Sets the output directory for the code coverage report. --&gt;</a:t>
            </a:r>
          </a:p>
          <a:p>
            <a:r>
              <a:rPr lang="en-IN" sz="700" dirty="0"/>
              <a:t>                            &lt;</a:t>
            </a:r>
            <a:r>
              <a:rPr lang="en-IN" sz="700" dirty="0" err="1"/>
              <a:t>outputDirectory</a:t>
            </a:r>
            <a:r>
              <a:rPr lang="en-IN" sz="700" dirty="0"/>
              <a:t>&gt;target/</a:t>
            </a:r>
            <a:r>
              <a:rPr lang="en-IN" sz="700" dirty="0" err="1"/>
              <a:t>jacoco-ut</a:t>
            </a:r>
            <a:r>
              <a:rPr lang="en-IN" sz="700" dirty="0"/>
              <a:t>&lt;/</a:t>
            </a:r>
            <a:r>
              <a:rPr lang="en-IN" sz="700" dirty="0" err="1"/>
              <a:t>outputDirectory</a:t>
            </a:r>
            <a:r>
              <a:rPr lang="en-IN" sz="700" dirty="0"/>
              <a:t>&gt;</a:t>
            </a:r>
          </a:p>
          <a:p>
            <a:r>
              <a:rPr lang="en-IN" sz="700" dirty="0"/>
              <a:t>                        &lt;/configuration&gt;</a:t>
            </a:r>
          </a:p>
          <a:p>
            <a:r>
              <a:rPr lang="en-IN" sz="700" dirty="0"/>
              <a:t>                    &lt;/execution&gt;</a:t>
            </a:r>
          </a:p>
          <a:p>
            <a:r>
              <a:rPr lang="en-IN" sz="700" dirty="0"/>
              <a:t>                &lt;/executions&gt;</a:t>
            </a:r>
          </a:p>
          <a:p>
            <a:r>
              <a:rPr lang="en-IN" sz="700" dirty="0"/>
              <a:t>                &lt;configuration&gt;</a:t>
            </a:r>
          </a:p>
          <a:p>
            <a:r>
              <a:rPr lang="en-IN" sz="700" dirty="0"/>
              <a:t>                    &lt;</a:t>
            </a:r>
            <a:r>
              <a:rPr lang="en-IN" sz="700" dirty="0" err="1"/>
              <a:t>systemPropertyVariables</a:t>
            </a:r>
            <a:r>
              <a:rPr lang="en-IN" sz="700" dirty="0"/>
              <a:t>&gt;</a:t>
            </a:r>
          </a:p>
          <a:p>
            <a:r>
              <a:rPr lang="en-IN" sz="700" dirty="0"/>
              <a:t>                        &lt;</a:t>
            </a:r>
            <a:r>
              <a:rPr lang="en-IN" sz="700" dirty="0" err="1"/>
              <a:t>jacoco-agent.destfile</a:t>
            </a:r>
            <a:r>
              <a:rPr lang="en-IN" sz="700" dirty="0"/>
              <a:t>&gt;target/</a:t>
            </a:r>
            <a:r>
              <a:rPr lang="en-IN" sz="700" dirty="0" err="1"/>
              <a:t>jacoco.exec</a:t>
            </a:r>
            <a:r>
              <a:rPr lang="en-IN" sz="700" dirty="0"/>
              <a:t>&lt;/</a:t>
            </a:r>
            <a:r>
              <a:rPr lang="en-IN" sz="700" dirty="0" err="1"/>
              <a:t>jacoco-agent.destfile</a:t>
            </a:r>
            <a:r>
              <a:rPr lang="en-IN" sz="700" dirty="0"/>
              <a:t>&gt;</a:t>
            </a:r>
          </a:p>
          <a:p>
            <a:r>
              <a:rPr lang="en-IN" sz="700" dirty="0"/>
              <a:t>                    &lt;/</a:t>
            </a:r>
            <a:r>
              <a:rPr lang="en-IN" sz="700" dirty="0" err="1"/>
              <a:t>systemPropertyVariables</a:t>
            </a:r>
            <a:r>
              <a:rPr lang="en-IN" sz="700" dirty="0"/>
              <a:t>&gt;</a:t>
            </a:r>
          </a:p>
          <a:p>
            <a:r>
              <a:rPr lang="en-IN" sz="700" dirty="0"/>
              <a:t>                &lt;/configuration&gt;</a:t>
            </a:r>
          </a:p>
          <a:p>
            <a:r>
              <a:rPr lang="en-IN" sz="700" dirty="0"/>
              <a:t>            &lt;/plugin&gt;</a:t>
            </a:r>
          </a:p>
          <a:p>
            <a:r>
              <a:rPr lang="en-IN" sz="700" dirty="0"/>
              <a:t>        &lt;/plugins&gt;</a:t>
            </a:r>
          </a:p>
          <a:p>
            <a:r>
              <a:rPr lang="en-IN" sz="700" dirty="0"/>
              <a:t>    &lt;/build&gt;</a:t>
            </a:r>
          </a:p>
        </p:txBody>
      </p:sp>
    </p:spTree>
    <p:extLst>
      <p:ext uri="{BB962C8B-B14F-4D97-AF65-F5344CB8AC3E}">
        <p14:creationId xmlns:p14="http://schemas.microsoft.com/office/powerpoint/2010/main" val="309109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712E-9A69-904E-B277-D4D49BFA3ADB}"/>
              </a:ext>
            </a:extLst>
          </p:cNvPr>
          <p:cNvSpPr>
            <a:spLocks noGrp="1"/>
          </p:cNvSpPr>
          <p:nvPr>
            <p:ph type="title"/>
          </p:nvPr>
        </p:nvSpPr>
        <p:spPr/>
        <p:txBody>
          <a:bodyPr/>
          <a:lstStyle/>
          <a:p>
            <a:r>
              <a:rPr lang="en-US" dirty="0" err="1"/>
              <a:t>WhiteBox</a:t>
            </a:r>
            <a:r>
              <a:rPr lang="en-US" dirty="0"/>
              <a:t> Testing</a:t>
            </a:r>
          </a:p>
        </p:txBody>
      </p:sp>
      <p:pic>
        <p:nvPicPr>
          <p:cNvPr id="5" name="Content Placeholder 4">
            <a:extLst>
              <a:ext uri="{FF2B5EF4-FFF2-40B4-BE49-F238E27FC236}">
                <a16:creationId xmlns:a16="http://schemas.microsoft.com/office/drawing/2014/main" id="{2718FC43-76B4-604D-A13F-224BD389A7FC}"/>
              </a:ext>
            </a:extLst>
          </p:cNvPr>
          <p:cNvPicPr>
            <a:picLocks noGrp="1" noChangeAspect="1"/>
          </p:cNvPicPr>
          <p:nvPr>
            <p:ph idx="1"/>
          </p:nvPr>
        </p:nvPicPr>
        <p:blipFill>
          <a:blip r:embed="rId2"/>
          <a:stretch>
            <a:fillRect/>
          </a:stretch>
        </p:blipFill>
        <p:spPr>
          <a:xfrm>
            <a:off x="1176836" y="1825625"/>
            <a:ext cx="9838327" cy="4351338"/>
          </a:xfrm>
        </p:spPr>
      </p:pic>
    </p:spTree>
    <p:extLst>
      <p:ext uri="{BB962C8B-B14F-4D97-AF65-F5344CB8AC3E}">
        <p14:creationId xmlns:p14="http://schemas.microsoft.com/office/powerpoint/2010/main" val="42364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B9CA-007E-2841-80B6-3CE76D8E4F93}"/>
              </a:ext>
            </a:extLst>
          </p:cNvPr>
          <p:cNvSpPr>
            <a:spLocks noGrp="1"/>
          </p:cNvSpPr>
          <p:nvPr>
            <p:ph type="title"/>
          </p:nvPr>
        </p:nvSpPr>
        <p:spPr/>
        <p:txBody>
          <a:bodyPr/>
          <a:lstStyle/>
          <a:p>
            <a:r>
              <a:rPr lang="en-IN" b="1" dirty="0"/>
              <a:t>What do you verify in White Box Testing?</a:t>
            </a:r>
            <a:br>
              <a:rPr lang="en-IN" b="1" dirty="0"/>
            </a:br>
            <a:endParaRPr lang="en-US" dirty="0"/>
          </a:p>
        </p:txBody>
      </p:sp>
      <p:sp>
        <p:nvSpPr>
          <p:cNvPr id="3" name="Content Placeholder 2">
            <a:extLst>
              <a:ext uri="{FF2B5EF4-FFF2-40B4-BE49-F238E27FC236}">
                <a16:creationId xmlns:a16="http://schemas.microsoft.com/office/drawing/2014/main" id="{71B65712-BEF7-B74C-9DE2-1FC05CC70546}"/>
              </a:ext>
            </a:extLst>
          </p:cNvPr>
          <p:cNvSpPr>
            <a:spLocks noGrp="1"/>
          </p:cNvSpPr>
          <p:nvPr>
            <p:ph idx="1"/>
          </p:nvPr>
        </p:nvSpPr>
        <p:spPr/>
        <p:txBody>
          <a:bodyPr>
            <a:normAutofit/>
          </a:bodyPr>
          <a:lstStyle/>
          <a:p>
            <a:pPr lvl="1"/>
            <a:r>
              <a:rPr lang="en-IN" dirty="0"/>
              <a:t>White box testing involves the testing of the software code for the following:</a:t>
            </a:r>
          </a:p>
          <a:p>
            <a:pPr lvl="1"/>
            <a:r>
              <a:rPr lang="en-IN" dirty="0"/>
              <a:t>Internal security holes</a:t>
            </a:r>
          </a:p>
          <a:p>
            <a:pPr lvl="1"/>
            <a:r>
              <a:rPr lang="en-IN" dirty="0"/>
              <a:t>Broken or poorly structured paths in the coding processes</a:t>
            </a:r>
          </a:p>
          <a:p>
            <a:pPr lvl="1"/>
            <a:r>
              <a:rPr lang="en-IN" dirty="0"/>
              <a:t>The flow of specific inputs through the code</a:t>
            </a:r>
          </a:p>
          <a:p>
            <a:pPr lvl="1"/>
            <a:r>
              <a:rPr lang="en-IN" dirty="0"/>
              <a:t>Expected output</a:t>
            </a:r>
          </a:p>
          <a:p>
            <a:pPr lvl="1"/>
            <a:r>
              <a:rPr lang="en-IN" dirty="0"/>
              <a:t>The functionality of conditional loops</a:t>
            </a:r>
          </a:p>
          <a:p>
            <a:pPr lvl="1"/>
            <a:r>
              <a:rPr lang="en-IN" dirty="0"/>
              <a:t>Testing of each statement, object, and function on an individual basis</a:t>
            </a:r>
          </a:p>
          <a:p>
            <a:br>
              <a:rPr lang="en-IN" dirty="0"/>
            </a:br>
            <a:endParaRPr lang="en-US" dirty="0"/>
          </a:p>
        </p:txBody>
      </p:sp>
    </p:spTree>
    <p:extLst>
      <p:ext uri="{BB962C8B-B14F-4D97-AF65-F5344CB8AC3E}">
        <p14:creationId xmlns:p14="http://schemas.microsoft.com/office/powerpoint/2010/main" val="100767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17A8-0021-A740-8423-74535237BEF4}"/>
              </a:ext>
            </a:extLst>
          </p:cNvPr>
          <p:cNvSpPr>
            <a:spLocks noGrp="1"/>
          </p:cNvSpPr>
          <p:nvPr>
            <p:ph type="title"/>
          </p:nvPr>
        </p:nvSpPr>
        <p:spPr/>
        <p:txBody>
          <a:bodyPr/>
          <a:lstStyle/>
          <a:p>
            <a:r>
              <a:rPr lang="en-US" dirty="0"/>
              <a:t>Working Process of White Box Testing</a:t>
            </a:r>
          </a:p>
        </p:txBody>
      </p:sp>
      <p:pic>
        <p:nvPicPr>
          <p:cNvPr id="5" name="Content Placeholder 4">
            <a:extLst>
              <a:ext uri="{FF2B5EF4-FFF2-40B4-BE49-F238E27FC236}">
                <a16:creationId xmlns:a16="http://schemas.microsoft.com/office/drawing/2014/main" id="{6EA90185-5E9C-D248-8D0F-4104858089D4}"/>
              </a:ext>
            </a:extLst>
          </p:cNvPr>
          <p:cNvPicPr>
            <a:picLocks noGrp="1" noChangeAspect="1"/>
          </p:cNvPicPr>
          <p:nvPr>
            <p:ph idx="1"/>
          </p:nvPr>
        </p:nvPicPr>
        <p:blipFill>
          <a:blip r:embed="rId2"/>
          <a:stretch>
            <a:fillRect/>
          </a:stretch>
        </p:blipFill>
        <p:spPr>
          <a:xfrm>
            <a:off x="475013" y="1690688"/>
            <a:ext cx="10485087" cy="4472606"/>
          </a:xfrm>
        </p:spPr>
      </p:pic>
    </p:spTree>
    <p:extLst>
      <p:ext uri="{BB962C8B-B14F-4D97-AF65-F5344CB8AC3E}">
        <p14:creationId xmlns:p14="http://schemas.microsoft.com/office/powerpoint/2010/main" val="124192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997C-1DE5-474C-96B3-8C66B32F6DF9}"/>
              </a:ext>
            </a:extLst>
          </p:cNvPr>
          <p:cNvSpPr>
            <a:spLocks noGrp="1"/>
          </p:cNvSpPr>
          <p:nvPr>
            <p:ph type="title"/>
          </p:nvPr>
        </p:nvSpPr>
        <p:spPr/>
        <p:txBody>
          <a:bodyPr/>
          <a:lstStyle/>
          <a:p>
            <a:r>
              <a:rPr lang="en-US" dirty="0"/>
              <a:t>Advantage of White Box Testing </a:t>
            </a:r>
          </a:p>
        </p:txBody>
      </p:sp>
      <p:pic>
        <p:nvPicPr>
          <p:cNvPr id="5" name="Content Placeholder 4">
            <a:extLst>
              <a:ext uri="{FF2B5EF4-FFF2-40B4-BE49-F238E27FC236}">
                <a16:creationId xmlns:a16="http://schemas.microsoft.com/office/drawing/2014/main" id="{D166150D-2276-AC4A-981E-C5DE9B625C08}"/>
              </a:ext>
            </a:extLst>
          </p:cNvPr>
          <p:cNvPicPr>
            <a:picLocks noGrp="1" noChangeAspect="1"/>
          </p:cNvPicPr>
          <p:nvPr>
            <p:ph idx="1"/>
          </p:nvPr>
        </p:nvPicPr>
        <p:blipFill>
          <a:blip r:embed="rId2"/>
          <a:stretch>
            <a:fillRect/>
          </a:stretch>
        </p:blipFill>
        <p:spPr>
          <a:xfrm>
            <a:off x="838200" y="1690688"/>
            <a:ext cx="9963150" cy="3720306"/>
          </a:xfrm>
        </p:spPr>
      </p:pic>
    </p:spTree>
    <p:extLst>
      <p:ext uri="{BB962C8B-B14F-4D97-AF65-F5344CB8AC3E}">
        <p14:creationId xmlns:p14="http://schemas.microsoft.com/office/powerpoint/2010/main" val="35068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8D6C-0B43-A342-B46D-9CFBF9E4D811}"/>
              </a:ext>
            </a:extLst>
          </p:cNvPr>
          <p:cNvSpPr>
            <a:spLocks noGrp="1"/>
          </p:cNvSpPr>
          <p:nvPr>
            <p:ph type="title"/>
          </p:nvPr>
        </p:nvSpPr>
        <p:spPr/>
        <p:txBody>
          <a:bodyPr/>
          <a:lstStyle/>
          <a:p>
            <a:r>
              <a:rPr lang="en-US" dirty="0"/>
              <a:t>Disadvantages</a:t>
            </a:r>
          </a:p>
        </p:txBody>
      </p:sp>
      <p:pic>
        <p:nvPicPr>
          <p:cNvPr id="5" name="Content Placeholder 4">
            <a:extLst>
              <a:ext uri="{FF2B5EF4-FFF2-40B4-BE49-F238E27FC236}">
                <a16:creationId xmlns:a16="http://schemas.microsoft.com/office/drawing/2014/main" id="{CBFAAC80-789A-1A45-A60F-1405DB5BC187}"/>
              </a:ext>
            </a:extLst>
          </p:cNvPr>
          <p:cNvPicPr>
            <a:picLocks noGrp="1" noChangeAspect="1"/>
          </p:cNvPicPr>
          <p:nvPr>
            <p:ph idx="1"/>
          </p:nvPr>
        </p:nvPicPr>
        <p:blipFill>
          <a:blip r:embed="rId2"/>
          <a:stretch>
            <a:fillRect/>
          </a:stretch>
        </p:blipFill>
        <p:spPr>
          <a:xfrm>
            <a:off x="1295400" y="2610644"/>
            <a:ext cx="9601200" cy="2781300"/>
          </a:xfrm>
        </p:spPr>
      </p:pic>
    </p:spTree>
    <p:extLst>
      <p:ext uri="{BB962C8B-B14F-4D97-AF65-F5344CB8AC3E}">
        <p14:creationId xmlns:p14="http://schemas.microsoft.com/office/powerpoint/2010/main" val="362465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C71E-9021-8144-8BDF-128C90055872}"/>
              </a:ext>
            </a:extLst>
          </p:cNvPr>
          <p:cNvSpPr>
            <a:spLocks noGrp="1"/>
          </p:cNvSpPr>
          <p:nvPr>
            <p:ph type="title"/>
          </p:nvPr>
        </p:nvSpPr>
        <p:spPr/>
        <p:txBody>
          <a:bodyPr/>
          <a:lstStyle/>
          <a:p>
            <a:r>
              <a:rPr lang="en-US" dirty="0" err="1"/>
              <a:t>BlackBox</a:t>
            </a:r>
            <a:r>
              <a:rPr lang="en-US" dirty="0"/>
              <a:t> Testing </a:t>
            </a:r>
          </a:p>
        </p:txBody>
      </p:sp>
      <p:sp>
        <p:nvSpPr>
          <p:cNvPr id="3" name="Content Placeholder 2">
            <a:extLst>
              <a:ext uri="{FF2B5EF4-FFF2-40B4-BE49-F238E27FC236}">
                <a16:creationId xmlns:a16="http://schemas.microsoft.com/office/drawing/2014/main" id="{4D56C683-F563-F348-AE74-0E3D584F51C7}"/>
              </a:ext>
            </a:extLst>
          </p:cNvPr>
          <p:cNvSpPr>
            <a:spLocks noGrp="1"/>
          </p:cNvSpPr>
          <p:nvPr>
            <p:ph idx="1"/>
          </p:nvPr>
        </p:nvSpPr>
        <p:spPr>
          <a:xfrm>
            <a:off x="838200" y="1671247"/>
            <a:ext cx="10515600" cy="3553897"/>
          </a:xfrm>
        </p:spPr>
        <p:txBody>
          <a:bodyPr>
            <a:normAutofit/>
          </a:bodyPr>
          <a:lstStyle/>
          <a:p>
            <a:r>
              <a:rPr lang="en-IN" b="1" dirty="0"/>
              <a:t>Black Box Testing</a:t>
            </a:r>
            <a:r>
              <a:rPr lang="en-IN" dirty="0"/>
              <a:t> is a software testing method in which the functionalities of software applications are tested without having knowledge of internal code structure, implementation details and internal paths.</a:t>
            </a:r>
          </a:p>
          <a:p>
            <a:r>
              <a:rPr lang="en-IN" dirty="0"/>
              <a:t> Black Box Testing mainly focuses on input and output of software applications and it is entirely based on software requirements and specifications. </a:t>
            </a:r>
          </a:p>
          <a:p>
            <a:r>
              <a:rPr lang="en-IN" dirty="0"/>
              <a:t>It is also known as </a:t>
            </a:r>
            <a:r>
              <a:rPr lang="en-IN" dirty="0" err="1"/>
              <a:t>Behavioral</a:t>
            </a:r>
            <a:r>
              <a:rPr lang="en-IN" dirty="0"/>
              <a:t> Testing.</a:t>
            </a:r>
          </a:p>
          <a:p>
            <a:pPr marL="0" indent="0">
              <a:buNone/>
            </a:pPr>
            <a:endParaRPr lang="en-US" dirty="0"/>
          </a:p>
        </p:txBody>
      </p:sp>
      <p:pic>
        <p:nvPicPr>
          <p:cNvPr id="5" name="Picture 4">
            <a:extLst>
              <a:ext uri="{FF2B5EF4-FFF2-40B4-BE49-F238E27FC236}">
                <a16:creationId xmlns:a16="http://schemas.microsoft.com/office/drawing/2014/main" id="{5131741F-C846-234F-B99D-C333B39184E7}"/>
              </a:ext>
            </a:extLst>
          </p:cNvPr>
          <p:cNvPicPr>
            <a:picLocks noChangeAspect="1"/>
          </p:cNvPicPr>
          <p:nvPr/>
        </p:nvPicPr>
        <p:blipFill>
          <a:blip r:embed="rId2"/>
          <a:stretch>
            <a:fillRect/>
          </a:stretch>
        </p:blipFill>
        <p:spPr>
          <a:xfrm>
            <a:off x="2486313" y="5225144"/>
            <a:ext cx="6388100" cy="1282700"/>
          </a:xfrm>
          <a:prstGeom prst="rect">
            <a:avLst/>
          </a:prstGeom>
        </p:spPr>
      </p:pic>
    </p:spTree>
    <p:extLst>
      <p:ext uri="{BB962C8B-B14F-4D97-AF65-F5344CB8AC3E}">
        <p14:creationId xmlns:p14="http://schemas.microsoft.com/office/powerpoint/2010/main" val="359398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BCFE-FA52-E74F-B566-75DF685BD611}"/>
              </a:ext>
            </a:extLst>
          </p:cNvPr>
          <p:cNvSpPr>
            <a:spLocks noGrp="1"/>
          </p:cNvSpPr>
          <p:nvPr>
            <p:ph type="title"/>
          </p:nvPr>
        </p:nvSpPr>
        <p:spPr/>
        <p:txBody>
          <a:bodyPr/>
          <a:lstStyle/>
          <a:p>
            <a:r>
              <a:rPr lang="en-IN" b="1" dirty="0"/>
              <a:t>How to do </a:t>
            </a:r>
            <a:r>
              <a:rPr lang="en-IN" b="1" dirty="0" err="1"/>
              <a:t>BlackBox</a:t>
            </a:r>
            <a:r>
              <a:rPr lang="en-IN" b="1" dirty="0"/>
              <a:t> Testing</a:t>
            </a:r>
            <a:br>
              <a:rPr lang="en-IN" b="1" dirty="0"/>
            </a:br>
            <a:endParaRPr lang="en-US" dirty="0"/>
          </a:p>
        </p:txBody>
      </p:sp>
      <p:sp>
        <p:nvSpPr>
          <p:cNvPr id="3" name="Content Placeholder 2">
            <a:extLst>
              <a:ext uri="{FF2B5EF4-FFF2-40B4-BE49-F238E27FC236}">
                <a16:creationId xmlns:a16="http://schemas.microsoft.com/office/drawing/2014/main" id="{B6BA04C1-A085-A64F-8D34-FC384607B781}"/>
              </a:ext>
            </a:extLst>
          </p:cNvPr>
          <p:cNvSpPr>
            <a:spLocks noGrp="1"/>
          </p:cNvSpPr>
          <p:nvPr>
            <p:ph idx="1"/>
          </p:nvPr>
        </p:nvSpPr>
        <p:spPr/>
        <p:txBody>
          <a:bodyPr>
            <a:normAutofit fontScale="92500"/>
          </a:bodyPr>
          <a:lstStyle/>
          <a:p>
            <a:r>
              <a:rPr lang="en-IN" dirty="0"/>
              <a:t>Initially, the requirements and specifications of the system are examined.</a:t>
            </a:r>
          </a:p>
          <a:p>
            <a:r>
              <a:rPr lang="en-IN" dirty="0"/>
              <a:t>Tester chooses valid inputs (positive test scenario) to check whether SUT processes them correctly. Also, some invalid inputs (negative test scenario) are chosen to verify that the SUT is able to detect them.</a:t>
            </a:r>
          </a:p>
          <a:p>
            <a:r>
              <a:rPr lang="en-IN" dirty="0"/>
              <a:t>Tester determines expected outputs for all those inputs.</a:t>
            </a:r>
          </a:p>
          <a:p>
            <a:r>
              <a:rPr lang="en-IN" dirty="0"/>
              <a:t>Software tester constructs test cases with the selected inputs.</a:t>
            </a:r>
          </a:p>
          <a:p>
            <a:r>
              <a:rPr lang="en-IN" dirty="0"/>
              <a:t>The test cases are executed.</a:t>
            </a:r>
          </a:p>
          <a:p>
            <a:r>
              <a:rPr lang="en-IN" dirty="0"/>
              <a:t>Software tester compares the actual outputs with the expected outputs.</a:t>
            </a:r>
          </a:p>
          <a:p>
            <a:r>
              <a:rPr lang="en-IN" dirty="0"/>
              <a:t>Defects if any are fixed and re-tested.</a:t>
            </a:r>
          </a:p>
          <a:p>
            <a:endParaRPr lang="en-US" dirty="0"/>
          </a:p>
        </p:txBody>
      </p:sp>
    </p:spTree>
    <p:extLst>
      <p:ext uri="{BB962C8B-B14F-4D97-AF65-F5344CB8AC3E}">
        <p14:creationId xmlns:p14="http://schemas.microsoft.com/office/powerpoint/2010/main" val="186740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2441</Words>
  <Application>Microsoft Macintosh PowerPoint</Application>
  <PresentationFormat>Widescreen</PresentationFormat>
  <Paragraphs>146</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JACOCO Java Code Coverage Tool</vt:lpstr>
      <vt:lpstr>Software QA : What is it ?</vt:lpstr>
      <vt:lpstr>WhiteBox Testing</vt:lpstr>
      <vt:lpstr>What do you verify in White Box Testing? </vt:lpstr>
      <vt:lpstr>Working Process of White Box Testing</vt:lpstr>
      <vt:lpstr>Advantage of White Box Testing </vt:lpstr>
      <vt:lpstr>Disadvantages</vt:lpstr>
      <vt:lpstr>BlackBox Testing </vt:lpstr>
      <vt:lpstr>How to do BlackBox Testing </vt:lpstr>
      <vt:lpstr>Types of Black Box Testing </vt:lpstr>
      <vt:lpstr>Comparison of Black Box and White Box Testing: </vt:lpstr>
      <vt:lpstr>Function V/S Non Funtional</vt:lpstr>
      <vt:lpstr>Function V/S Non Funtional</vt:lpstr>
      <vt:lpstr>Sanity Testing</vt:lpstr>
      <vt:lpstr>Smoke Testing</vt:lpstr>
      <vt:lpstr>Why Smoke Testing ?</vt:lpstr>
      <vt:lpstr>Smoke V/S Sanity Testing</vt:lpstr>
      <vt:lpstr>Smoke V/S Sanity Testing</vt:lpstr>
      <vt:lpstr>Testing Stages in a Nut-shell</vt:lpstr>
      <vt:lpstr>Maintenance Testing : Testing After Release </vt:lpstr>
      <vt:lpstr>What is Code Coverage?</vt:lpstr>
      <vt:lpstr>What is JCOCO ?</vt:lpstr>
      <vt:lpstr>Setting up JACOCO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JCOCO Java Code Coverage Tool</dc:title>
  <dc:creator>Microsoft Office User</dc:creator>
  <cp:lastModifiedBy>Microsoft Office User</cp:lastModifiedBy>
  <cp:revision>52</cp:revision>
  <dcterms:created xsi:type="dcterms:W3CDTF">2021-07-27T00:09:20Z</dcterms:created>
  <dcterms:modified xsi:type="dcterms:W3CDTF">2021-07-27T02:29:07Z</dcterms:modified>
</cp:coreProperties>
</file>