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8" r:id="rId4"/>
    <p:sldId id="311" r:id="rId5"/>
    <p:sldId id="289" r:id="rId6"/>
    <p:sldId id="290" r:id="rId7"/>
    <p:sldId id="291" r:id="rId8"/>
    <p:sldId id="292" r:id="rId9"/>
    <p:sldId id="293" r:id="rId10"/>
    <p:sldId id="294" r:id="rId11"/>
    <p:sldId id="301" r:id="rId12"/>
    <p:sldId id="295" r:id="rId13"/>
    <p:sldId id="296" r:id="rId14"/>
    <p:sldId id="297" r:id="rId15"/>
    <p:sldId id="298" r:id="rId16"/>
    <p:sldId id="299" r:id="rId17"/>
    <p:sldId id="300" r:id="rId18"/>
    <p:sldId id="302" r:id="rId19"/>
    <p:sldId id="303" r:id="rId20"/>
    <p:sldId id="304" r:id="rId21"/>
    <p:sldId id="305" r:id="rId22"/>
    <p:sldId id="306" r:id="rId23"/>
    <p:sldId id="307" r:id="rId24"/>
    <p:sldId id="309" r:id="rId25"/>
    <p:sldId id="312"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84" autoAdjust="0"/>
  </p:normalViewPr>
  <p:slideViewPr>
    <p:cSldViewPr snapToGrid="0">
      <p:cViewPr varScale="1">
        <p:scale>
          <a:sx n="66" d="100"/>
          <a:sy n="66" d="100"/>
        </p:scale>
        <p:origin x="900" y="60"/>
      </p:cViewPr>
      <p:guideLst>
        <p:guide orient="horz" pos="2160"/>
        <p:guide pos="3840"/>
      </p:guideLst>
    </p:cSldViewPr>
  </p:slideViewPr>
  <p:outlineViewPr>
    <p:cViewPr>
      <p:scale>
        <a:sx n="33" d="100"/>
        <a:sy n="33" d="100"/>
      </p:scale>
      <p:origin x="0" y="-3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D971-9711-353F-E55E-D1FE86AF9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0EEED8-C18E-5EA5-A628-F9DC256F9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DCF045-111F-E624-C666-66C2C4CF1380}"/>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DB19357D-4F54-FD1C-13C4-522AC7456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96FCC-20D3-F752-4713-F78A9125ABEF}"/>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103812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4AE1-0066-1262-6D6A-B6C6E37E45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B35A6-EDFA-382C-1F21-FFC9EDBE3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AE4BB-FD39-46BA-9F92-4E2E53FB382B}"/>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BBF5C0FD-6D74-960C-2400-CD6506CAC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F7DE3-0BF5-F7CF-1181-CC2C13CD8BFD}"/>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396373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5C828-0048-6A9D-0C63-ED15EF9D9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E273D-46DE-DB8A-56D7-F54760B94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9ACED-689F-5EF8-1B7F-18F98DF1342D}"/>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8CECA30B-D9A7-EC44-C480-95A9509E1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DF666-3CD0-3DAE-AFF2-170C37E1E112}"/>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60241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736"/>
        <p:cNvGrpSpPr/>
        <p:nvPr/>
      </p:nvGrpSpPr>
      <p:grpSpPr>
        <a:xfrm>
          <a:off x="0" y="0"/>
          <a:ext cx="0" cy="0"/>
          <a:chOff x="0" y="0"/>
          <a:chExt cx="0" cy="0"/>
        </a:xfrm>
      </p:grpSpPr>
      <p:sp>
        <p:nvSpPr>
          <p:cNvPr id="737" name="Google Shape;737;p238"/>
          <p:cNvSpPr txBox="1">
            <a:spLocks noGrp="1"/>
          </p:cNvSpPr>
          <p:nvPr>
            <p:ph type="title"/>
          </p:nvPr>
        </p:nvSpPr>
        <p:spPr>
          <a:xfrm>
            <a:off x="415714" y="593514"/>
            <a:ext cx="11360573" cy="763693"/>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38" name="Google Shape;738;p238"/>
          <p:cNvSpPr txBox="1">
            <a:spLocks noGrp="1"/>
          </p:cNvSpPr>
          <p:nvPr>
            <p:ph type="body" idx="1"/>
          </p:nvPr>
        </p:nvSpPr>
        <p:spPr>
          <a:xfrm>
            <a:off x="415714" y="1536700"/>
            <a:ext cx="11360573" cy="4555067"/>
          </a:xfrm>
          <a:prstGeom prst="rect">
            <a:avLst/>
          </a:prstGeom>
          <a:noFill/>
          <a:ln>
            <a:noFill/>
          </a:ln>
        </p:spPr>
        <p:txBody>
          <a:bodyPr spcFirstLastPara="1" wrap="square" lIns="91425" tIns="91425" rIns="91425" bIns="91425" anchor="t" anchorCtr="0">
            <a:noAutofit/>
          </a:bodyPr>
          <a:lstStyle>
            <a:lvl1pPr marL="609585" lvl="0" indent="-304792" algn="l">
              <a:lnSpc>
                <a:spcPct val="100000"/>
              </a:lnSpc>
              <a:spcBef>
                <a:spcPts val="0"/>
              </a:spcBef>
              <a:spcAft>
                <a:spcPts val="0"/>
              </a:spcAft>
              <a:buClr>
                <a:srgbClr val="000000"/>
              </a:buClr>
              <a:buSzPts val="1800"/>
              <a:buNone/>
              <a:defRPr/>
            </a:lvl1pPr>
            <a:lvl2pPr marL="1219170" lvl="1" indent="-304792" algn="l">
              <a:lnSpc>
                <a:spcPct val="100000"/>
              </a:lnSpc>
              <a:spcBef>
                <a:spcPts val="0"/>
              </a:spcBef>
              <a:spcAft>
                <a:spcPts val="0"/>
              </a:spcAft>
              <a:buClr>
                <a:srgbClr val="000000"/>
              </a:buClr>
              <a:buSzPts val="1800"/>
              <a:buNone/>
              <a:defRPr/>
            </a:lvl2pPr>
            <a:lvl3pPr marL="1828754" lvl="2" indent="-304792" algn="l">
              <a:lnSpc>
                <a:spcPct val="100000"/>
              </a:lnSpc>
              <a:spcBef>
                <a:spcPts val="0"/>
              </a:spcBef>
              <a:spcAft>
                <a:spcPts val="0"/>
              </a:spcAft>
              <a:buClr>
                <a:srgbClr val="000000"/>
              </a:buClr>
              <a:buSzPts val="1800"/>
              <a:buNone/>
              <a:defRPr/>
            </a:lvl3pPr>
            <a:lvl4pPr marL="2438339" lvl="3" indent="-304792" algn="l">
              <a:lnSpc>
                <a:spcPct val="100000"/>
              </a:lnSpc>
              <a:spcBef>
                <a:spcPts val="0"/>
              </a:spcBef>
              <a:spcAft>
                <a:spcPts val="0"/>
              </a:spcAft>
              <a:buClr>
                <a:srgbClr val="000000"/>
              </a:buClr>
              <a:buSzPts val="1800"/>
              <a:buNone/>
              <a:defRPr/>
            </a:lvl4pPr>
            <a:lvl5pPr marL="3047924" lvl="4" indent="-304792" algn="l">
              <a:lnSpc>
                <a:spcPct val="100000"/>
              </a:lnSpc>
              <a:spcBef>
                <a:spcPts val="0"/>
              </a:spcBef>
              <a:spcAft>
                <a:spcPts val="0"/>
              </a:spcAft>
              <a:buClr>
                <a:srgbClr val="000000"/>
              </a:buClr>
              <a:buSzPts val="1800"/>
              <a:buNone/>
              <a:defRPr/>
            </a:lvl5pPr>
            <a:lvl6pPr marL="3657509" lvl="5" indent="-304792" algn="l">
              <a:lnSpc>
                <a:spcPct val="100000"/>
              </a:lnSpc>
              <a:spcBef>
                <a:spcPts val="0"/>
              </a:spcBef>
              <a:spcAft>
                <a:spcPts val="0"/>
              </a:spcAft>
              <a:buClr>
                <a:srgbClr val="000000"/>
              </a:buClr>
              <a:buSzPts val="1800"/>
              <a:buNone/>
              <a:defRPr/>
            </a:lvl6pPr>
            <a:lvl7pPr marL="4267093" lvl="6" indent="-304792" algn="l">
              <a:lnSpc>
                <a:spcPct val="100000"/>
              </a:lnSpc>
              <a:spcBef>
                <a:spcPts val="0"/>
              </a:spcBef>
              <a:spcAft>
                <a:spcPts val="0"/>
              </a:spcAft>
              <a:buClr>
                <a:srgbClr val="000000"/>
              </a:buClr>
              <a:buSzPts val="1800"/>
              <a:buNone/>
              <a:defRPr/>
            </a:lvl7pPr>
            <a:lvl8pPr marL="4876678" lvl="7" indent="-304792" algn="l">
              <a:lnSpc>
                <a:spcPct val="100000"/>
              </a:lnSpc>
              <a:spcBef>
                <a:spcPts val="0"/>
              </a:spcBef>
              <a:spcAft>
                <a:spcPts val="0"/>
              </a:spcAft>
              <a:buClr>
                <a:srgbClr val="000000"/>
              </a:buClr>
              <a:buSzPts val="1800"/>
              <a:buNone/>
              <a:defRPr/>
            </a:lvl8pPr>
            <a:lvl9pPr marL="5486263" lvl="8" indent="-304792" algn="l">
              <a:lnSpc>
                <a:spcPct val="100000"/>
              </a:lnSpc>
              <a:spcBef>
                <a:spcPts val="0"/>
              </a:spcBef>
              <a:spcAft>
                <a:spcPts val="0"/>
              </a:spcAft>
              <a:buClr>
                <a:srgbClr val="000000"/>
              </a:buClr>
              <a:buSzPts val="1800"/>
              <a:buNone/>
              <a:defRPr/>
            </a:lvl9pPr>
          </a:lstStyle>
          <a:p>
            <a:endParaRPr/>
          </a:p>
        </p:txBody>
      </p:sp>
      <p:sp>
        <p:nvSpPr>
          <p:cNvPr id="739" name="Google Shape;739;p238"/>
          <p:cNvSpPr txBox="1">
            <a:spLocks noGrp="1"/>
          </p:cNvSpPr>
          <p:nvPr>
            <p:ph type="sldNum" idx="12"/>
          </p:nvPr>
        </p:nvSpPr>
        <p:spPr>
          <a:xfrm>
            <a:off x="11296227" y="6217921"/>
            <a:ext cx="732367" cy="524087"/>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F5FDFF"/>
              </a:buClr>
              <a:buSzPts val="1000"/>
              <a:buFont typeface="Arial"/>
              <a:buNone/>
              <a:defRPr sz="1333">
                <a:solidFill>
                  <a:srgbClr val="F5FDFF"/>
                </a:solidFill>
              </a:defRPr>
            </a:lvl1pPr>
            <a:lvl2pPr marL="0" lvl="1" indent="0" algn="r">
              <a:lnSpc>
                <a:spcPct val="100000"/>
              </a:lnSpc>
              <a:spcBef>
                <a:spcPts val="0"/>
              </a:spcBef>
              <a:spcAft>
                <a:spcPts val="0"/>
              </a:spcAft>
              <a:buClr>
                <a:srgbClr val="F5FDFF"/>
              </a:buClr>
              <a:buSzPts val="1000"/>
              <a:buFont typeface="Arial"/>
              <a:buNone/>
              <a:defRPr sz="1333">
                <a:solidFill>
                  <a:srgbClr val="F5FDFF"/>
                </a:solidFill>
              </a:defRPr>
            </a:lvl2pPr>
            <a:lvl3pPr marL="0" lvl="2" indent="0" algn="r">
              <a:lnSpc>
                <a:spcPct val="100000"/>
              </a:lnSpc>
              <a:spcBef>
                <a:spcPts val="0"/>
              </a:spcBef>
              <a:spcAft>
                <a:spcPts val="0"/>
              </a:spcAft>
              <a:buClr>
                <a:srgbClr val="F5FDFF"/>
              </a:buClr>
              <a:buSzPts val="1000"/>
              <a:buFont typeface="Arial"/>
              <a:buNone/>
              <a:defRPr sz="1333">
                <a:solidFill>
                  <a:srgbClr val="F5FDFF"/>
                </a:solidFill>
              </a:defRPr>
            </a:lvl3pPr>
            <a:lvl4pPr marL="0" lvl="3" indent="0" algn="r">
              <a:lnSpc>
                <a:spcPct val="100000"/>
              </a:lnSpc>
              <a:spcBef>
                <a:spcPts val="0"/>
              </a:spcBef>
              <a:spcAft>
                <a:spcPts val="0"/>
              </a:spcAft>
              <a:buClr>
                <a:srgbClr val="F5FDFF"/>
              </a:buClr>
              <a:buSzPts val="1000"/>
              <a:buFont typeface="Arial"/>
              <a:buNone/>
              <a:defRPr sz="1333">
                <a:solidFill>
                  <a:srgbClr val="F5FDFF"/>
                </a:solidFill>
              </a:defRPr>
            </a:lvl4pPr>
            <a:lvl5pPr marL="0" lvl="4" indent="0" algn="r">
              <a:lnSpc>
                <a:spcPct val="100000"/>
              </a:lnSpc>
              <a:spcBef>
                <a:spcPts val="0"/>
              </a:spcBef>
              <a:spcAft>
                <a:spcPts val="0"/>
              </a:spcAft>
              <a:buClr>
                <a:srgbClr val="F5FDFF"/>
              </a:buClr>
              <a:buSzPts val="1000"/>
              <a:buFont typeface="Arial"/>
              <a:buNone/>
              <a:defRPr sz="1333">
                <a:solidFill>
                  <a:srgbClr val="F5FDFF"/>
                </a:solidFill>
              </a:defRPr>
            </a:lvl5pPr>
            <a:lvl6pPr marL="0" lvl="5" indent="0" algn="r">
              <a:lnSpc>
                <a:spcPct val="100000"/>
              </a:lnSpc>
              <a:spcBef>
                <a:spcPts val="0"/>
              </a:spcBef>
              <a:spcAft>
                <a:spcPts val="0"/>
              </a:spcAft>
              <a:buClr>
                <a:srgbClr val="F5FDFF"/>
              </a:buClr>
              <a:buSzPts val="1000"/>
              <a:buFont typeface="Arial"/>
              <a:buNone/>
              <a:defRPr sz="1333">
                <a:solidFill>
                  <a:srgbClr val="F5FDFF"/>
                </a:solidFill>
              </a:defRPr>
            </a:lvl6pPr>
            <a:lvl7pPr marL="0" lvl="6" indent="0" algn="r">
              <a:lnSpc>
                <a:spcPct val="100000"/>
              </a:lnSpc>
              <a:spcBef>
                <a:spcPts val="0"/>
              </a:spcBef>
              <a:spcAft>
                <a:spcPts val="0"/>
              </a:spcAft>
              <a:buClr>
                <a:srgbClr val="F5FDFF"/>
              </a:buClr>
              <a:buSzPts val="1000"/>
              <a:buFont typeface="Arial"/>
              <a:buNone/>
              <a:defRPr sz="1333">
                <a:solidFill>
                  <a:srgbClr val="F5FDFF"/>
                </a:solidFill>
              </a:defRPr>
            </a:lvl7pPr>
            <a:lvl8pPr marL="0" lvl="7" indent="0" algn="r">
              <a:lnSpc>
                <a:spcPct val="100000"/>
              </a:lnSpc>
              <a:spcBef>
                <a:spcPts val="0"/>
              </a:spcBef>
              <a:spcAft>
                <a:spcPts val="0"/>
              </a:spcAft>
              <a:buClr>
                <a:srgbClr val="F5FDFF"/>
              </a:buClr>
              <a:buSzPts val="1000"/>
              <a:buFont typeface="Arial"/>
              <a:buNone/>
              <a:defRPr sz="1333">
                <a:solidFill>
                  <a:srgbClr val="F5FDFF"/>
                </a:solidFill>
              </a:defRPr>
            </a:lvl8pPr>
            <a:lvl9pPr marL="0" lvl="8" indent="0" algn="r">
              <a:lnSpc>
                <a:spcPct val="100000"/>
              </a:lnSpc>
              <a:spcBef>
                <a:spcPts val="0"/>
              </a:spcBef>
              <a:spcAft>
                <a:spcPts val="0"/>
              </a:spcAft>
              <a:buClr>
                <a:srgbClr val="F5FDFF"/>
              </a:buClr>
              <a:buSzPts val="1000"/>
              <a:buFont typeface="Arial"/>
              <a:buNone/>
              <a:defRPr sz="1333">
                <a:solidFill>
                  <a:srgbClr val="F5FDFF"/>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8736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688C-8ED0-5EA7-E47E-95468E8647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AEB7B-7FDA-63F8-B8FD-F47057984A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79DA5-8632-5436-B348-F8B487F534E3}"/>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29A91390-FDEE-C983-4DB6-E34A58227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8CEE2-2172-645C-5581-6F333936F4AB}"/>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151557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5AE8-466F-7259-28BC-024B5E4FB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BD6114-5A90-6A39-E7A1-7717B48F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CD645-DFBD-61CD-B50B-1F4803CFBBE3}"/>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C9E7EDBB-207F-2164-B23C-885DCF517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CE086-0742-FCFD-8016-A8CA83103EE7}"/>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97519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BE43-DA51-ABAF-37DE-6BECC450C3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EFF20-6153-3D0D-9968-B1C771FECC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89E104-C5A0-000A-1DF8-5415F5BC3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817344-7D99-2404-5F50-2ED3F6FCAC6C}"/>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6" name="Footer Placeholder 5">
            <a:extLst>
              <a:ext uri="{FF2B5EF4-FFF2-40B4-BE49-F238E27FC236}">
                <a16:creationId xmlns:a16="http://schemas.microsoft.com/office/drawing/2014/main" id="{3CF9A585-2A58-DBA3-C985-AACFDC612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A2EE4-45F9-746A-0809-FE6FD2316292}"/>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386735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D036-90DC-31F6-8979-928DD49E3A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4B42CD-3AE2-BE98-E424-43420A093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50E317-F8D7-640A-1A3F-F2E27B76E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96C239-2A6F-D0E6-BA48-387A37A3C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44A9-0CC3-CD80-6824-80C5EF204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3C38B7-2B2E-9CCC-18A1-F98E62D79B14}"/>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8" name="Footer Placeholder 7">
            <a:extLst>
              <a:ext uri="{FF2B5EF4-FFF2-40B4-BE49-F238E27FC236}">
                <a16:creationId xmlns:a16="http://schemas.microsoft.com/office/drawing/2014/main" id="{609586B2-F13D-ECD1-83C0-B0F5DCC16D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5C9A8E-2183-952E-1F6C-00748F2DD9D9}"/>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1591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2462-BCF0-D8B2-F205-668D3EE1E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16ED2B-83CF-8153-7A70-A17B7B791415}"/>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4" name="Footer Placeholder 3">
            <a:extLst>
              <a:ext uri="{FF2B5EF4-FFF2-40B4-BE49-F238E27FC236}">
                <a16:creationId xmlns:a16="http://schemas.microsoft.com/office/drawing/2014/main" id="{84C74764-A34B-0434-A5AF-F4137D8A29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4E979D-7573-FD5D-37D6-3E5BC58F47F6}"/>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198994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051DD-85F2-DAE4-3A21-97F67096EB18}"/>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3" name="Footer Placeholder 2">
            <a:extLst>
              <a:ext uri="{FF2B5EF4-FFF2-40B4-BE49-F238E27FC236}">
                <a16:creationId xmlns:a16="http://schemas.microsoft.com/office/drawing/2014/main" id="{3FFA4A30-1E9F-DDFD-4B4B-8C41518FD8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CAF2BC-C46D-C0B3-575E-FE7B38A84EC7}"/>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304430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7438-C74E-82B1-B207-9C54C52DD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0EF349-B01B-C704-A153-20AE1B5EB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BD8C3-2AE0-9053-020E-38755644E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7309F-2605-BAE7-3A9A-A049FA2B352D}"/>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6" name="Footer Placeholder 5">
            <a:extLst>
              <a:ext uri="{FF2B5EF4-FFF2-40B4-BE49-F238E27FC236}">
                <a16:creationId xmlns:a16="http://schemas.microsoft.com/office/drawing/2014/main" id="{31AE7045-08EE-0294-DDAD-8EFD6AD68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841696-CB0E-1BA6-9108-D62EBB1C046B}"/>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397267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16EC-B3EE-8C70-A8B1-434222968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28135F-8BB3-E1F2-BCF1-972BE781D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7D8756-EF98-5B60-0C5B-345C0A3E5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A4A8-4DBF-BCC2-4627-AA8B7CAB7C00}"/>
              </a:ext>
            </a:extLst>
          </p:cNvPr>
          <p:cNvSpPr>
            <a:spLocks noGrp="1"/>
          </p:cNvSpPr>
          <p:nvPr>
            <p:ph type="dt" sz="half" idx="10"/>
          </p:nvPr>
        </p:nvSpPr>
        <p:spPr/>
        <p:txBody>
          <a:bodyPr/>
          <a:lstStyle/>
          <a:p>
            <a:fld id="{EFC777F3-E755-492F-AB46-F13912C9715A}" type="datetimeFigureOut">
              <a:rPr lang="en-IN" smtClean="0"/>
              <a:pPr/>
              <a:t>09-12-2022</a:t>
            </a:fld>
            <a:endParaRPr lang="en-IN"/>
          </a:p>
        </p:txBody>
      </p:sp>
      <p:sp>
        <p:nvSpPr>
          <p:cNvPr id="6" name="Footer Placeholder 5">
            <a:extLst>
              <a:ext uri="{FF2B5EF4-FFF2-40B4-BE49-F238E27FC236}">
                <a16:creationId xmlns:a16="http://schemas.microsoft.com/office/drawing/2014/main" id="{6617FA37-D796-5D99-DFA6-8D92394FA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CB1BCF-B2A8-B209-7945-B82AF52EBB81}"/>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val="173217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BABBD-90D8-A4D0-EA12-D79FFC24C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28272-4C14-E2EC-809D-3E1B67B63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30746-B925-6E33-1669-3CDA20B70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777F3-E755-492F-AB46-F13912C9715A}" type="datetimeFigureOut">
              <a:rPr lang="en-IN" smtClean="0"/>
              <a:pPr/>
              <a:t>09-12-2022</a:t>
            </a:fld>
            <a:endParaRPr lang="en-IN"/>
          </a:p>
        </p:txBody>
      </p:sp>
      <p:sp>
        <p:nvSpPr>
          <p:cNvPr id="5" name="Footer Placeholder 4">
            <a:extLst>
              <a:ext uri="{FF2B5EF4-FFF2-40B4-BE49-F238E27FC236}">
                <a16:creationId xmlns:a16="http://schemas.microsoft.com/office/drawing/2014/main" id="{F697D827-B78B-006B-D76D-7AE5A4242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78425C-745D-E481-90C5-24A538621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01A16-13CB-4F1F-9683-9CC6A6395162}" type="slidenum">
              <a:rPr lang="en-IN" smtClean="0"/>
              <a:pPr/>
              <a:t>‹#›</a:t>
            </a:fld>
            <a:endParaRPr lang="en-IN"/>
          </a:p>
        </p:txBody>
      </p:sp>
    </p:spTree>
    <p:extLst>
      <p:ext uri="{BB962C8B-B14F-4D97-AF65-F5344CB8AC3E}">
        <p14:creationId xmlns:p14="http://schemas.microsoft.com/office/powerpoint/2010/main" val="351726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2D85-EF4C-5C18-4B3D-E85E3CCAF57C}"/>
              </a:ext>
            </a:extLst>
          </p:cNvPr>
          <p:cNvSpPr>
            <a:spLocks noGrp="1"/>
          </p:cNvSpPr>
          <p:nvPr>
            <p:ph type="ctrTitle"/>
          </p:nvPr>
        </p:nvSpPr>
        <p:spPr>
          <a:xfrm>
            <a:off x="1524000" y="1854199"/>
            <a:ext cx="9144000" cy="1655763"/>
          </a:xfrm>
        </p:spPr>
        <p:txBody>
          <a:bodyPr>
            <a:normAutofit fontScale="90000"/>
          </a:bodyPr>
          <a:lstStyle/>
          <a:p>
            <a:r>
              <a:rPr lang="en-IN" sz="7300" b="1" dirty="0">
                <a:solidFill>
                  <a:srgbClr val="FF0000"/>
                </a:solidFill>
                <a:latin typeface="+mn-lt"/>
              </a:rPr>
              <a:t>Capstone Project</a:t>
            </a:r>
            <a:br>
              <a:rPr lang="en-IN" dirty="0"/>
            </a:br>
            <a:r>
              <a:rPr lang="en-IN" b="1" dirty="0">
                <a:solidFill>
                  <a:schemeClr val="accent1">
                    <a:lumMod val="50000"/>
                  </a:schemeClr>
                </a:solidFill>
                <a:latin typeface="+mn-lt"/>
              </a:rPr>
              <a:t>Play Store App Review Analysis</a:t>
            </a:r>
          </a:p>
        </p:txBody>
      </p:sp>
      <p:sp>
        <p:nvSpPr>
          <p:cNvPr id="3" name="Subtitle 2">
            <a:extLst>
              <a:ext uri="{FF2B5EF4-FFF2-40B4-BE49-F238E27FC236}">
                <a16:creationId xmlns:a16="http://schemas.microsoft.com/office/drawing/2014/main" id="{98FAB625-9610-B27A-46D1-4CE70B70BAD9}"/>
              </a:ext>
            </a:extLst>
          </p:cNvPr>
          <p:cNvSpPr>
            <a:spLocks noGrp="1"/>
          </p:cNvSpPr>
          <p:nvPr>
            <p:ph type="subTitle" idx="1"/>
          </p:nvPr>
        </p:nvSpPr>
        <p:spPr>
          <a:xfrm>
            <a:off x="1524000" y="3602037"/>
            <a:ext cx="9144000" cy="2416625"/>
          </a:xfrm>
        </p:spPr>
        <p:txBody>
          <a:bodyPr>
            <a:normAutofit/>
          </a:bodyPr>
          <a:lstStyle/>
          <a:p>
            <a:r>
              <a:rPr lang="en-IN" b="1" dirty="0">
                <a:solidFill>
                  <a:schemeClr val="accent1">
                    <a:lumMod val="50000"/>
                  </a:schemeClr>
                </a:solidFill>
              </a:rPr>
              <a:t>By</a:t>
            </a:r>
          </a:p>
          <a:p>
            <a:r>
              <a:rPr lang="en-IN" b="1" dirty="0">
                <a:solidFill>
                  <a:srgbClr val="FF0000"/>
                </a:solidFill>
              </a:rPr>
              <a:t>Abhinov Anand</a:t>
            </a:r>
          </a:p>
          <a:p>
            <a:r>
              <a:rPr lang="en-IN" b="1" dirty="0">
                <a:solidFill>
                  <a:srgbClr val="FF0000"/>
                </a:solidFill>
              </a:rPr>
              <a:t>Saurov Kumar</a:t>
            </a:r>
          </a:p>
          <a:p>
            <a:r>
              <a:rPr lang="en-IN" b="1" dirty="0">
                <a:solidFill>
                  <a:srgbClr val="FF0000"/>
                </a:solidFill>
              </a:rPr>
              <a:t>Vivek Kumar</a:t>
            </a:r>
          </a:p>
          <a:p>
            <a:r>
              <a:rPr lang="en-IN" b="1" dirty="0"/>
              <a:t>Data Science Trainee, AlmaBetter </a:t>
            </a:r>
          </a:p>
          <a:p>
            <a:endParaRPr lang="en-IN" dirty="0"/>
          </a:p>
        </p:txBody>
      </p:sp>
      <p:pic>
        <p:nvPicPr>
          <p:cNvPr id="5" name="Picture 4">
            <a:extLst>
              <a:ext uri="{FF2B5EF4-FFF2-40B4-BE49-F238E27FC236}">
                <a16:creationId xmlns:a16="http://schemas.microsoft.com/office/drawing/2014/main" id="{E1EFDE24-A94C-5218-D234-786C60E76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316" y="0"/>
            <a:ext cx="3875965" cy="1854199"/>
          </a:xfrm>
          <a:prstGeom prst="rect">
            <a:avLst/>
          </a:prstGeom>
        </p:spPr>
      </p:pic>
    </p:spTree>
    <p:extLst>
      <p:ext uri="{BB962C8B-B14F-4D97-AF65-F5344CB8AC3E}">
        <p14:creationId xmlns:p14="http://schemas.microsoft.com/office/powerpoint/2010/main" val="957716417"/>
      </p:ext>
    </p:extLst>
  </p:cSld>
  <p:clrMapOvr>
    <a:masterClrMapping/>
  </p:clrMapOvr>
  <mc:AlternateContent xmlns:mc="http://schemas.openxmlformats.org/markup-compatibility/2006" xmlns:p14="http://schemas.microsoft.com/office/powerpoint/2010/main">
    <mc:Choice Requires="p14">
      <p:transition spd="slow" p14:dur="2000" advTm="20977"/>
    </mc:Choice>
    <mc:Fallback xmlns="">
      <p:transition spd="slow" advTm="20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EE57-A4F8-C8AF-A3FD-0051F3E39375}"/>
              </a:ext>
            </a:extLst>
          </p:cNvPr>
          <p:cNvSpPr>
            <a:spLocks noGrp="1"/>
          </p:cNvSpPr>
          <p:nvPr>
            <p:ph type="title"/>
          </p:nvPr>
        </p:nvSpPr>
        <p:spPr>
          <a:xfrm>
            <a:off x="2325914" y="365125"/>
            <a:ext cx="9027886" cy="1078993"/>
          </a:xfrm>
        </p:spPr>
        <p:txBody>
          <a:bodyPr>
            <a:normAutofit/>
          </a:bodyPr>
          <a:lstStyle/>
          <a:p>
            <a:r>
              <a:rPr lang="en-IN" sz="3200" b="1" dirty="0">
                <a:solidFill>
                  <a:srgbClr val="FF0000"/>
                </a:solidFill>
                <a:latin typeface="+mn-lt"/>
              </a:rPr>
              <a:t>CATEGORY WISE INSTALL</a:t>
            </a:r>
          </a:p>
        </p:txBody>
      </p:sp>
      <p:grpSp>
        <p:nvGrpSpPr>
          <p:cNvPr id="3" name="object 11">
            <a:extLst>
              <a:ext uri="{FF2B5EF4-FFF2-40B4-BE49-F238E27FC236}">
                <a16:creationId xmlns:a16="http://schemas.microsoft.com/office/drawing/2014/main" id="{68476DE9-26A5-46E4-9AD5-4711F33D7B22}"/>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0F1F6EEC-E623-D21A-18D5-52753DDA4266}"/>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8AAB5CAD-3AB1-E5B0-52A4-F66BFC8593E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2050" name="Picture 2">
            <a:extLst>
              <a:ext uri="{FF2B5EF4-FFF2-40B4-BE49-F238E27FC236}">
                <a16:creationId xmlns:a16="http://schemas.microsoft.com/office/drawing/2014/main" id="{41053173-F383-4AB6-162A-8062AAE51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742" y="1519438"/>
            <a:ext cx="9027886" cy="51571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89699B-21DD-946C-7048-FE59026D55BD}"/>
              </a:ext>
            </a:extLst>
          </p:cNvPr>
          <p:cNvSpPr/>
          <p:nvPr/>
        </p:nvSpPr>
        <p:spPr>
          <a:xfrm>
            <a:off x="478971" y="1901371"/>
            <a:ext cx="2133600" cy="45363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Quiet Shocking! despite having most number of Family related Apps, their installs are very less compared to their availability even not come in top 5 category wise. Game category able to dominate in both in their number of availability and Installs.</a:t>
            </a:r>
            <a:endParaRPr lang="en-IN" dirty="0"/>
          </a:p>
        </p:txBody>
      </p:sp>
    </p:spTree>
    <p:extLst>
      <p:ext uri="{BB962C8B-B14F-4D97-AF65-F5344CB8AC3E}">
        <p14:creationId xmlns:p14="http://schemas.microsoft.com/office/powerpoint/2010/main" val="644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2D37-AD8F-7008-011A-BC47DAFB2E24}"/>
              </a:ext>
            </a:extLst>
          </p:cNvPr>
          <p:cNvSpPr>
            <a:spLocks noGrp="1"/>
          </p:cNvSpPr>
          <p:nvPr>
            <p:ph type="title"/>
          </p:nvPr>
        </p:nvSpPr>
        <p:spPr>
          <a:xfrm>
            <a:off x="2220686" y="365125"/>
            <a:ext cx="9133113" cy="1078993"/>
          </a:xfrm>
        </p:spPr>
        <p:txBody>
          <a:bodyPr>
            <a:normAutofit/>
          </a:bodyPr>
          <a:lstStyle/>
          <a:p>
            <a:r>
              <a:rPr lang="en-IN" sz="3200" b="1" dirty="0">
                <a:solidFill>
                  <a:srgbClr val="FF0000"/>
                </a:solidFill>
                <a:latin typeface="+mn-lt"/>
              </a:rPr>
              <a:t>TOP 10 INSTALL APPS IN ANY CATEGORY</a:t>
            </a:r>
          </a:p>
        </p:txBody>
      </p:sp>
      <p:grpSp>
        <p:nvGrpSpPr>
          <p:cNvPr id="3" name="object 11">
            <a:extLst>
              <a:ext uri="{FF2B5EF4-FFF2-40B4-BE49-F238E27FC236}">
                <a16:creationId xmlns:a16="http://schemas.microsoft.com/office/drawing/2014/main" id="{E88412DB-2BFF-67DB-0DEC-78E2709B26F4}"/>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DF57503B-18E1-0694-451E-19C92F3F06E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9DDC8EB7-4A34-5F44-DD26-B012E98A142A}"/>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194" name="Picture 2">
            <a:extLst>
              <a:ext uri="{FF2B5EF4-FFF2-40B4-BE49-F238E27FC236}">
                <a16:creationId xmlns:a16="http://schemas.microsoft.com/office/drawing/2014/main" id="{07C5EDF0-E8FF-78E8-DBF9-69F768E40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221" y="1444117"/>
            <a:ext cx="8331499" cy="49276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27223B1-D129-4A5C-6B93-9F7C0CA7DD67}"/>
              </a:ext>
            </a:extLst>
          </p:cNvPr>
          <p:cNvSpPr/>
          <p:nvPr/>
        </p:nvSpPr>
        <p:spPr>
          <a:xfrm>
            <a:off x="566057" y="1843314"/>
            <a:ext cx="2307772" cy="4528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If we select a category, for example 'ART AND DESIGN’, here we can see stark difference between to Apps like Sketch-Draw &amp; Paint and other Apps. Reason could be anything like people's intrest, easy to use, price, commercial nature etc.</a:t>
            </a:r>
            <a:endParaRPr lang="en-IN" dirty="0"/>
          </a:p>
        </p:txBody>
      </p:sp>
    </p:spTree>
    <p:extLst>
      <p:ext uri="{BB962C8B-B14F-4D97-AF65-F5344CB8AC3E}">
        <p14:creationId xmlns:p14="http://schemas.microsoft.com/office/powerpoint/2010/main" val="169050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6B0C-E74F-4308-6438-E0A8E30AB4D5}"/>
              </a:ext>
            </a:extLst>
          </p:cNvPr>
          <p:cNvSpPr>
            <a:spLocks noGrp="1"/>
          </p:cNvSpPr>
          <p:nvPr>
            <p:ph type="title"/>
          </p:nvPr>
        </p:nvSpPr>
        <p:spPr>
          <a:xfrm>
            <a:off x="2351314" y="365125"/>
            <a:ext cx="9002486" cy="983785"/>
          </a:xfrm>
        </p:spPr>
        <p:txBody>
          <a:bodyPr>
            <a:normAutofit/>
          </a:bodyPr>
          <a:lstStyle/>
          <a:p>
            <a:r>
              <a:rPr lang="en-IN" sz="3200" b="1" dirty="0">
                <a:solidFill>
                  <a:srgbClr val="FF0000"/>
                </a:solidFill>
                <a:latin typeface="+mn-lt"/>
              </a:rPr>
              <a:t>CATEGORY WISE MEAN RATING</a:t>
            </a:r>
          </a:p>
        </p:txBody>
      </p:sp>
      <p:grpSp>
        <p:nvGrpSpPr>
          <p:cNvPr id="3" name="object 11">
            <a:extLst>
              <a:ext uri="{FF2B5EF4-FFF2-40B4-BE49-F238E27FC236}">
                <a16:creationId xmlns:a16="http://schemas.microsoft.com/office/drawing/2014/main" id="{C815189C-8189-ED20-B74D-3FA6E202B923}"/>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D82F4A68-AD88-762A-BB56-D031FBAEF74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4DB1D93F-F4CB-8772-79D6-2564BF5AFAF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6" name="Rectangle 5">
            <a:extLst>
              <a:ext uri="{FF2B5EF4-FFF2-40B4-BE49-F238E27FC236}">
                <a16:creationId xmlns:a16="http://schemas.microsoft.com/office/drawing/2014/main" id="{00D0DB72-EEDC-46D7-C2E0-36965EF8EF53}"/>
              </a:ext>
            </a:extLst>
          </p:cNvPr>
          <p:cNvSpPr/>
          <p:nvPr/>
        </p:nvSpPr>
        <p:spPr>
          <a:xfrm>
            <a:off x="391886" y="1698171"/>
            <a:ext cx="2090057" cy="5007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This shows the Education related Apps also more desirable for the users, their high rating suggest why the current generation knows going for the online education. Online education provide oportunities to the student especially girls in remote areas to access the learning material.</a:t>
            </a:r>
            <a:endParaRPr lang="en-IN" dirty="0"/>
          </a:p>
        </p:txBody>
      </p:sp>
      <p:pic>
        <p:nvPicPr>
          <p:cNvPr id="7" name="Picture 3" descr="D:\ABHINOV\ALMABETTER\PROJECT\CAPESTONE PROJECT 1-EDA\download (2).png">
            <a:extLst>
              <a:ext uri="{FF2B5EF4-FFF2-40B4-BE49-F238E27FC236}">
                <a16:creationId xmlns:a16="http://schemas.microsoft.com/office/drawing/2014/main" id="{B77C51F8-AF06-73DD-0D9B-0F9C60996189}"/>
              </a:ext>
            </a:extLst>
          </p:cNvPr>
          <p:cNvPicPr>
            <a:picLocks noChangeAspect="1" noChangeArrowheads="1"/>
          </p:cNvPicPr>
          <p:nvPr/>
        </p:nvPicPr>
        <p:blipFill>
          <a:blip r:embed="rId4"/>
          <a:srcRect/>
          <a:stretch>
            <a:fillRect/>
          </a:stretch>
        </p:blipFill>
        <p:spPr bwMode="auto">
          <a:xfrm>
            <a:off x="2867890" y="1648691"/>
            <a:ext cx="8866909" cy="4844184"/>
          </a:xfrm>
          <a:prstGeom prst="rect">
            <a:avLst/>
          </a:prstGeom>
          <a:noFill/>
        </p:spPr>
      </p:pic>
    </p:spTree>
    <p:extLst>
      <p:ext uri="{BB962C8B-B14F-4D97-AF65-F5344CB8AC3E}">
        <p14:creationId xmlns:p14="http://schemas.microsoft.com/office/powerpoint/2010/main" val="202399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D552-F719-33E8-E729-5B37B0CED081}"/>
              </a:ext>
            </a:extLst>
          </p:cNvPr>
          <p:cNvSpPr>
            <a:spLocks noGrp="1"/>
          </p:cNvSpPr>
          <p:nvPr>
            <p:ph type="title"/>
          </p:nvPr>
        </p:nvSpPr>
        <p:spPr>
          <a:xfrm>
            <a:off x="2351314" y="365125"/>
            <a:ext cx="9002486" cy="983785"/>
          </a:xfrm>
        </p:spPr>
        <p:txBody>
          <a:bodyPr>
            <a:normAutofit/>
          </a:bodyPr>
          <a:lstStyle/>
          <a:p>
            <a:r>
              <a:rPr lang="en-IN" sz="3200" b="1" dirty="0">
                <a:solidFill>
                  <a:srgbClr val="FF0000"/>
                </a:solidFill>
                <a:latin typeface="+mn-lt"/>
              </a:rPr>
              <a:t>DENSITY OF RATING</a:t>
            </a:r>
          </a:p>
        </p:txBody>
      </p:sp>
      <p:grpSp>
        <p:nvGrpSpPr>
          <p:cNvPr id="3" name="object 11">
            <a:extLst>
              <a:ext uri="{FF2B5EF4-FFF2-40B4-BE49-F238E27FC236}">
                <a16:creationId xmlns:a16="http://schemas.microsoft.com/office/drawing/2014/main" id="{29545553-FAC0-C6E8-478B-9696AD102DBB}"/>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D2DA626A-884E-C5C2-6ACB-A59E4A27BC62}"/>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533DE256-ED80-1A38-024E-54CF0589DF9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4098" name="Picture 2">
            <a:extLst>
              <a:ext uri="{FF2B5EF4-FFF2-40B4-BE49-F238E27FC236}">
                <a16:creationId xmlns:a16="http://schemas.microsoft.com/office/drawing/2014/main" id="{CF9FD8F8-28CC-617B-C3CE-D063574C3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56" y="1404938"/>
            <a:ext cx="7942943" cy="5087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B67B1F-6C3B-0568-D0EA-7A704504FEB2}"/>
              </a:ext>
            </a:extLst>
          </p:cNvPr>
          <p:cNvSpPr/>
          <p:nvPr/>
        </p:nvSpPr>
        <p:spPr>
          <a:xfrm>
            <a:off x="595086" y="1669144"/>
            <a:ext cx="2699657" cy="4557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The density rating graph shows the user's level of satisfaction using different Apps. By seeing data, we can people are giving on an average more than 4 out of 5 which show that user's are nearly satisfied with the services. This will help to compare the performance of Apps in Google Play store with that on other Play Store.</a:t>
            </a:r>
            <a:endParaRPr lang="en-IN" dirty="0"/>
          </a:p>
        </p:txBody>
      </p:sp>
    </p:spTree>
    <p:extLst>
      <p:ext uri="{BB962C8B-B14F-4D97-AF65-F5344CB8AC3E}">
        <p14:creationId xmlns:p14="http://schemas.microsoft.com/office/powerpoint/2010/main" val="316925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0FDE-905F-8700-5522-1F0EED4B024B}"/>
              </a:ext>
            </a:extLst>
          </p:cNvPr>
          <p:cNvSpPr>
            <a:spLocks noGrp="1"/>
          </p:cNvSpPr>
          <p:nvPr>
            <p:ph type="title"/>
          </p:nvPr>
        </p:nvSpPr>
        <p:spPr>
          <a:xfrm>
            <a:off x="2336800" y="365125"/>
            <a:ext cx="9017000" cy="1078993"/>
          </a:xfrm>
        </p:spPr>
        <p:txBody>
          <a:bodyPr>
            <a:normAutofit/>
          </a:bodyPr>
          <a:lstStyle/>
          <a:p>
            <a:r>
              <a:rPr lang="en-IN" sz="3200" b="1" dirty="0">
                <a:solidFill>
                  <a:srgbClr val="FF0000"/>
                </a:solidFill>
                <a:latin typeface="+mn-lt"/>
              </a:rPr>
              <a:t>CATEGORY WISE REVIEWS </a:t>
            </a:r>
          </a:p>
        </p:txBody>
      </p:sp>
      <p:grpSp>
        <p:nvGrpSpPr>
          <p:cNvPr id="3" name="object 11">
            <a:extLst>
              <a:ext uri="{FF2B5EF4-FFF2-40B4-BE49-F238E27FC236}">
                <a16:creationId xmlns:a16="http://schemas.microsoft.com/office/drawing/2014/main" id="{42C19C5F-E2BC-62B4-C211-76A5F5FCDA7D}"/>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06630A85-E1D4-B15D-7837-F8D97EBE7014}"/>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1600B5B1-1F85-425A-90BF-75E4CEE32D06}"/>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6" name="Rectangle 5">
            <a:extLst>
              <a:ext uri="{FF2B5EF4-FFF2-40B4-BE49-F238E27FC236}">
                <a16:creationId xmlns:a16="http://schemas.microsoft.com/office/drawing/2014/main" id="{2ECEB136-4315-9917-6CD8-C0933692AB37}"/>
              </a:ext>
            </a:extLst>
          </p:cNvPr>
          <p:cNvSpPr/>
          <p:nvPr/>
        </p:nvSpPr>
        <p:spPr>
          <a:xfrm>
            <a:off x="377371" y="1843314"/>
            <a:ext cx="2583543" cy="459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Higher reviews in categories of Communication and Social related Apps signifies their use and people's interest in knowing about them. Since Communication and Social Apps are some of the important sector where people remain being careful before using because of its effectiveness and privacy.</a:t>
            </a:r>
            <a:endParaRPr lang="en-IN" dirty="0"/>
          </a:p>
        </p:txBody>
      </p:sp>
      <p:pic>
        <p:nvPicPr>
          <p:cNvPr id="1026" name="Picture 2">
            <a:extLst>
              <a:ext uri="{FF2B5EF4-FFF2-40B4-BE49-F238E27FC236}">
                <a16:creationId xmlns:a16="http://schemas.microsoft.com/office/drawing/2014/main" id="{DCF10A53-BF84-CE1E-EB8E-C66B78A48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949" y="1299612"/>
            <a:ext cx="8392886" cy="513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0776-6AA5-81F1-2400-33623D144DAD}"/>
              </a:ext>
            </a:extLst>
          </p:cNvPr>
          <p:cNvSpPr>
            <a:spLocks noGrp="1"/>
          </p:cNvSpPr>
          <p:nvPr>
            <p:ph type="title"/>
          </p:nvPr>
        </p:nvSpPr>
        <p:spPr>
          <a:xfrm>
            <a:off x="2081013" y="364206"/>
            <a:ext cx="9330843" cy="984704"/>
          </a:xfrm>
        </p:spPr>
        <p:txBody>
          <a:bodyPr>
            <a:normAutofit/>
          </a:bodyPr>
          <a:lstStyle/>
          <a:p>
            <a:r>
              <a:rPr lang="en-IN" sz="3200" b="1" dirty="0">
                <a:solidFill>
                  <a:srgbClr val="FF0000"/>
                </a:solidFill>
                <a:latin typeface="+mn-lt"/>
              </a:rPr>
              <a:t>PERCENTAGE OF PAID APPS VS FREE APPS</a:t>
            </a:r>
          </a:p>
        </p:txBody>
      </p:sp>
      <p:grpSp>
        <p:nvGrpSpPr>
          <p:cNvPr id="3" name="object 11">
            <a:extLst>
              <a:ext uri="{FF2B5EF4-FFF2-40B4-BE49-F238E27FC236}">
                <a16:creationId xmlns:a16="http://schemas.microsoft.com/office/drawing/2014/main" id="{9710FF0E-7115-DC25-412D-48BABC631A74}"/>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5199C99D-990D-AFB6-46B3-1D22DB676214}"/>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6C94D091-F798-57D4-ED39-2061A314D13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6146" name="Picture 2">
            <a:extLst>
              <a:ext uri="{FF2B5EF4-FFF2-40B4-BE49-F238E27FC236}">
                <a16:creationId xmlns:a16="http://schemas.microsoft.com/office/drawing/2014/main" id="{F601F494-4451-2A47-8FD0-1F605267A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48910"/>
            <a:ext cx="5395104" cy="5314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C99F0F-28F1-3DC3-BFC4-61BE58F57F46}"/>
              </a:ext>
            </a:extLst>
          </p:cNvPr>
          <p:cNvSpPr/>
          <p:nvPr/>
        </p:nvSpPr>
        <p:spPr>
          <a:xfrm>
            <a:off x="711199" y="2032000"/>
            <a:ext cx="4905829" cy="1741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Wow, Results are quite astonishing! Only 7-8% are paid Apps thus makes Google Play Store most popular among the users. Even middle class or poor can use this store optimally.</a:t>
            </a:r>
            <a:endParaRPr lang="en-IN" dirty="0"/>
          </a:p>
        </p:txBody>
      </p:sp>
      <p:pic>
        <p:nvPicPr>
          <p:cNvPr id="7" name="object 5">
            <a:extLst>
              <a:ext uri="{FF2B5EF4-FFF2-40B4-BE49-F238E27FC236}">
                <a16:creationId xmlns:a16="http://schemas.microsoft.com/office/drawing/2014/main" id="{422E06D6-A1AE-D347-ADD7-EBF6FEA9B18D}"/>
              </a:ext>
            </a:extLst>
          </p:cNvPr>
          <p:cNvPicPr/>
          <p:nvPr/>
        </p:nvPicPr>
        <p:blipFill>
          <a:blip r:embed="rId5" cstate="print">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161143" y="4006385"/>
            <a:ext cx="4107543" cy="2234758"/>
          </a:xfrm>
          <a:prstGeom prst="rect">
            <a:avLst/>
          </a:prstGeom>
        </p:spPr>
      </p:pic>
    </p:spTree>
    <p:extLst>
      <p:ext uri="{BB962C8B-B14F-4D97-AF65-F5344CB8AC3E}">
        <p14:creationId xmlns:p14="http://schemas.microsoft.com/office/powerpoint/2010/main" val="354118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6B30-95AC-A568-B94D-2BF1F616A67C}"/>
              </a:ext>
            </a:extLst>
          </p:cNvPr>
          <p:cNvSpPr>
            <a:spLocks noGrp="1"/>
          </p:cNvSpPr>
          <p:nvPr>
            <p:ph type="title"/>
          </p:nvPr>
        </p:nvSpPr>
        <p:spPr>
          <a:xfrm>
            <a:off x="2220686" y="365125"/>
            <a:ext cx="9133114" cy="1078993"/>
          </a:xfrm>
        </p:spPr>
        <p:txBody>
          <a:bodyPr>
            <a:normAutofit/>
          </a:bodyPr>
          <a:lstStyle/>
          <a:p>
            <a:r>
              <a:rPr lang="en-IN" sz="3200" b="1" dirty="0">
                <a:solidFill>
                  <a:srgbClr val="FF0000"/>
                </a:solidFill>
                <a:latin typeface="+mn-lt"/>
              </a:rPr>
              <a:t>CATEGORY WISE SIZE</a:t>
            </a:r>
          </a:p>
        </p:txBody>
      </p:sp>
      <p:grpSp>
        <p:nvGrpSpPr>
          <p:cNvPr id="3" name="object 11">
            <a:extLst>
              <a:ext uri="{FF2B5EF4-FFF2-40B4-BE49-F238E27FC236}">
                <a16:creationId xmlns:a16="http://schemas.microsoft.com/office/drawing/2014/main" id="{E65ED4FE-23D9-9FCD-8827-DA9827445006}"/>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BCA5B2B4-FA0E-01BB-FB4D-2537F6B948C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4125DDD9-8F89-CF05-3478-0A8602195871}"/>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7170" name="Picture 2">
            <a:extLst>
              <a:ext uri="{FF2B5EF4-FFF2-40B4-BE49-F238E27FC236}">
                <a16:creationId xmlns:a16="http://schemas.microsoft.com/office/drawing/2014/main" id="{1F8D48C7-7C0D-D222-8CF1-32C7CDE7D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429" y="1496949"/>
            <a:ext cx="8432800" cy="499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AA212D9C-ACE1-22C4-1756-A0D43B43BDE1}"/>
              </a:ext>
            </a:extLst>
          </p:cNvPr>
          <p:cNvSpPr/>
          <p:nvPr/>
        </p:nvSpPr>
        <p:spPr>
          <a:xfrm>
            <a:off x="537030" y="1622588"/>
            <a:ext cx="2627084" cy="4995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Quite surprising! despite having large size, Games related Apps still have one of the highest </a:t>
            </a:r>
            <a:r>
              <a:rPr lang="en-US" dirty="0">
                <a:solidFill>
                  <a:srgbClr val="212121"/>
                </a:solidFill>
                <a:latin typeface="Roboto" panose="02000000000000000000" pitchFamily="2" charset="0"/>
              </a:rPr>
              <a:t>i</a:t>
            </a:r>
            <a:r>
              <a:rPr lang="en-US" b="0" i="0" dirty="0">
                <a:solidFill>
                  <a:srgbClr val="212121"/>
                </a:solidFill>
                <a:effectLst/>
                <a:latin typeface="Roboto" panose="02000000000000000000" pitchFamily="2" charset="0"/>
              </a:rPr>
              <a:t>nstalls.This could be mainly due to the craze among the children and youth for the games as well as they also attracted toward graphics, visual effect which makes Games attractive with large size.</a:t>
            </a:r>
            <a:endParaRPr lang="en-IN" dirty="0"/>
          </a:p>
        </p:txBody>
      </p:sp>
    </p:spTree>
    <p:extLst>
      <p:ext uri="{BB962C8B-B14F-4D97-AF65-F5344CB8AC3E}">
        <p14:creationId xmlns:p14="http://schemas.microsoft.com/office/powerpoint/2010/main" val="124395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77D3-F52F-8D6A-BE48-17FC4BE6D497}"/>
              </a:ext>
            </a:extLst>
          </p:cNvPr>
          <p:cNvSpPr>
            <a:spLocks noGrp="1"/>
          </p:cNvSpPr>
          <p:nvPr>
            <p:ph type="title"/>
          </p:nvPr>
        </p:nvSpPr>
        <p:spPr>
          <a:xfrm>
            <a:off x="2081013" y="365125"/>
            <a:ext cx="9272787" cy="983785"/>
          </a:xfrm>
        </p:spPr>
        <p:txBody>
          <a:bodyPr>
            <a:normAutofit/>
          </a:bodyPr>
          <a:lstStyle/>
          <a:p>
            <a:r>
              <a:rPr lang="en-IN" sz="3200" b="1" dirty="0">
                <a:solidFill>
                  <a:srgbClr val="FF0000"/>
                </a:solidFill>
                <a:latin typeface="+mn-lt"/>
              </a:rPr>
              <a:t>AGE VS CONTENT RATING</a:t>
            </a:r>
          </a:p>
        </p:txBody>
      </p:sp>
      <p:grpSp>
        <p:nvGrpSpPr>
          <p:cNvPr id="3" name="object 11">
            <a:extLst>
              <a:ext uri="{FF2B5EF4-FFF2-40B4-BE49-F238E27FC236}">
                <a16:creationId xmlns:a16="http://schemas.microsoft.com/office/drawing/2014/main" id="{5B1DDD7A-C4F5-A362-5606-CF5A34AC2442}"/>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1195F287-8FC2-CC35-46F8-00CD765C7463}"/>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8D235CF9-BE0B-766D-F96A-8D4A748FCC41}"/>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9218" name="Picture 2">
            <a:extLst>
              <a:ext uri="{FF2B5EF4-FFF2-40B4-BE49-F238E27FC236}">
                <a16:creationId xmlns:a16="http://schemas.microsoft.com/office/drawing/2014/main" id="{44E7C5DD-2B30-0B03-CC46-D86CD3DAA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229" y="1776413"/>
            <a:ext cx="7837714" cy="47164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A57B580-9AA2-C4E8-B55F-F80F5C00A76C}"/>
              </a:ext>
            </a:extLst>
          </p:cNvPr>
          <p:cNvSpPr/>
          <p:nvPr/>
        </p:nvSpPr>
        <p:spPr>
          <a:xfrm>
            <a:off x="377372" y="1611766"/>
            <a:ext cx="3178628" cy="4878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As we can see, absolute majority of the developers focuses for everyone means users of all ages. It also can be analysed that content rating has near funneling effect on age. As the number of Apps for a specific age is lesser as user get older. This can be understood, lower user bank would not generate much revenue thus very little developer would be interested in targeting smaller piece of population.</a:t>
            </a:r>
            <a:endParaRPr lang="en-IN" dirty="0"/>
          </a:p>
        </p:txBody>
      </p:sp>
    </p:spTree>
    <p:extLst>
      <p:ext uri="{BB962C8B-B14F-4D97-AF65-F5344CB8AC3E}">
        <p14:creationId xmlns:p14="http://schemas.microsoft.com/office/powerpoint/2010/main" val="318731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43D-AD55-1FEA-F9EC-C997B10BDCDD}"/>
              </a:ext>
            </a:extLst>
          </p:cNvPr>
          <p:cNvSpPr>
            <a:spLocks noGrp="1"/>
          </p:cNvSpPr>
          <p:nvPr>
            <p:ph type="title"/>
          </p:nvPr>
        </p:nvSpPr>
        <p:spPr>
          <a:xfrm>
            <a:off x="2220686" y="365125"/>
            <a:ext cx="9133113" cy="1078993"/>
          </a:xfrm>
        </p:spPr>
        <p:txBody>
          <a:bodyPr>
            <a:normAutofit/>
          </a:bodyPr>
          <a:lstStyle/>
          <a:p>
            <a:r>
              <a:rPr lang="en-IN" sz="3200" b="1" dirty="0">
                <a:solidFill>
                  <a:srgbClr val="FF0000"/>
                </a:solidFill>
                <a:latin typeface="+mn-lt"/>
              </a:rPr>
              <a:t>ANDROID VERSION OF TOP 10 COUNT</a:t>
            </a:r>
          </a:p>
        </p:txBody>
      </p:sp>
      <p:grpSp>
        <p:nvGrpSpPr>
          <p:cNvPr id="3" name="object 11">
            <a:extLst>
              <a:ext uri="{FF2B5EF4-FFF2-40B4-BE49-F238E27FC236}">
                <a16:creationId xmlns:a16="http://schemas.microsoft.com/office/drawing/2014/main" id="{73D136BA-B354-5475-FA7C-BF2B299F1D5A}"/>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686194B7-4629-BC3E-2772-80FB3786AA2B}"/>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25B12452-D45D-6F77-C45B-B49A862780DA}"/>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0242" name="Picture 2">
            <a:extLst>
              <a:ext uri="{FF2B5EF4-FFF2-40B4-BE49-F238E27FC236}">
                <a16:creationId xmlns:a16="http://schemas.microsoft.com/office/drawing/2014/main" id="{29088E72-9CDE-D57E-2F0D-B314545D7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252" y="1444118"/>
            <a:ext cx="7038975" cy="5187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0FE8442-32FB-9EC0-A875-72C126936A44}"/>
              </a:ext>
            </a:extLst>
          </p:cNvPr>
          <p:cNvSpPr/>
          <p:nvPr/>
        </p:nvSpPr>
        <p:spPr>
          <a:xfrm>
            <a:off x="435429" y="1625601"/>
            <a:ext cx="3570513" cy="48121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Here we can see, despite several upgradation version 4.0 and 4.1 dominant in the market, with together they comprise nearly 50% of the total number of Apps.</a:t>
            </a:r>
          </a:p>
          <a:p>
            <a:pPr algn="l"/>
            <a:r>
              <a:rPr lang="en-US" b="0" i="0" dirty="0">
                <a:solidFill>
                  <a:srgbClr val="212121"/>
                </a:solidFill>
                <a:effectLst/>
                <a:latin typeface="Roboto" panose="02000000000000000000" pitchFamily="2" charset="0"/>
              </a:rPr>
              <a:t>Point to note that latest update of Android that is Version 8.0 is no where in top 10 which show that people are still unaware of the upgradation or might be later version would not be much userfriendly,thus could not able to attract many users.</a:t>
            </a:r>
          </a:p>
          <a:p>
            <a:pPr algn="ctr"/>
            <a:endParaRPr lang="en-IN" dirty="0"/>
          </a:p>
        </p:txBody>
      </p:sp>
    </p:spTree>
    <p:extLst>
      <p:ext uri="{BB962C8B-B14F-4D97-AF65-F5344CB8AC3E}">
        <p14:creationId xmlns:p14="http://schemas.microsoft.com/office/powerpoint/2010/main" val="118359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ABB0-D9FF-46E0-A538-6AB0099A8DC4}"/>
              </a:ext>
            </a:extLst>
          </p:cNvPr>
          <p:cNvSpPr>
            <a:spLocks noGrp="1"/>
          </p:cNvSpPr>
          <p:nvPr>
            <p:ph type="title"/>
          </p:nvPr>
        </p:nvSpPr>
        <p:spPr>
          <a:xfrm>
            <a:off x="2322286" y="365125"/>
            <a:ext cx="9031514" cy="1078993"/>
          </a:xfrm>
        </p:spPr>
        <p:txBody>
          <a:bodyPr>
            <a:normAutofit/>
          </a:bodyPr>
          <a:lstStyle/>
          <a:p>
            <a:r>
              <a:rPr lang="en-IN" sz="3200" b="1" dirty="0">
                <a:solidFill>
                  <a:srgbClr val="FF0000"/>
                </a:solidFill>
                <a:latin typeface="+mn-lt"/>
              </a:rPr>
              <a:t>TOP MOST EXPENSIVE APPS </a:t>
            </a:r>
          </a:p>
        </p:txBody>
      </p:sp>
      <p:grpSp>
        <p:nvGrpSpPr>
          <p:cNvPr id="3" name="object 11">
            <a:extLst>
              <a:ext uri="{FF2B5EF4-FFF2-40B4-BE49-F238E27FC236}">
                <a16:creationId xmlns:a16="http://schemas.microsoft.com/office/drawing/2014/main" id="{73E2CA85-4908-1C9A-EEC0-AA34BA18EDD5}"/>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40D88FFB-6F58-B258-B467-8098D9532BF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726C48C6-B737-78A8-74EF-7E5F837ADDA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1266" name="Picture 2">
            <a:extLst>
              <a:ext uri="{FF2B5EF4-FFF2-40B4-BE49-F238E27FC236}">
                <a16:creationId xmlns:a16="http://schemas.microsoft.com/office/drawing/2014/main" id="{8026849C-FF77-E97E-9779-95CCD5B90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024" y="1444118"/>
            <a:ext cx="7872203" cy="50487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81996B4B-1654-89BD-76C7-EDF9170FABAB}"/>
              </a:ext>
            </a:extLst>
          </p:cNvPr>
          <p:cNvSpPr/>
          <p:nvPr/>
        </p:nvSpPr>
        <p:spPr>
          <a:xfrm>
            <a:off x="464457" y="1857830"/>
            <a:ext cx="2743200" cy="416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Here we can see, one App nearly dominated the price domain.</a:t>
            </a:r>
          </a:p>
          <a:p>
            <a:pPr algn="l"/>
            <a:r>
              <a:rPr lang="en-US" b="0" i="0" dirty="0">
                <a:solidFill>
                  <a:srgbClr val="212121"/>
                </a:solidFill>
                <a:effectLst/>
                <a:latin typeface="Roboto" panose="02000000000000000000" pitchFamily="2" charset="0"/>
              </a:rPr>
              <a:t>I'm Rich developed by Armin Heinrich of lifestyle genre topped the most expensive app of nearly 400$ cost. Its other genre like of finance also very expensive.</a:t>
            </a:r>
          </a:p>
          <a:p>
            <a:pPr algn="ctr"/>
            <a:endParaRPr lang="en-IN" dirty="0"/>
          </a:p>
        </p:txBody>
      </p:sp>
    </p:spTree>
    <p:extLst>
      <p:ext uri="{BB962C8B-B14F-4D97-AF65-F5344CB8AC3E}">
        <p14:creationId xmlns:p14="http://schemas.microsoft.com/office/powerpoint/2010/main" val="30624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EB10521-4787-99E6-9F54-7931E35280FA}"/>
              </a:ext>
            </a:extLst>
          </p:cNvPr>
          <p:cNvSpPr txBox="1">
            <a:spLocks noGrp="1"/>
          </p:cNvSpPr>
          <p:nvPr>
            <p:ph type="title"/>
          </p:nvPr>
        </p:nvSpPr>
        <p:spPr>
          <a:xfrm>
            <a:off x="1913467" y="597070"/>
            <a:ext cx="9392072" cy="522365"/>
          </a:xfrm>
          <a:prstGeom prst="rect">
            <a:avLst/>
          </a:prstGeom>
        </p:spPr>
        <p:txBody>
          <a:bodyPr spcFirstLastPara="1" vert="horz" wrap="square" lIns="0" tIns="16933" rIns="0" bIns="0" rtlCol="0" anchor="t" anchorCtr="0">
            <a:spAutoFit/>
          </a:bodyPr>
          <a:lstStyle/>
          <a:p>
            <a:pPr marL="16933" marR="6773">
              <a:spcBef>
                <a:spcPts val="133"/>
              </a:spcBef>
            </a:pPr>
            <a:r>
              <a:rPr lang="en-IN" sz="3200" b="1" dirty="0">
                <a:solidFill>
                  <a:srgbClr val="FF0000"/>
                </a:solidFill>
                <a:latin typeface="+mn-lt"/>
                <a:cs typeface="Old Standard TT"/>
              </a:rPr>
              <a:t>     </a:t>
            </a:r>
            <a:r>
              <a:rPr sz="3200" b="1" dirty="0">
                <a:solidFill>
                  <a:srgbClr val="FF0000"/>
                </a:solidFill>
                <a:latin typeface="+mn-lt"/>
                <a:cs typeface="Old Standard TT"/>
              </a:rPr>
              <a:t>WHY ANALYZE THE GOOGLE</a:t>
            </a:r>
            <a:r>
              <a:rPr sz="3200" b="1" spc="-180" dirty="0">
                <a:solidFill>
                  <a:srgbClr val="FF0000"/>
                </a:solidFill>
                <a:latin typeface="+mn-lt"/>
                <a:cs typeface="Old Standard TT"/>
              </a:rPr>
              <a:t> </a:t>
            </a:r>
            <a:r>
              <a:rPr sz="3200" b="1" dirty="0">
                <a:solidFill>
                  <a:srgbClr val="FF0000"/>
                </a:solidFill>
                <a:latin typeface="+mn-lt"/>
                <a:cs typeface="Old Standard TT"/>
              </a:rPr>
              <a:t>PLAY  </a:t>
            </a:r>
            <a:r>
              <a:rPr sz="3200" b="1" spc="-7" dirty="0">
                <a:solidFill>
                  <a:srgbClr val="FF0000"/>
                </a:solidFill>
                <a:latin typeface="+mn-lt"/>
                <a:cs typeface="Old Standard TT"/>
              </a:rPr>
              <a:t>STORE?</a:t>
            </a:r>
            <a:endParaRPr sz="3200" b="1" dirty="0">
              <a:solidFill>
                <a:srgbClr val="FF0000"/>
              </a:solidFill>
              <a:latin typeface="+mn-lt"/>
              <a:cs typeface="Old Standard TT"/>
            </a:endParaRPr>
          </a:p>
        </p:txBody>
      </p:sp>
      <p:sp>
        <p:nvSpPr>
          <p:cNvPr id="5" name="object 3">
            <a:extLst>
              <a:ext uri="{FF2B5EF4-FFF2-40B4-BE49-F238E27FC236}">
                <a16:creationId xmlns:a16="http://schemas.microsoft.com/office/drawing/2014/main" id="{80CD2816-BF5A-174A-066B-72339538AFED}"/>
              </a:ext>
            </a:extLst>
          </p:cNvPr>
          <p:cNvSpPr txBox="1"/>
          <p:nvPr/>
        </p:nvSpPr>
        <p:spPr>
          <a:xfrm>
            <a:off x="2847001" y="4223005"/>
            <a:ext cx="3332480" cy="1679861"/>
          </a:xfrm>
          <a:prstGeom prst="rect">
            <a:avLst/>
          </a:prstGeom>
        </p:spPr>
        <p:txBody>
          <a:bodyPr vert="horz" wrap="square" lIns="0" tIns="16933" rIns="0" bIns="0" rtlCol="0">
            <a:spAutoFit/>
          </a:bodyPr>
          <a:lstStyle/>
          <a:p>
            <a:pPr marL="16933" marR="6773">
              <a:lnSpc>
                <a:spcPct val="114999"/>
              </a:lnSpc>
              <a:spcBef>
                <a:spcPts val="133"/>
              </a:spcBef>
            </a:pPr>
            <a:r>
              <a:rPr sz="2400" dirty="0">
                <a:cs typeface="Arial"/>
              </a:rPr>
              <a:t>What </a:t>
            </a:r>
            <a:r>
              <a:rPr sz="2400" spc="-7" dirty="0">
                <a:cs typeface="Arial"/>
              </a:rPr>
              <a:t>makes an App  popular? Can </a:t>
            </a:r>
            <a:r>
              <a:rPr sz="2400" spc="-33" dirty="0">
                <a:cs typeface="Arial"/>
              </a:rPr>
              <a:t>we </a:t>
            </a:r>
            <a:r>
              <a:rPr sz="2400" spc="-7" dirty="0">
                <a:cs typeface="Arial"/>
              </a:rPr>
              <a:t>predict  how </a:t>
            </a:r>
            <a:r>
              <a:rPr sz="2400" spc="-13" dirty="0">
                <a:cs typeface="Arial"/>
              </a:rPr>
              <a:t>popular </a:t>
            </a:r>
            <a:r>
              <a:rPr sz="2400" spc="-7" dirty="0">
                <a:cs typeface="Arial"/>
              </a:rPr>
              <a:t>it’s </a:t>
            </a:r>
            <a:r>
              <a:rPr sz="2400" spc="-13" dirty="0">
                <a:cs typeface="Arial"/>
              </a:rPr>
              <a:t>going </a:t>
            </a:r>
            <a:r>
              <a:rPr sz="2400" dirty="0">
                <a:cs typeface="Arial"/>
              </a:rPr>
              <a:t>to  </a:t>
            </a:r>
            <a:r>
              <a:rPr sz="2400" spc="-13" dirty="0">
                <a:cs typeface="Arial"/>
              </a:rPr>
              <a:t>be?</a:t>
            </a:r>
            <a:endParaRPr sz="2400" dirty="0">
              <a:cs typeface="Arial"/>
            </a:endParaRPr>
          </a:p>
        </p:txBody>
      </p:sp>
      <p:sp>
        <p:nvSpPr>
          <p:cNvPr id="6" name="object 4">
            <a:extLst>
              <a:ext uri="{FF2B5EF4-FFF2-40B4-BE49-F238E27FC236}">
                <a16:creationId xmlns:a16="http://schemas.microsoft.com/office/drawing/2014/main" id="{A4A8CB1A-70C7-DC19-B1A7-2EC5A3BA4172}"/>
              </a:ext>
            </a:extLst>
          </p:cNvPr>
          <p:cNvSpPr txBox="1"/>
          <p:nvPr/>
        </p:nvSpPr>
        <p:spPr>
          <a:xfrm>
            <a:off x="2951480" y="2037419"/>
            <a:ext cx="2573019" cy="1125094"/>
          </a:xfrm>
          <a:prstGeom prst="rect">
            <a:avLst/>
          </a:prstGeom>
        </p:spPr>
        <p:txBody>
          <a:bodyPr vert="horz" wrap="square" lIns="0" tIns="16933" rIns="0" bIns="0" rtlCol="0">
            <a:spAutoFit/>
          </a:bodyPr>
          <a:lstStyle/>
          <a:p>
            <a:pPr marL="16933" marR="6773" algn="just">
              <a:spcBef>
                <a:spcPts val="133"/>
              </a:spcBef>
            </a:pPr>
            <a:r>
              <a:rPr sz="2400" spc="-7" dirty="0">
                <a:cs typeface="Arial"/>
              </a:rPr>
              <a:t>Mobile App</a:t>
            </a:r>
            <a:r>
              <a:rPr sz="2400" spc="-73" dirty="0">
                <a:cs typeface="Arial"/>
              </a:rPr>
              <a:t> </a:t>
            </a:r>
            <a:r>
              <a:rPr sz="2400" spc="-7" dirty="0">
                <a:cs typeface="Arial"/>
              </a:rPr>
              <a:t>Market  is </a:t>
            </a:r>
            <a:r>
              <a:rPr sz="2400" dirty="0">
                <a:cs typeface="Arial"/>
              </a:rPr>
              <a:t>set to </a:t>
            </a:r>
            <a:r>
              <a:rPr sz="2400" spc="-7" dirty="0">
                <a:cs typeface="Arial"/>
              </a:rPr>
              <a:t>grow 20%  by</a:t>
            </a:r>
            <a:r>
              <a:rPr sz="2400" spc="-13" dirty="0">
                <a:cs typeface="Arial"/>
              </a:rPr>
              <a:t> </a:t>
            </a:r>
            <a:r>
              <a:rPr sz="2400" spc="-7" dirty="0">
                <a:cs typeface="Arial"/>
              </a:rPr>
              <a:t>2023</a:t>
            </a:r>
            <a:endParaRPr sz="2400" dirty="0">
              <a:cs typeface="Arial"/>
            </a:endParaRPr>
          </a:p>
        </p:txBody>
      </p:sp>
      <p:sp>
        <p:nvSpPr>
          <p:cNvPr id="7" name="object 5">
            <a:extLst>
              <a:ext uri="{FF2B5EF4-FFF2-40B4-BE49-F238E27FC236}">
                <a16:creationId xmlns:a16="http://schemas.microsoft.com/office/drawing/2014/main" id="{D77ACECB-D564-37AF-C581-ABD988E8C931}"/>
              </a:ext>
            </a:extLst>
          </p:cNvPr>
          <p:cNvSpPr txBox="1"/>
          <p:nvPr/>
        </p:nvSpPr>
        <p:spPr>
          <a:xfrm>
            <a:off x="8071272" y="2037419"/>
            <a:ext cx="2810933" cy="1125094"/>
          </a:xfrm>
          <a:prstGeom prst="rect">
            <a:avLst/>
          </a:prstGeom>
        </p:spPr>
        <p:txBody>
          <a:bodyPr vert="horz" wrap="square" lIns="0" tIns="16933" rIns="0" bIns="0" rtlCol="0">
            <a:spAutoFit/>
          </a:bodyPr>
          <a:lstStyle/>
          <a:p>
            <a:pPr marL="16933" marR="6773">
              <a:spcBef>
                <a:spcPts val="133"/>
              </a:spcBef>
            </a:pPr>
            <a:r>
              <a:rPr sz="2400" spc="-7" dirty="0">
                <a:cs typeface="Arial"/>
              </a:rPr>
              <a:t>Android Apps  comprise </a:t>
            </a:r>
            <a:r>
              <a:rPr sz="2400" spc="-13" dirty="0">
                <a:cs typeface="Arial"/>
              </a:rPr>
              <a:t>90% </a:t>
            </a:r>
            <a:r>
              <a:rPr sz="2400" spc="-7" dirty="0">
                <a:cs typeface="Arial"/>
              </a:rPr>
              <a:t>of</a:t>
            </a:r>
            <a:r>
              <a:rPr sz="2400" spc="-60" dirty="0">
                <a:cs typeface="Arial"/>
              </a:rPr>
              <a:t> </a:t>
            </a:r>
            <a:r>
              <a:rPr sz="2400" dirty="0">
                <a:cs typeface="Arial"/>
              </a:rPr>
              <a:t>the  </a:t>
            </a:r>
            <a:r>
              <a:rPr sz="2400" spc="-7" dirty="0">
                <a:cs typeface="Arial"/>
              </a:rPr>
              <a:t>Mobile App</a:t>
            </a:r>
            <a:r>
              <a:rPr sz="2400" spc="-20" dirty="0">
                <a:cs typeface="Arial"/>
              </a:rPr>
              <a:t> </a:t>
            </a:r>
            <a:r>
              <a:rPr sz="2400" spc="-7" dirty="0">
                <a:cs typeface="Arial"/>
              </a:rPr>
              <a:t>Market</a:t>
            </a:r>
            <a:endParaRPr sz="2400" dirty="0">
              <a:cs typeface="Arial"/>
            </a:endParaRPr>
          </a:p>
        </p:txBody>
      </p:sp>
      <p:sp>
        <p:nvSpPr>
          <p:cNvPr id="8" name="object 6">
            <a:extLst>
              <a:ext uri="{FF2B5EF4-FFF2-40B4-BE49-F238E27FC236}">
                <a16:creationId xmlns:a16="http://schemas.microsoft.com/office/drawing/2014/main" id="{AAD8DAFE-4EC7-90E6-5D45-43ABBAC9DB34}"/>
              </a:ext>
            </a:extLst>
          </p:cNvPr>
          <p:cNvSpPr txBox="1"/>
          <p:nvPr/>
        </p:nvSpPr>
        <p:spPr>
          <a:xfrm>
            <a:off x="8071272" y="4182532"/>
            <a:ext cx="3234267" cy="1679861"/>
          </a:xfrm>
          <a:prstGeom prst="rect">
            <a:avLst/>
          </a:prstGeom>
        </p:spPr>
        <p:txBody>
          <a:bodyPr vert="horz" wrap="square" lIns="0" tIns="16933" rIns="0" bIns="0" rtlCol="0">
            <a:spAutoFit/>
          </a:bodyPr>
          <a:lstStyle/>
          <a:p>
            <a:pPr marL="16933" marR="6773">
              <a:lnSpc>
                <a:spcPct val="114999"/>
              </a:lnSpc>
              <a:spcBef>
                <a:spcPts val="133"/>
              </a:spcBef>
            </a:pPr>
            <a:r>
              <a:rPr sz="2400" dirty="0">
                <a:cs typeface="Arial"/>
              </a:rPr>
              <a:t>What </a:t>
            </a:r>
            <a:r>
              <a:rPr sz="2400" spc="-7" dirty="0">
                <a:cs typeface="Arial"/>
              </a:rPr>
              <a:t>are some  interesting patterns in  user behavior related</a:t>
            </a:r>
            <a:r>
              <a:rPr sz="2400" spc="-40" dirty="0">
                <a:cs typeface="Arial"/>
              </a:rPr>
              <a:t> </a:t>
            </a:r>
            <a:r>
              <a:rPr sz="2400" dirty="0">
                <a:cs typeface="Arial"/>
              </a:rPr>
              <a:t>to  </a:t>
            </a:r>
            <a:r>
              <a:rPr sz="2400" spc="-7" dirty="0">
                <a:cs typeface="Arial"/>
              </a:rPr>
              <a:t>app usage </a:t>
            </a:r>
            <a:r>
              <a:rPr sz="2400" dirty="0">
                <a:cs typeface="Arial"/>
              </a:rPr>
              <a:t>&amp;</a:t>
            </a:r>
            <a:r>
              <a:rPr sz="2400" spc="-73" dirty="0">
                <a:cs typeface="Arial"/>
              </a:rPr>
              <a:t> </a:t>
            </a:r>
            <a:r>
              <a:rPr sz="2400" spc="-7" dirty="0">
                <a:cs typeface="Arial"/>
              </a:rPr>
              <a:t>feedback</a:t>
            </a:r>
            <a:r>
              <a:rPr sz="2400" spc="-7" dirty="0">
                <a:solidFill>
                  <a:srgbClr val="FFFFFF"/>
                </a:solidFill>
                <a:latin typeface="Arial"/>
                <a:cs typeface="Arial"/>
              </a:rPr>
              <a:t>?</a:t>
            </a:r>
            <a:endParaRPr sz="2400" dirty="0">
              <a:latin typeface="Arial"/>
              <a:cs typeface="Arial"/>
            </a:endParaRPr>
          </a:p>
        </p:txBody>
      </p:sp>
      <p:sp>
        <p:nvSpPr>
          <p:cNvPr id="9" name="object 7">
            <a:extLst>
              <a:ext uri="{FF2B5EF4-FFF2-40B4-BE49-F238E27FC236}">
                <a16:creationId xmlns:a16="http://schemas.microsoft.com/office/drawing/2014/main" id="{9A33E1E1-F45A-804C-2DB3-7BC9EA033D01}"/>
              </a:ext>
            </a:extLst>
          </p:cNvPr>
          <p:cNvSpPr/>
          <p:nvPr/>
        </p:nvSpPr>
        <p:spPr>
          <a:xfrm>
            <a:off x="1257807" y="1893823"/>
            <a:ext cx="1280159" cy="1282191"/>
          </a:xfrm>
          <a:prstGeom prst="rect">
            <a:avLst/>
          </a:prstGeom>
          <a:blipFill>
            <a:blip r:embed="rId2" cstate="print"/>
            <a:stretch>
              <a:fillRect/>
            </a:stretch>
          </a:blipFill>
        </p:spPr>
        <p:txBody>
          <a:bodyPr wrap="square" lIns="0" tIns="0" rIns="0" bIns="0" rtlCol="0"/>
          <a:lstStyle/>
          <a:p>
            <a:endParaRPr sz="2400"/>
          </a:p>
        </p:txBody>
      </p:sp>
      <p:sp>
        <p:nvSpPr>
          <p:cNvPr id="10" name="object 8">
            <a:extLst>
              <a:ext uri="{FF2B5EF4-FFF2-40B4-BE49-F238E27FC236}">
                <a16:creationId xmlns:a16="http://schemas.microsoft.com/office/drawing/2014/main" id="{43062C6C-7F90-F74A-0AEE-E718ADFD2ED9}"/>
              </a:ext>
            </a:extLst>
          </p:cNvPr>
          <p:cNvSpPr/>
          <p:nvPr/>
        </p:nvSpPr>
        <p:spPr>
          <a:xfrm>
            <a:off x="6559295" y="4242815"/>
            <a:ext cx="1235455" cy="1237488"/>
          </a:xfrm>
          <a:prstGeom prst="rect">
            <a:avLst/>
          </a:prstGeom>
          <a:blipFill>
            <a:blip r:embed="rId3" cstate="print"/>
            <a:stretch>
              <a:fillRect/>
            </a:stretch>
          </a:blipFill>
        </p:spPr>
        <p:txBody>
          <a:bodyPr wrap="square" lIns="0" tIns="0" rIns="0" bIns="0" rtlCol="0"/>
          <a:lstStyle/>
          <a:p>
            <a:endParaRPr sz="2400"/>
          </a:p>
        </p:txBody>
      </p:sp>
      <p:sp>
        <p:nvSpPr>
          <p:cNvPr id="11" name="object 9">
            <a:extLst>
              <a:ext uri="{FF2B5EF4-FFF2-40B4-BE49-F238E27FC236}">
                <a16:creationId xmlns:a16="http://schemas.microsoft.com/office/drawing/2014/main" id="{2B4FD7B8-35BB-E21C-F2F6-F9BC98F77EBC}"/>
              </a:ext>
            </a:extLst>
          </p:cNvPr>
          <p:cNvSpPr/>
          <p:nvPr/>
        </p:nvSpPr>
        <p:spPr>
          <a:xfrm>
            <a:off x="1257807" y="4210303"/>
            <a:ext cx="1280159" cy="1280160"/>
          </a:xfrm>
          <a:prstGeom prst="rect">
            <a:avLst/>
          </a:prstGeom>
          <a:blipFill>
            <a:blip r:embed="rId4" cstate="print"/>
            <a:stretch>
              <a:fillRect/>
            </a:stretch>
          </a:blipFill>
        </p:spPr>
        <p:txBody>
          <a:bodyPr wrap="square" lIns="0" tIns="0" rIns="0" bIns="0" rtlCol="0"/>
          <a:lstStyle/>
          <a:p>
            <a:endParaRPr sz="2400"/>
          </a:p>
        </p:txBody>
      </p:sp>
      <p:sp>
        <p:nvSpPr>
          <p:cNvPr id="12" name="object 10">
            <a:extLst>
              <a:ext uri="{FF2B5EF4-FFF2-40B4-BE49-F238E27FC236}">
                <a16:creationId xmlns:a16="http://schemas.microsoft.com/office/drawing/2014/main" id="{77BBFFFD-6C42-9BBE-284E-787A1D413124}"/>
              </a:ext>
            </a:extLst>
          </p:cNvPr>
          <p:cNvSpPr/>
          <p:nvPr/>
        </p:nvSpPr>
        <p:spPr>
          <a:xfrm>
            <a:off x="6388607" y="1930401"/>
            <a:ext cx="1282192" cy="1280159"/>
          </a:xfrm>
          <a:prstGeom prst="rect">
            <a:avLst/>
          </a:prstGeom>
          <a:blipFill>
            <a:blip r:embed="rId5" cstate="print"/>
            <a:stretch>
              <a:fillRect/>
            </a:stretch>
          </a:blipFill>
        </p:spPr>
        <p:txBody>
          <a:bodyPr wrap="square" lIns="0" tIns="0" rIns="0" bIns="0" rtlCol="0"/>
          <a:lstStyle/>
          <a:p>
            <a:endParaRPr sz="2400"/>
          </a:p>
        </p:txBody>
      </p:sp>
      <p:grpSp>
        <p:nvGrpSpPr>
          <p:cNvPr id="13" name="object 11">
            <a:extLst>
              <a:ext uri="{FF2B5EF4-FFF2-40B4-BE49-F238E27FC236}">
                <a16:creationId xmlns:a16="http://schemas.microsoft.com/office/drawing/2014/main" id="{0F058FC5-E244-86E2-C974-BDEDAA6684A1}"/>
              </a:ext>
            </a:extLst>
          </p:cNvPr>
          <p:cNvGrpSpPr/>
          <p:nvPr/>
        </p:nvGrpSpPr>
        <p:grpSpPr>
          <a:xfrm>
            <a:off x="718057" y="429266"/>
            <a:ext cx="1079500" cy="1079500"/>
            <a:chOff x="478536" y="263652"/>
            <a:chExt cx="809625" cy="809625"/>
          </a:xfrm>
        </p:grpSpPr>
        <p:sp>
          <p:nvSpPr>
            <p:cNvPr id="14" name="object 12">
              <a:extLst>
                <a:ext uri="{FF2B5EF4-FFF2-40B4-BE49-F238E27FC236}">
                  <a16:creationId xmlns:a16="http://schemas.microsoft.com/office/drawing/2014/main" id="{4D8D772D-AFBB-4ACB-F361-565F3DAEA2E9}"/>
                </a:ext>
              </a:extLst>
            </p:cNvPr>
            <p:cNvSpPr/>
            <p:nvPr/>
          </p:nvSpPr>
          <p:spPr>
            <a:xfrm>
              <a:off x="478536" y="263652"/>
              <a:ext cx="809244" cy="809244"/>
            </a:xfrm>
            <a:prstGeom prst="rect">
              <a:avLst/>
            </a:prstGeom>
            <a:blipFill>
              <a:blip r:embed="rId6" cstate="print"/>
              <a:stretch>
                <a:fillRect/>
              </a:stretch>
            </a:blipFill>
          </p:spPr>
          <p:txBody>
            <a:bodyPr wrap="square" lIns="0" tIns="0" rIns="0" bIns="0" rtlCol="0"/>
            <a:lstStyle/>
            <a:p>
              <a:endParaRPr sz="2400"/>
            </a:p>
          </p:txBody>
        </p:sp>
        <p:sp>
          <p:nvSpPr>
            <p:cNvPr id="15" name="object 13">
              <a:extLst>
                <a:ext uri="{FF2B5EF4-FFF2-40B4-BE49-F238E27FC236}">
                  <a16:creationId xmlns:a16="http://schemas.microsoft.com/office/drawing/2014/main" id="{8D8E3E2E-05AB-2068-566A-844B562623E6}"/>
                </a:ext>
              </a:extLst>
            </p:cNvPr>
            <p:cNvSpPr/>
            <p:nvPr/>
          </p:nvSpPr>
          <p:spPr>
            <a:xfrm>
              <a:off x="537972" y="303276"/>
              <a:ext cx="694944" cy="696468"/>
            </a:xfrm>
            <a:prstGeom prst="rect">
              <a:avLst/>
            </a:prstGeom>
            <a:blipFill>
              <a:blip r:embed="rId7"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4111836416"/>
      </p:ext>
    </p:extLst>
  </p:cSld>
  <p:clrMapOvr>
    <a:masterClrMapping/>
  </p:clrMapOvr>
  <mc:AlternateContent xmlns:mc="http://schemas.openxmlformats.org/markup-compatibility/2006" xmlns:p14="http://schemas.microsoft.com/office/powerpoint/2010/main">
    <mc:Choice Requires="p14">
      <p:transition spd="slow" p14:dur="2000" advTm="22469"/>
    </mc:Choice>
    <mc:Fallback xmlns="">
      <p:transition spd="slow" advTm="2246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E687-27B4-09DB-2AE7-11BDD4F59082}"/>
              </a:ext>
            </a:extLst>
          </p:cNvPr>
          <p:cNvSpPr>
            <a:spLocks noGrp="1"/>
          </p:cNvSpPr>
          <p:nvPr>
            <p:ph type="title"/>
          </p:nvPr>
        </p:nvSpPr>
        <p:spPr>
          <a:xfrm>
            <a:off x="2081013" y="365125"/>
            <a:ext cx="9272787" cy="983785"/>
          </a:xfrm>
        </p:spPr>
        <p:txBody>
          <a:bodyPr>
            <a:normAutofit/>
          </a:bodyPr>
          <a:lstStyle/>
          <a:p>
            <a:r>
              <a:rPr lang="en-IN" sz="3200" b="1" dirty="0">
                <a:solidFill>
                  <a:srgbClr val="FF0000"/>
                </a:solidFill>
                <a:latin typeface="+mn-lt"/>
              </a:rPr>
              <a:t>CORRELATION HEATMAP</a:t>
            </a:r>
          </a:p>
        </p:txBody>
      </p:sp>
      <p:grpSp>
        <p:nvGrpSpPr>
          <p:cNvPr id="3" name="object 11">
            <a:extLst>
              <a:ext uri="{FF2B5EF4-FFF2-40B4-BE49-F238E27FC236}">
                <a16:creationId xmlns:a16="http://schemas.microsoft.com/office/drawing/2014/main" id="{BCDC1DD0-A716-DE70-523C-AA20E0E88B66}"/>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id="{02537594-84E1-55A1-8CC8-D8A47D639EC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id="{6A1B5A6A-25E7-4DBB-63F9-0BE229F27534}"/>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2290" name="Picture 2">
            <a:extLst>
              <a:ext uri="{FF2B5EF4-FFF2-40B4-BE49-F238E27FC236}">
                <a16:creationId xmlns:a16="http://schemas.microsoft.com/office/drawing/2014/main" id="{19A849CA-D53A-4DE2-29DD-49C0431A1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914" y="1770743"/>
            <a:ext cx="7376886" cy="47221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7101982-C7BA-45BC-54FA-23E4915C507D}"/>
              </a:ext>
            </a:extLst>
          </p:cNvPr>
          <p:cNvSpPr/>
          <p:nvPr/>
        </p:nvSpPr>
        <p:spPr>
          <a:xfrm>
            <a:off x="435429" y="1770743"/>
            <a:ext cx="3265714" cy="48382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By analysing heatmap,we can point out that Reviews and Installs are most closely related in a positive way.</a:t>
            </a:r>
          </a:p>
          <a:p>
            <a:pPr algn="l"/>
            <a:r>
              <a:rPr lang="en-US" b="0" i="0" dirty="0">
                <a:solidFill>
                  <a:srgbClr val="212121"/>
                </a:solidFill>
                <a:effectLst/>
                <a:latin typeface="Roboto" panose="02000000000000000000" pitchFamily="2" charset="0"/>
              </a:rPr>
              <a:t>Price relation with every feature is near zero because for most of the Apps price are free.</a:t>
            </a:r>
          </a:p>
          <a:p>
            <a:pPr algn="l"/>
            <a:r>
              <a:rPr lang="en-US" b="0" i="0" dirty="0">
                <a:solidFill>
                  <a:srgbClr val="212121"/>
                </a:solidFill>
                <a:effectLst/>
                <a:latin typeface="Roboto" panose="02000000000000000000" pitchFamily="2" charset="0"/>
              </a:rPr>
              <a:t>We can also see the little impact of rating of Rating on Installs because of the higher density of the Rating in between 4 to 5 out of 5.</a:t>
            </a:r>
          </a:p>
          <a:p>
            <a:pPr algn="ctr"/>
            <a:endParaRPr lang="en-IN" dirty="0"/>
          </a:p>
        </p:txBody>
      </p:sp>
    </p:spTree>
    <p:extLst>
      <p:ext uri="{BB962C8B-B14F-4D97-AF65-F5344CB8AC3E}">
        <p14:creationId xmlns:p14="http://schemas.microsoft.com/office/powerpoint/2010/main" val="371633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553D-A3A7-6C88-0BD7-2A528C2F96D2}"/>
              </a:ext>
            </a:extLst>
          </p:cNvPr>
          <p:cNvSpPr>
            <a:spLocks noGrp="1"/>
          </p:cNvSpPr>
          <p:nvPr>
            <p:ph type="title"/>
          </p:nvPr>
        </p:nvSpPr>
        <p:spPr>
          <a:xfrm>
            <a:off x="2177144" y="593515"/>
            <a:ext cx="6415313" cy="755396"/>
          </a:xfrm>
        </p:spPr>
        <p:txBody>
          <a:bodyPr/>
          <a:lstStyle/>
          <a:p>
            <a:r>
              <a:rPr lang="en-IN" sz="3200" b="1" dirty="0">
                <a:solidFill>
                  <a:srgbClr val="FF0000"/>
                </a:solidFill>
                <a:latin typeface="+mn-lt"/>
              </a:rPr>
              <a:t>CHALLENGES FACED</a:t>
            </a:r>
            <a:r>
              <a:rPr lang="en-IN" sz="3200" b="1">
                <a:solidFill>
                  <a:srgbClr val="FF0000"/>
                </a:solidFill>
                <a:latin typeface="+mn-lt"/>
              </a:rPr>
              <a:t>(continued) </a:t>
            </a:r>
            <a:endParaRPr lang="en-IN" sz="3200" b="1" dirty="0">
              <a:solidFill>
                <a:srgbClr val="FF0000"/>
              </a:solidFill>
              <a:latin typeface="+mn-lt"/>
            </a:endParaRPr>
          </a:p>
        </p:txBody>
      </p:sp>
      <p:sp>
        <p:nvSpPr>
          <p:cNvPr id="3" name="Text Placeholder 2">
            <a:extLst>
              <a:ext uri="{FF2B5EF4-FFF2-40B4-BE49-F238E27FC236}">
                <a16:creationId xmlns:a16="http://schemas.microsoft.com/office/drawing/2014/main" id="{A5BB3641-286F-65FA-D71F-B3EAA7648BA3}"/>
              </a:ext>
            </a:extLst>
          </p:cNvPr>
          <p:cNvSpPr>
            <a:spLocks noGrp="1"/>
          </p:cNvSpPr>
          <p:nvPr>
            <p:ph type="body" idx="1"/>
          </p:nvPr>
        </p:nvSpPr>
        <p:spPr>
          <a:xfrm>
            <a:off x="415714" y="1536700"/>
            <a:ext cx="7262343" cy="4953846"/>
          </a:xfrm>
        </p:spPr>
        <p:txBody>
          <a:bodyPr/>
          <a:lstStyle/>
          <a:p>
            <a:pPr marL="819143" indent="-514350" algn="just">
              <a:buFont typeface="Arial" panose="020B0604020202020204" pitchFamily="34" charset="0"/>
              <a:buChar char="•"/>
            </a:pPr>
            <a:r>
              <a:rPr lang="en-IN" dirty="0"/>
              <a:t>Reading the dataset and comprehending the problem statement.</a:t>
            </a:r>
          </a:p>
          <a:p>
            <a:pPr marL="819143" indent="-514350" algn="just">
              <a:buFont typeface="Arial" panose="020B0604020202020204" pitchFamily="34" charset="0"/>
              <a:buChar char="•"/>
            </a:pPr>
            <a:r>
              <a:rPr lang="en-IN" dirty="0"/>
              <a:t>Examining the business KPIs for app development and devising a solution to the problem.</a:t>
            </a:r>
          </a:p>
          <a:p>
            <a:pPr marL="819143" indent="-514350" algn="just">
              <a:buFont typeface="Arial" panose="020B0604020202020204" pitchFamily="34" charset="0"/>
              <a:buChar char="•"/>
            </a:pPr>
            <a:r>
              <a:rPr lang="en-IN" dirty="0"/>
              <a:t>Handling the error, duplicate and NaN values in the dataset.</a:t>
            </a:r>
          </a:p>
          <a:p>
            <a:pPr marL="819143" indent="-514350" algn="just">
              <a:buFont typeface="Arial" panose="020B0604020202020204" pitchFamily="34" charset="0"/>
              <a:buChar char="•"/>
            </a:pPr>
            <a:r>
              <a:rPr lang="en-IN" dirty="0"/>
              <a:t>Designing multiple visualisations to summarize the information in the dataset and successfully communicate the results and trends to the reader.</a:t>
            </a:r>
          </a:p>
          <a:p>
            <a:pPr marL="304793" indent="0" algn="just"/>
            <a:endParaRPr lang="en-IN" dirty="0"/>
          </a:p>
          <a:p>
            <a:endParaRPr lang="en-IN" dirty="0"/>
          </a:p>
        </p:txBody>
      </p:sp>
      <p:grpSp>
        <p:nvGrpSpPr>
          <p:cNvPr id="4" name="object 11">
            <a:extLst>
              <a:ext uri="{FF2B5EF4-FFF2-40B4-BE49-F238E27FC236}">
                <a16:creationId xmlns:a16="http://schemas.microsoft.com/office/drawing/2014/main" id="{7843AC4E-70F0-3D2C-B7F6-BFA4E694DC6A}"/>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EE360E29-47F9-8087-A369-879472FAFF16}"/>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B38BD4CD-2908-1D46-80B7-99702C96323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6386" name="Picture 2" descr="13 major challenges faced while building a community | Experts' Roundup |  by Paras Pundir [ The Community Guy ] | HackerNoon.com | Medium">
            <a:extLst>
              <a:ext uri="{FF2B5EF4-FFF2-40B4-BE49-F238E27FC236}">
                <a16:creationId xmlns:a16="http://schemas.microsoft.com/office/drawing/2014/main" id="{69603DCD-6942-C6C0-C8A0-289520238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435" y="1785258"/>
            <a:ext cx="4091822" cy="447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15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6D27-B43A-7AE9-412C-0411C4EB8D4F}"/>
              </a:ext>
            </a:extLst>
          </p:cNvPr>
          <p:cNvSpPr>
            <a:spLocks noGrp="1"/>
          </p:cNvSpPr>
          <p:nvPr>
            <p:ph type="title"/>
          </p:nvPr>
        </p:nvSpPr>
        <p:spPr>
          <a:xfrm>
            <a:off x="2075543" y="651571"/>
            <a:ext cx="9700744" cy="697339"/>
          </a:xfrm>
        </p:spPr>
        <p:txBody>
          <a:bodyPr/>
          <a:lstStyle/>
          <a:p>
            <a:r>
              <a:rPr lang="en-IN" sz="3200" b="1" dirty="0">
                <a:solidFill>
                  <a:srgbClr val="FF0000"/>
                </a:solidFill>
                <a:latin typeface="+mn-lt"/>
              </a:rPr>
              <a:t>CHALLENGES FACED </a:t>
            </a:r>
            <a:endParaRPr lang="en-IN" sz="3200" dirty="0"/>
          </a:p>
        </p:txBody>
      </p:sp>
      <p:sp>
        <p:nvSpPr>
          <p:cNvPr id="3" name="Text Placeholder 2">
            <a:extLst>
              <a:ext uri="{FF2B5EF4-FFF2-40B4-BE49-F238E27FC236}">
                <a16:creationId xmlns:a16="http://schemas.microsoft.com/office/drawing/2014/main" id="{A7B5EE13-3896-72DA-2F56-EECBED9D5F4B}"/>
              </a:ext>
            </a:extLst>
          </p:cNvPr>
          <p:cNvSpPr>
            <a:spLocks noGrp="1"/>
          </p:cNvSpPr>
          <p:nvPr>
            <p:ph type="body" idx="1"/>
          </p:nvPr>
        </p:nvSpPr>
        <p:spPr>
          <a:xfrm>
            <a:off x="415714" y="1536700"/>
            <a:ext cx="7146229" cy="4901014"/>
          </a:xfrm>
        </p:spPr>
        <p:txBody>
          <a:bodyPr/>
          <a:lstStyle/>
          <a:p>
            <a:pPr marL="761993" indent="-457200">
              <a:buFont typeface="Arial" panose="020B0604020202020204" pitchFamily="34" charset="0"/>
              <a:buChar char="•"/>
            </a:pPr>
            <a:r>
              <a:rPr lang="en-IN" dirty="0"/>
              <a:t>The data has lot of chunk features everyone not be missing so handle with care to our dataset.</a:t>
            </a:r>
          </a:p>
          <a:p>
            <a:pPr marL="761993" indent="-457200">
              <a:buFont typeface="Arial" panose="020B0604020202020204" pitchFamily="34" charset="0"/>
              <a:buChar char="•"/>
            </a:pPr>
            <a:endParaRPr lang="en-IN" dirty="0"/>
          </a:p>
          <a:p>
            <a:pPr marL="761993" indent="-457200">
              <a:buFont typeface="Arial" panose="020B0604020202020204" pitchFamily="34" charset="0"/>
              <a:buChar char="•"/>
            </a:pPr>
            <a:r>
              <a:rPr lang="en-IN" dirty="0"/>
              <a:t>The Data must be clean, a single string can make our total data irrelevant for analysis.</a:t>
            </a:r>
          </a:p>
          <a:p>
            <a:pPr marL="761993" indent="-457200">
              <a:buFont typeface="Arial" panose="020B0604020202020204" pitchFamily="34" charset="0"/>
              <a:buChar char="•"/>
            </a:pPr>
            <a:endParaRPr lang="en-IN" dirty="0"/>
          </a:p>
          <a:p>
            <a:pPr marL="761993" indent="-457200">
              <a:buFont typeface="Arial" panose="020B0604020202020204" pitchFamily="34" charset="0"/>
              <a:buChar char="•"/>
            </a:pPr>
            <a:r>
              <a:rPr lang="en-IN" dirty="0"/>
              <a:t>User reviews and play store are of two types data which have to work simultaneously is considering a bit time consuming.</a:t>
            </a:r>
          </a:p>
        </p:txBody>
      </p:sp>
      <p:grpSp>
        <p:nvGrpSpPr>
          <p:cNvPr id="4" name="object 11">
            <a:extLst>
              <a:ext uri="{FF2B5EF4-FFF2-40B4-BE49-F238E27FC236}">
                <a16:creationId xmlns:a16="http://schemas.microsoft.com/office/drawing/2014/main" id="{F0520582-0891-F253-A8E8-AA0EAC442439}"/>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BEA5D760-326F-0317-BDA8-43343487575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1B190318-6C29-5B15-C757-6308EE33A149}"/>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5362" name="Picture 2" descr="11 Big SEO Challenges You'll Face in Your Career">
            <a:extLst>
              <a:ext uri="{FF2B5EF4-FFF2-40B4-BE49-F238E27FC236}">
                <a16:creationId xmlns:a16="http://schemas.microsoft.com/office/drawing/2014/main" id="{6B3FFB79-5F3E-04D2-DC71-7F0110A0E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943" y="1536700"/>
            <a:ext cx="4513943" cy="490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5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ABE3-DBC1-32BB-521B-1C11B21BF343}"/>
              </a:ext>
            </a:extLst>
          </p:cNvPr>
          <p:cNvSpPr>
            <a:spLocks noGrp="1"/>
          </p:cNvSpPr>
          <p:nvPr>
            <p:ph type="title"/>
          </p:nvPr>
        </p:nvSpPr>
        <p:spPr>
          <a:xfrm>
            <a:off x="2220686" y="593515"/>
            <a:ext cx="9555601" cy="755396"/>
          </a:xfrm>
        </p:spPr>
        <p:txBody>
          <a:bodyPr/>
          <a:lstStyle/>
          <a:p>
            <a:r>
              <a:rPr lang="en-IN" sz="3200" b="1" dirty="0">
                <a:solidFill>
                  <a:srgbClr val="FF0000"/>
                </a:solidFill>
                <a:latin typeface="+mn-lt"/>
              </a:rPr>
              <a:t>CONCLUSION (continued)</a:t>
            </a:r>
          </a:p>
        </p:txBody>
      </p:sp>
      <p:sp>
        <p:nvSpPr>
          <p:cNvPr id="3" name="Text Placeholder 2">
            <a:extLst>
              <a:ext uri="{FF2B5EF4-FFF2-40B4-BE49-F238E27FC236}">
                <a16:creationId xmlns:a16="http://schemas.microsoft.com/office/drawing/2014/main" id="{9F07048F-57AB-A7C8-9760-5E65C83E4BC4}"/>
              </a:ext>
            </a:extLst>
          </p:cNvPr>
          <p:cNvSpPr>
            <a:spLocks noGrp="1"/>
          </p:cNvSpPr>
          <p:nvPr>
            <p:ph type="body" idx="1"/>
          </p:nvPr>
        </p:nvSpPr>
        <p:spPr>
          <a:xfrm>
            <a:off x="415715" y="1536700"/>
            <a:ext cx="9831371" cy="4953846"/>
          </a:xfrm>
        </p:spPr>
        <p:txBody>
          <a:bodyPr/>
          <a:lstStyle/>
          <a:p>
            <a:pPr marL="761993" indent="-457200" algn="just">
              <a:buFont typeface="Arial" panose="020B0604020202020204" pitchFamily="34" charset="0"/>
              <a:buChar char="•"/>
            </a:pPr>
            <a:r>
              <a:rPr lang="en-IN" dirty="0"/>
              <a:t>Family and Game related Apps are most available category.</a:t>
            </a:r>
          </a:p>
          <a:p>
            <a:pPr marL="761993" indent="-457200" algn="just">
              <a:buFont typeface="Arial" panose="020B0604020202020204" pitchFamily="34" charset="0"/>
              <a:buChar char="•"/>
            </a:pPr>
            <a:r>
              <a:rPr lang="en-IN" dirty="0"/>
              <a:t>Most installed category of apps is Games and Communication. Family related Apps not comes in even top5.</a:t>
            </a:r>
          </a:p>
          <a:p>
            <a:pPr marL="761993" indent="-457200" algn="just">
              <a:buFont typeface="Arial" panose="020B0604020202020204" pitchFamily="34" charset="0"/>
              <a:buChar char="•"/>
            </a:pPr>
            <a:r>
              <a:rPr lang="en-IN" dirty="0"/>
              <a:t>If we go through the Category of 'Art and Design’, Sketch, Draw &amp; Paint is most installed apps much more than its followed apps.</a:t>
            </a:r>
          </a:p>
          <a:p>
            <a:pPr marL="761993" indent="-457200" algn="just">
              <a:buFont typeface="Arial" panose="020B0604020202020204" pitchFamily="34" charset="0"/>
              <a:buChar char="•"/>
            </a:pPr>
            <a:r>
              <a:rPr lang="en-IN" dirty="0"/>
              <a:t>All category of Apps got more or less same rating in between 4 &amp; 5 and </a:t>
            </a:r>
            <a:r>
              <a:rPr lang="en-US" dirty="0"/>
              <a:t>the Events and Education were the top rated Apps.</a:t>
            </a:r>
            <a:endParaRPr lang="en-IN" dirty="0"/>
          </a:p>
          <a:p>
            <a:pPr marL="761993" indent="-457200" algn="just">
              <a:buFont typeface="Arial" panose="020B0604020202020204" pitchFamily="34" charset="0"/>
              <a:buChar char="•"/>
            </a:pPr>
            <a:r>
              <a:rPr lang="en-IN" dirty="0"/>
              <a:t>By analysing Rating Density, we come to know that most number of user given rating between 4 &amp; 5.</a:t>
            </a:r>
          </a:p>
          <a:p>
            <a:endParaRPr lang="en-IN" dirty="0"/>
          </a:p>
        </p:txBody>
      </p:sp>
      <p:grpSp>
        <p:nvGrpSpPr>
          <p:cNvPr id="4" name="object 11">
            <a:extLst>
              <a:ext uri="{FF2B5EF4-FFF2-40B4-BE49-F238E27FC236}">
                <a16:creationId xmlns:a16="http://schemas.microsoft.com/office/drawing/2014/main" id="{1F85545D-5CBC-0FE6-20C4-3DEABEFFB748}"/>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379945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ABE3-DBC1-32BB-521B-1C11B21BF343}"/>
              </a:ext>
            </a:extLst>
          </p:cNvPr>
          <p:cNvSpPr>
            <a:spLocks noGrp="1"/>
          </p:cNvSpPr>
          <p:nvPr>
            <p:ph type="title"/>
          </p:nvPr>
        </p:nvSpPr>
        <p:spPr>
          <a:xfrm>
            <a:off x="2220686" y="593515"/>
            <a:ext cx="9555601" cy="755396"/>
          </a:xfrm>
        </p:spPr>
        <p:txBody>
          <a:bodyPr/>
          <a:lstStyle/>
          <a:p>
            <a:r>
              <a:rPr lang="en-IN" sz="3200" b="1" dirty="0">
                <a:solidFill>
                  <a:srgbClr val="FF0000"/>
                </a:solidFill>
                <a:latin typeface="+mn-lt"/>
              </a:rPr>
              <a:t>CONCLUSION (continued)</a:t>
            </a:r>
          </a:p>
        </p:txBody>
      </p:sp>
      <p:sp>
        <p:nvSpPr>
          <p:cNvPr id="3" name="Text Placeholder 2">
            <a:extLst>
              <a:ext uri="{FF2B5EF4-FFF2-40B4-BE49-F238E27FC236}">
                <a16:creationId xmlns:a16="http://schemas.microsoft.com/office/drawing/2014/main" id="{9F07048F-57AB-A7C8-9760-5E65C83E4BC4}"/>
              </a:ext>
            </a:extLst>
          </p:cNvPr>
          <p:cNvSpPr>
            <a:spLocks noGrp="1"/>
          </p:cNvSpPr>
          <p:nvPr>
            <p:ph type="body" idx="1"/>
          </p:nvPr>
        </p:nvSpPr>
        <p:spPr>
          <a:xfrm>
            <a:off x="415716" y="1536700"/>
            <a:ext cx="7639714" cy="4901014"/>
          </a:xfrm>
        </p:spPr>
        <p:txBody>
          <a:bodyPr/>
          <a:lstStyle/>
          <a:p>
            <a:pPr>
              <a:buFont typeface="Arial" pitchFamily="34" charset="0"/>
              <a:buChar char="•"/>
            </a:pPr>
            <a:r>
              <a:rPr lang="en-IN" sz="2400" dirty="0"/>
              <a:t>Communication and Social category of Apps got most number of reviews. Might be duty to the sensitivity of privacy which user see before using these Apps.</a:t>
            </a:r>
          </a:p>
          <a:p>
            <a:pPr>
              <a:buFont typeface="Arial" pitchFamily="34" charset="0"/>
              <a:buChar char="•"/>
            </a:pPr>
            <a:r>
              <a:rPr lang="en-IN" sz="2400" dirty="0"/>
              <a:t>Nearly 93% of Apps are free thus make Android Market more popular store than others.</a:t>
            </a:r>
          </a:p>
          <a:p>
            <a:pPr>
              <a:buFont typeface="Arial" pitchFamily="34" charset="0"/>
              <a:buChar char="•"/>
            </a:pPr>
            <a:r>
              <a:rPr lang="en-IN" sz="2400" dirty="0"/>
              <a:t>By looking at Category Wise Size, the most number of Category have average size in between 10MB and 20 MB. Games occupies the maximum amount of space up to 40 MB still have a maximum number of Installs.</a:t>
            </a:r>
          </a:p>
          <a:p>
            <a:pPr>
              <a:buFont typeface="Arial" pitchFamily="34" charset="0"/>
              <a:buChar char="•"/>
            </a:pPr>
            <a:r>
              <a:rPr lang="en-IN" sz="2400" dirty="0"/>
              <a:t>Most of the Apps are suitable for Everyone, as we increase the suitable age less and less number of Apps are targeted.</a:t>
            </a:r>
          </a:p>
          <a:p>
            <a:pPr marL="304793" indent="0"/>
            <a:endParaRPr lang="en-IN" sz="2400" dirty="0"/>
          </a:p>
        </p:txBody>
      </p:sp>
      <p:grpSp>
        <p:nvGrpSpPr>
          <p:cNvPr id="4" name="object 11">
            <a:extLst>
              <a:ext uri="{FF2B5EF4-FFF2-40B4-BE49-F238E27FC236}">
                <a16:creationId xmlns:a16="http://schemas.microsoft.com/office/drawing/2014/main" id="{1F85545D-5CBC-0FE6-20C4-3DEABEFFB748}"/>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352745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64" y="593514"/>
            <a:ext cx="3546763" cy="763693"/>
          </a:xfrm>
        </p:spPr>
        <p:txBody>
          <a:bodyPr/>
          <a:lstStyle/>
          <a:p>
            <a:r>
              <a:rPr lang="en-IN" sz="3200" b="1" dirty="0">
                <a:solidFill>
                  <a:srgbClr val="FF0000"/>
                </a:solidFill>
                <a:latin typeface="+mn-lt"/>
              </a:rPr>
              <a:t>CONCLUSION</a:t>
            </a:r>
          </a:p>
        </p:txBody>
      </p:sp>
      <p:sp>
        <p:nvSpPr>
          <p:cNvPr id="3" name="Text Placeholder 2"/>
          <p:cNvSpPr>
            <a:spLocks noGrp="1"/>
          </p:cNvSpPr>
          <p:nvPr>
            <p:ph type="body" idx="1"/>
          </p:nvPr>
        </p:nvSpPr>
        <p:spPr>
          <a:xfrm>
            <a:off x="415714" y="1536700"/>
            <a:ext cx="7233315" cy="4928724"/>
          </a:xfrm>
        </p:spPr>
        <p:txBody>
          <a:bodyPr/>
          <a:lstStyle/>
          <a:p>
            <a:pPr marL="647693" indent="-342900" algn="just">
              <a:buFont typeface="Arial" panose="020B0604020202020204" pitchFamily="34" charset="0"/>
              <a:buChar char="•"/>
            </a:pPr>
            <a:r>
              <a:rPr lang="en-IN" sz="2400" dirty="0"/>
              <a:t>Most of the Apps are compatible with Android Version of 4.0 and 4.1.</a:t>
            </a:r>
          </a:p>
          <a:p>
            <a:pPr marL="647693" indent="-342900" algn="just">
              <a:buFont typeface="Arial" panose="020B0604020202020204" pitchFamily="34" charset="0"/>
              <a:buChar char="•"/>
            </a:pPr>
            <a:r>
              <a:rPr lang="en-IN" sz="2400" dirty="0"/>
              <a:t>Version of 8.0 despite being latest, not comes even in top 10 in compatibility with other Apps.</a:t>
            </a:r>
          </a:p>
          <a:p>
            <a:pPr marL="647693" indent="-342900" algn="just">
              <a:buFont typeface="Arial" panose="020B0604020202020204" pitchFamily="34" charset="0"/>
              <a:buChar char="•"/>
            </a:pPr>
            <a:r>
              <a:rPr lang="en-IN" sz="2400" dirty="0"/>
              <a:t>I'm Rich developed by Armin Heinrich of lifestyle genre topped the most expensive app of nearly 400$ cost. Its other genre like of finance also very expensive.</a:t>
            </a:r>
          </a:p>
          <a:p>
            <a:pPr marL="647693" indent="-342900" algn="just">
              <a:buFont typeface="Arial" panose="020B0604020202020204" pitchFamily="34" charset="0"/>
              <a:buChar char="•"/>
            </a:pPr>
            <a:r>
              <a:rPr lang="en-IN" sz="2400" dirty="0"/>
              <a:t>By analysing heatmap, we can point out that Reviews and Installs are most closely related in a positive way.</a:t>
            </a:r>
          </a:p>
          <a:p>
            <a:pPr marL="647693" indent="-342900" algn="just">
              <a:buFont typeface="Arial" panose="020B0604020202020204" pitchFamily="34" charset="0"/>
              <a:buChar char="•"/>
            </a:pPr>
            <a:r>
              <a:rPr lang="en-IN" sz="2400" dirty="0"/>
              <a:t>Price relation with every feature is near zero because for most of the Apps price are free.</a:t>
            </a:r>
          </a:p>
        </p:txBody>
      </p:sp>
      <p:grpSp>
        <p:nvGrpSpPr>
          <p:cNvPr id="4" name="object 11">
            <a:extLst>
              <a:ext uri="{FF2B5EF4-FFF2-40B4-BE49-F238E27FC236}">
                <a16:creationId xmlns:a16="http://schemas.microsoft.com/office/drawing/2014/main" id="{1F85545D-5CBC-0FE6-20C4-3DEABEFFB748}"/>
              </a:ext>
            </a:extLst>
          </p:cNvPr>
          <p:cNvGrpSpPr/>
          <p:nvPr/>
        </p:nvGrpSpPr>
        <p:grpSpPr>
          <a:xfrm>
            <a:off x="368591" y="339744"/>
            <a:ext cx="1079500" cy="1079500"/>
            <a:chOff x="478536" y="263652"/>
            <a:chExt cx="809625" cy="809625"/>
          </a:xfrm>
        </p:grpSpPr>
        <p:sp>
          <p:nvSpPr>
            <p:cNvPr id="5" name="object 12">
              <a:extLst>
                <a:ext uri="{FF2B5EF4-FFF2-40B4-BE49-F238E27FC236}">
                  <a16:creationId xmlns:a16="http://schemas.microsoft.com/office/drawing/2014/main"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7" name="Picture 2" descr="conclusion label. conclusionround band sign. conclusion stamp Stock Vector  Image &amp; Art - Alamy">
            <a:extLst>
              <a:ext uri="{FF2B5EF4-FFF2-40B4-BE49-F238E27FC236}">
                <a16:creationId xmlns:a16="http://schemas.microsoft.com/office/drawing/2014/main" id="{81CF5E9E-FD0D-BF70-D344-A9CE99D47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942" y="1536700"/>
            <a:ext cx="3947888" cy="45550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ank You Stylish Words Png No Background - Calligraphy, Transparent Png ,  Transparent Png Image - PNGitem">
            <a:extLst>
              <a:ext uri="{FF2B5EF4-FFF2-40B4-BE49-F238E27FC236}">
                <a16:creationId xmlns:a16="http://schemas.microsoft.com/office/drawing/2014/main" id="{C3F60275-0F10-599C-E095-F881EDD84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object 11">
            <a:extLst>
              <a:ext uri="{FF2B5EF4-FFF2-40B4-BE49-F238E27FC236}">
                <a16:creationId xmlns:a16="http://schemas.microsoft.com/office/drawing/2014/main" id="{E3749E4A-0097-09F9-6F38-5694C4BB9CAC}"/>
              </a:ext>
            </a:extLst>
          </p:cNvPr>
          <p:cNvGrpSpPr/>
          <p:nvPr/>
        </p:nvGrpSpPr>
        <p:grpSpPr>
          <a:xfrm>
            <a:off x="327687" y="367454"/>
            <a:ext cx="1079500" cy="1079500"/>
            <a:chOff x="478536" y="263652"/>
            <a:chExt cx="809625" cy="809625"/>
          </a:xfrm>
        </p:grpSpPr>
        <p:sp>
          <p:nvSpPr>
            <p:cNvPr id="3" name="object 12">
              <a:extLst>
                <a:ext uri="{FF2B5EF4-FFF2-40B4-BE49-F238E27FC236}">
                  <a16:creationId xmlns:a16="http://schemas.microsoft.com/office/drawing/2014/main" id="{96C2206D-49AC-7615-B37E-2894701AD02C}"/>
                </a:ext>
              </a:extLst>
            </p:cNvPr>
            <p:cNvSpPr/>
            <p:nvPr/>
          </p:nvSpPr>
          <p:spPr>
            <a:xfrm>
              <a:off x="478536" y="263652"/>
              <a:ext cx="809244" cy="809244"/>
            </a:xfrm>
            <a:prstGeom prst="rect">
              <a:avLst/>
            </a:prstGeom>
            <a:blipFill>
              <a:blip r:embed="rId3" cstate="print"/>
              <a:stretch>
                <a:fillRect/>
              </a:stretch>
            </a:blipFill>
          </p:spPr>
          <p:txBody>
            <a:bodyPr wrap="square" lIns="0" tIns="0" rIns="0" bIns="0" rtlCol="0"/>
            <a:lstStyle/>
            <a:p>
              <a:endParaRPr sz="2400"/>
            </a:p>
          </p:txBody>
        </p:sp>
        <p:sp>
          <p:nvSpPr>
            <p:cNvPr id="4" name="object 13">
              <a:extLst>
                <a:ext uri="{FF2B5EF4-FFF2-40B4-BE49-F238E27FC236}">
                  <a16:creationId xmlns:a16="http://schemas.microsoft.com/office/drawing/2014/main" id="{8976142D-B074-AA0C-467B-ADE52323C2A7}"/>
                </a:ext>
              </a:extLst>
            </p:cNvPr>
            <p:cNvSpPr/>
            <p:nvPr/>
          </p:nvSpPr>
          <p:spPr>
            <a:xfrm>
              <a:off x="537972" y="303276"/>
              <a:ext cx="694944" cy="696468"/>
            </a:xfrm>
            <a:prstGeom prst="rect">
              <a:avLst/>
            </a:prstGeom>
            <a:blipFill>
              <a:blip r:embed="rId4"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353463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CE82-A5A1-6B48-584A-3B0084B1B54C}"/>
              </a:ext>
            </a:extLst>
          </p:cNvPr>
          <p:cNvSpPr>
            <a:spLocks noGrp="1"/>
          </p:cNvSpPr>
          <p:nvPr>
            <p:ph type="title"/>
          </p:nvPr>
        </p:nvSpPr>
        <p:spPr>
          <a:xfrm>
            <a:off x="2251882" y="593514"/>
            <a:ext cx="9524406" cy="593841"/>
          </a:xfrm>
        </p:spPr>
        <p:txBody>
          <a:bodyPr/>
          <a:lstStyle/>
          <a:p>
            <a:r>
              <a:rPr lang="en-IN" sz="3200" b="1" dirty="0">
                <a:solidFill>
                  <a:srgbClr val="FF0000"/>
                </a:solidFill>
                <a:latin typeface="+mn-lt"/>
              </a:rPr>
              <a:t>INTRODUCTION</a:t>
            </a:r>
          </a:p>
        </p:txBody>
      </p:sp>
      <p:sp>
        <p:nvSpPr>
          <p:cNvPr id="3" name="Text Placeholder 2">
            <a:extLst>
              <a:ext uri="{FF2B5EF4-FFF2-40B4-BE49-F238E27FC236}">
                <a16:creationId xmlns:a16="http://schemas.microsoft.com/office/drawing/2014/main" id="{36861812-E2B7-5D68-A433-C39F59747C2B}"/>
              </a:ext>
            </a:extLst>
          </p:cNvPr>
          <p:cNvSpPr>
            <a:spLocks noGrp="1"/>
          </p:cNvSpPr>
          <p:nvPr>
            <p:ph type="body" idx="1"/>
          </p:nvPr>
        </p:nvSpPr>
        <p:spPr>
          <a:xfrm>
            <a:off x="415714" y="1536700"/>
            <a:ext cx="11360573" cy="4901014"/>
          </a:xfrm>
        </p:spPr>
        <p:txBody>
          <a:bodyPr/>
          <a:lstStyle/>
          <a:p>
            <a:pPr marL="647693" indent="-342900" algn="just">
              <a:buFont typeface="Arial" panose="020B0604020202020204" pitchFamily="34" charset="0"/>
              <a:buChar char="•"/>
            </a:pPr>
            <a:r>
              <a:rPr lang="en-US" sz="2400" spc="-7" dirty="0">
                <a:cs typeface="Arial"/>
              </a:rPr>
              <a:t> Google Play , formally known as android market, is the official distribution storefront for Android Applications and other digital media such as music, movies and books from google.</a:t>
            </a:r>
          </a:p>
          <a:p>
            <a:pPr marL="647693" indent="-342900" algn="just">
              <a:buFont typeface="Arial" panose="020B0604020202020204" pitchFamily="34" charset="0"/>
              <a:buChar char="•"/>
            </a:pPr>
            <a:r>
              <a:rPr lang="en-US" sz="2400" spc="-7" dirty="0">
                <a:cs typeface="Arial"/>
              </a:rPr>
              <a:t>The Google Play store launched on march 6</a:t>
            </a:r>
            <a:r>
              <a:rPr lang="en-US" sz="2400" spc="-7" baseline="30000" dirty="0">
                <a:cs typeface="Arial"/>
              </a:rPr>
              <a:t>th</a:t>
            </a:r>
            <a:r>
              <a:rPr lang="en-US" sz="2400" spc="-7" dirty="0">
                <a:cs typeface="Arial"/>
              </a:rPr>
              <a:t>, 2012 consolidating the android market and other digital services, like Google Music and Google eBookstore, into one offering. Currently storefront is available in over 190 countries and territories.</a:t>
            </a:r>
          </a:p>
          <a:p>
            <a:pPr marL="647693" indent="-342900" algn="just">
              <a:buFont typeface="Arial" panose="020B0604020202020204" pitchFamily="34" charset="0"/>
              <a:buChar char="•"/>
            </a:pPr>
            <a:r>
              <a:rPr lang="en-US" sz="2400" spc="-7" dirty="0">
                <a:cs typeface="Arial"/>
              </a:rPr>
              <a:t>Android is dominant mobile operating system today more than 85% of all mobile devices running Google’s OS. The Google Play Store is largest and most popular Android app store.</a:t>
            </a:r>
          </a:p>
          <a:p>
            <a:pPr marL="647693" indent="-342900" algn="just">
              <a:buFont typeface="Arial" panose="020B0604020202020204" pitchFamily="34" charset="0"/>
              <a:buChar char="•"/>
            </a:pPr>
            <a:r>
              <a:rPr lang="en-US" sz="2400" spc="-7" dirty="0">
                <a:cs typeface="Arial"/>
              </a:rPr>
              <a:t>There are more than 3.04 million apps found on Google Play Store.</a:t>
            </a:r>
          </a:p>
          <a:p>
            <a:pPr marL="647693" indent="-342900" algn="just">
              <a:buFont typeface="Arial" panose="020B0604020202020204" pitchFamily="34" charset="0"/>
              <a:buChar char="•"/>
            </a:pPr>
            <a:r>
              <a:rPr lang="en-US" sz="2400" spc="-7" dirty="0">
                <a:cs typeface="Arial"/>
              </a:rPr>
              <a:t>The purpose of our project is to gather and analyze details information on apps in the Google Play Store in order to provide insight on app features and the current state of the Android app market.  </a:t>
            </a:r>
          </a:p>
          <a:p>
            <a:pPr marL="647693" indent="-342900" algn="just">
              <a:buFont typeface="Arial" panose="020B0604020202020204" pitchFamily="34" charset="0"/>
              <a:buChar char="•"/>
            </a:pPr>
            <a:endParaRPr lang="en-US" sz="2400" spc="-7" dirty="0">
              <a:cs typeface="Arial"/>
            </a:endParaRPr>
          </a:p>
          <a:p>
            <a:pPr marL="304793" indent="0" algn="just"/>
            <a:endParaRPr lang="en-US" sz="2400" spc="-7" dirty="0">
              <a:cs typeface="Arial"/>
            </a:endParaRPr>
          </a:p>
          <a:p>
            <a:pPr marL="647693" indent="-342900" algn="just">
              <a:buFont typeface="Arial" panose="020B0604020202020204" pitchFamily="34" charset="0"/>
              <a:buChar char="•"/>
            </a:pPr>
            <a:endParaRPr lang="en-US" sz="2400" spc="-7" dirty="0">
              <a:cs typeface="Arial"/>
            </a:endParaRPr>
          </a:p>
          <a:p>
            <a:pPr marL="647693" indent="-342900" algn="just">
              <a:buFont typeface="Arial" panose="020B0604020202020204" pitchFamily="34" charset="0"/>
              <a:buChar char="•"/>
            </a:pPr>
            <a:endParaRPr lang="en-US" sz="2400" spc="-7" baseline="30000" dirty="0">
              <a:cs typeface="Arial"/>
            </a:endParaRPr>
          </a:p>
          <a:p>
            <a:pPr marL="304793" indent="0" algn="just"/>
            <a:endParaRPr lang="en-US" sz="2400" spc="-7" dirty="0">
              <a:cs typeface="Arial"/>
            </a:endParaRPr>
          </a:p>
        </p:txBody>
      </p:sp>
      <p:grpSp>
        <p:nvGrpSpPr>
          <p:cNvPr id="7" name="object 11">
            <a:extLst>
              <a:ext uri="{FF2B5EF4-FFF2-40B4-BE49-F238E27FC236}">
                <a16:creationId xmlns:a16="http://schemas.microsoft.com/office/drawing/2014/main" id="{FE6B4DBB-E4FA-F5AA-486F-DDCE14B5B7A7}"/>
              </a:ext>
            </a:extLst>
          </p:cNvPr>
          <p:cNvGrpSpPr/>
          <p:nvPr/>
        </p:nvGrpSpPr>
        <p:grpSpPr>
          <a:xfrm>
            <a:off x="922773" y="367454"/>
            <a:ext cx="1079500" cy="1079500"/>
            <a:chOff x="478536" y="263652"/>
            <a:chExt cx="809625" cy="809625"/>
          </a:xfrm>
        </p:grpSpPr>
        <p:sp>
          <p:nvSpPr>
            <p:cNvPr id="8" name="object 12">
              <a:extLst>
                <a:ext uri="{FF2B5EF4-FFF2-40B4-BE49-F238E27FC236}">
                  <a16:creationId xmlns:a16="http://schemas.microsoft.com/office/drawing/2014/main" id="{414190FB-8547-FD4E-C5A6-8A302DC8951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9" name="object 13">
              <a:extLst>
                <a:ext uri="{FF2B5EF4-FFF2-40B4-BE49-F238E27FC236}">
                  <a16:creationId xmlns:a16="http://schemas.microsoft.com/office/drawing/2014/main" id="{5F52C4F6-AABE-D34F-4614-387543EDDBA9}"/>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347658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5D1C-F055-90F6-05B0-EC3229802879}"/>
              </a:ext>
            </a:extLst>
          </p:cNvPr>
          <p:cNvSpPr>
            <a:spLocks noGrp="1"/>
          </p:cNvSpPr>
          <p:nvPr>
            <p:ph type="title"/>
          </p:nvPr>
        </p:nvSpPr>
        <p:spPr>
          <a:xfrm>
            <a:off x="2081013" y="522515"/>
            <a:ext cx="6801730" cy="826396"/>
          </a:xfrm>
        </p:spPr>
        <p:txBody>
          <a:bodyPr/>
          <a:lstStyle/>
          <a:p>
            <a:r>
              <a:rPr lang="en-IN" sz="3200" b="1" dirty="0">
                <a:solidFill>
                  <a:srgbClr val="FF0000"/>
                </a:solidFill>
                <a:latin typeface="+mn-lt"/>
              </a:rPr>
              <a:t>PROBLEM STATEMENT</a:t>
            </a:r>
          </a:p>
        </p:txBody>
      </p:sp>
      <p:sp>
        <p:nvSpPr>
          <p:cNvPr id="3" name="Text Placeholder 2">
            <a:extLst>
              <a:ext uri="{FF2B5EF4-FFF2-40B4-BE49-F238E27FC236}">
                <a16:creationId xmlns:a16="http://schemas.microsoft.com/office/drawing/2014/main" id="{CC5D4DAD-D844-4FEB-AA64-B53C6083675C}"/>
              </a:ext>
            </a:extLst>
          </p:cNvPr>
          <p:cNvSpPr>
            <a:spLocks noGrp="1"/>
          </p:cNvSpPr>
          <p:nvPr>
            <p:ph type="body" idx="1"/>
          </p:nvPr>
        </p:nvSpPr>
        <p:spPr>
          <a:xfrm>
            <a:off x="415714" y="1536700"/>
            <a:ext cx="10629657" cy="4555067"/>
          </a:xfrm>
        </p:spPr>
        <p:txBody>
          <a:bodyPr/>
          <a:lstStyle/>
          <a:p>
            <a:pPr marL="761993" indent="-457200">
              <a:buFont typeface="Arial" panose="020B0604020202020204" pitchFamily="34" charset="0"/>
              <a:buChar char="•"/>
            </a:pPr>
            <a:r>
              <a:rPr lang="en-IN" sz="2400" dirty="0"/>
              <a:t>Two data set are provided, one with </a:t>
            </a:r>
            <a:r>
              <a:rPr lang="en-IN" sz="2400" b="1" dirty="0"/>
              <a:t>basic information </a:t>
            </a:r>
            <a:r>
              <a:rPr lang="en-IN" sz="2400" dirty="0"/>
              <a:t>and the other with </a:t>
            </a:r>
            <a:r>
              <a:rPr lang="en-IN" sz="2400" b="1" dirty="0"/>
              <a:t>user reviews </a:t>
            </a:r>
            <a:r>
              <a:rPr lang="en-IN" sz="2400" dirty="0"/>
              <a:t>for the respective app.</a:t>
            </a:r>
          </a:p>
          <a:p>
            <a:pPr marL="761993" indent="-457200">
              <a:buFont typeface="Arial" panose="020B0604020202020204" pitchFamily="34" charset="0"/>
              <a:buChar char="•"/>
            </a:pPr>
            <a:r>
              <a:rPr lang="en-IN" sz="2400" dirty="0"/>
              <a:t>We must examine and evaluate the data in both datasets in order to identify the important characteristics that influence app engagement and success.</a:t>
            </a:r>
          </a:p>
          <a:p>
            <a:pPr marL="304793" indent="0"/>
            <a:endParaRPr lang="en-IN" sz="2400" dirty="0"/>
          </a:p>
          <a:p>
            <a:pPr marL="304793" indent="0"/>
            <a:endParaRPr lang="en-IN" sz="2400" dirty="0"/>
          </a:p>
          <a:p>
            <a:pPr marL="304793" indent="0"/>
            <a:r>
              <a:rPr lang="en-IN" b="1" dirty="0">
                <a:solidFill>
                  <a:srgbClr val="FF0000"/>
                </a:solidFill>
              </a:rPr>
              <a:t>So, what factors influence an app’s success</a:t>
            </a:r>
          </a:p>
          <a:p>
            <a:pPr marL="304793" indent="0"/>
            <a:r>
              <a:rPr lang="en-IN" sz="2400" dirty="0"/>
              <a:t>An app is said to be successful if it has:</a:t>
            </a:r>
          </a:p>
          <a:p>
            <a:pPr marL="647693" indent="-342900">
              <a:buFont typeface="Arial" panose="020B0604020202020204" pitchFamily="34" charset="0"/>
              <a:buChar char="•"/>
            </a:pPr>
            <a:r>
              <a:rPr lang="en-IN" sz="2400" dirty="0"/>
              <a:t>A high average user rating </a:t>
            </a:r>
          </a:p>
          <a:p>
            <a:pPr marL="647693" indent="-342900">
              <a:buFont typeface="Arial" panose="020B0604020202020204" pitchFamily="34" charset="0"/>
              <a:buChar char="•"/>
            </a:pPr>
            <a:r>
              <a:rPr lang="en-IN" sz="2400" dirty="0"/>
              <a:t>A good number of positive reviews </a:t>
            </a:r>
          </a:p>
          <a:p>
            <a:pPr marL="647693" indent="-342900">
              <a:buFont typeface="Arial" panose="020B0604020202020204" pitchFamily="34" charset="0"/>
              <a:buChar char="•"/>
            </a:pPr>
            <a:r>
              <a:rPr lang="en-IN" sz="2400" dirty="0"/>
              <a:t>A good number of monthly average users</a:t>
            </a:r>
          </a:p>
          <a:p>
            <a:pPr marL="647693" indent="-342900">
              <a:buFont typeface="Arial" panose="020B0604020202020204" pitchFamily="34" charset="0"/>
              <a:buChar char="•"/>
            </a:pPr>
            <a:r>
              <a:rPr lang="en-IN" sz="2400" dirty="0"/>
              <a:t>High revenue per customer and so on. </a:t>
            </a:r>
          </a:p>
        </p:txBody>
      </p:sp>
      <p:grpSp>
        <p:nvGrpSpPr>
          <p:cNvPr id="4" name="object 11">
            <a:extLst>
              <a:ext uri="{FF2B5EF4-FFF2-40B4-BE49-F238E27FC236}">
                <a16:creationId xmlns:a16="http://schemas.microsoft.com/office/drawing/2014/main" id="{1DEED21F-D5F3-1F1F-6132-6659AC92BEA9}"/>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34387212-2057-F5E8-E394-3AFE94FA8550}"/>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D0A4A0BE-B475-7A01-3E5A-CC336D1FEBDD}"/>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23339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7898-011D-3599-506A-F838002BA415}"/>
              </a:ext>
            </a:extLst>
          </p:cNvPr>
          <p:cNvSpPr>
            <a:spLocks noGrp="1"/>
          </p:cNvSpPr>
          <p:nvPr>
            <p:ph type="title"/>
          </p:nvPr>
        </p:nvSpPr>
        <p:spPr>
          <a:xfrm>
            <a:off x="2081013" y="593514"/>
            <a:ext cx="4770163" cy="763693"/>
          </a:xfrm>
        </p:spPr>
        <p:txBody>
          <a:bodyPr/>
          <a:lstStyle/>
          <a:p>
            <a:r>
              <a:rPr lang="en-IN" sz="3200" b="1" dirty="0">
                <a:solidFill>
                  <a:srgbClr val="FF0000"/>
                </a:solidFill>
                <a:latin typeface="+mn-lt"/>
              </a:rPr>
              <a:t>  THE MOTIVE:</a:t>
            </a:r>
          </a:p>
        </p:txBody>
      </p:sp>
      <p:sp>
        <p:nvSpPr>
          <p:cNvPr id="3" name="Text Placeholder 2">
            <a:extLst>
              <a:ext uri="{FF2B5EF4-FFF2-40B4-BE49-F238E27FC236}">
                <a16:creationId xmlns:a16="http://schemas.microsoft.com/office/drawing/2014/main" id="{0C7505E2-350C-E6F6-6CB7-3E4E4C84668B}"/>
              </a:ext>
            </a:extLst>
          </p:cNvPr>
          <p:cNvSpPr>
            <a:spLocks noGrp="1"/>
          </p:cNvSpPr>
          <p:nvPr>
            <p:ph type="body" idx="1"/>
          </p:nvPr>
        </p:nvSpPr>
        <p:spPr>
          <a:xfrm>
            <a:off x="415715" y="2169994"/>
            <a:ext cx="10406960" cy="2142699"/>
          </a:xfrm>
        </p:spPr>
        <p:txBody>
          <a:bodyPr/>
          <a:lstStyle/>
          <a:p>
            <a:r>
              <a:rPr lang="en-IN" b="1" dirty="0"/>
              <a:t>Import Factors While Installing Apps:</a:t>
            </a:r>
          </a:p>
          <a:p>
            <a:r>
              <a:rPr lang="en-IN" sz="2400" dirty="0"/>
              <a:t>     Play Store had widely network its get trouble for users to install the apps from play store.</a:t>
            </a:r>
          </a:p>
          <a:p>
            <a:r>
              <a:rPr lang="en-IN" sz="2400" dirty="0"/>
              <a:t>     Following are major roles for user while installing any apps from play store.</a:t>
            </a:r>
          </a:p>
        </p:txBody>
      </p:sp>
      <p:grpSp>
        <p:nvGrpSpPr>
          <p:cNvPr id="4" name="object 11">
            <a:extLst>
              <a:ext uri="{FF2B5EF4-FFF2-40B4-BE49-F238E27FC236}">
                <a16:creationId xmlns:a16="http://schemas.microsoft.com/office/drawing/2014/main" id="{5F2A2722-7C26-62C3-AABF-5B983435A425}"/>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C635B5A1-813C-A708-D7D3-D807C37E3A2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92276D58-471C-48CC-351F-B2BD1F9D3DF4}"/>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 name="Picture 7">
            <a:extLst>
              <a:ext uri="{FF2B5EF4-FFF2-40B4-BE49-F238E27FC236}">
                <a16:creationId xmlns:a16="http://schemas.microsoft.com/office/drawing/2014/main" id="{C2874DB4-EE5A-06AF-198C-ACA510484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5887" y="41763"/>
            <a:ext cx="2361062" cy="1992572"/>
          </a:xfrm>
          <a:prstGeom prst="rect">
            <a:avLst/>
          </a:prstGeom>
        </p:spPr>
      </p:pic>
      <p:pic>
        <p:nvPicPr>
          <p:cNvPr id="10" name="Picture 9">
            <a:extLst>
              <a:ext uri="{FF2B5EF4-FFF2-40B4-BE49-F238E27FC236}">
                <a16:creationId xmlns:a16="http://schemas.microsoft.com/office/drawing/2014/main" id="{6D130CF7-8B60-62A7-0878-7A06C933249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01765" y="3930555"/>
            <a:ext cx="8370534" cy="2743200"/>
          </a:xfrm>
          <a:prstGeom prst="rect">
            <a:avLst/>
          </a:prstGeom>
        </p:spPr>
      </p:pic>
    </p:spTree>
    <p:extLst>
      <p:ext uri="{BB962C8B-B14F-4D97-AF65-F5344CB8AC3E}">
        <p14:creationId xmlns:p14="http://schemas.microsoft.com/office/powerpoint/2010/main" val="8146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8804-EE2F-5203-36AA-A484BC2EDA05}"/>
              </a:ext>
            </a:extLst>
          </p:cNvPr>
          <p:cNvSpPr>
            <a:spLocks noGrp="1"/>
          </p:cNvSpPr>
          <p:nvPr>
            <p:ph type="title"/>
          </p:nvPr>
        </p:nvSpPr>
        <p:spPr>
          <a:xfrm>
            <a:off x="2081013" y="593514"/>
            <a:ext cx="7499715" cy="763693"/>
          </a:xfrm>
        </p:spPr>
        <p:txBody>
          <a:bodyPr/>
          <a:lstStyle/>
          <a:p>
            <a:r>
              <a:rPr lang="en-IN" sz="3200" b="1" dirty="0">
                <a:solidFill>
                  <a:srgbClr val="FF0000"/>
                </a:solidFill>
                <a:latin typeface="+mn-lt"/>
              </a:rPr>
              <a:t>DATASET PREPARATION</a:t>
            </a:r>
          </a:p>
        </p:txBody>
      </p:sp>
      <p:sp>
        <p:nvSpPr>
          <p:cNvPr id="3" name="Text Placeholder 2">
            <a:extLst>
              <a:ext uri="{FF2B5EF4-FFF2-40B4-BE49-F238E27FC236}">
                <a16:creationId xmlns:a16="http://schemas.microsoft.com/office/drawing/2014/main" id="{33A556FF-C4D9-67F1-2A4A-185D27BCC841}"/>
              </a:ext>
            </a:extLst>
          </p:cNvPr>
          <p:cNvSpPr>
            <a:spLocks noGrp="1"/>
          </p:cNvSpPr>
          <p:nvPr>
            <p:ph type="body" idx="1"/>
          </p:nvPr>
        </p:nvSpPr>
        <p:spPr>
          <a:xfrm>
            <a:off x="415713" y="1536700"/>
            <a:ext cx="8223319" cy="5137055"/>
          </a:xfrm>
        </p:spPr>
        <p:txBody>
          <a:bodyPr/>
          <a:lstStyle/>
          <a:p>
            <a:pPr marL="761993" indent="-457200">
              <a:buFont typeface="Arial" panose="020B0604020202020204" pitchFamily="34" charset="0"/>
              <a:buChar char="•"/>
            </a:pPr>
            <a:r>
              <a:rPr lang="en-IN" b="1" dirty="0"/>
              <a:t>Loading the data sets: </a:t>
            </a:r>
            <a:r>
              <a:rPr lang="en-IN" sz="2400" dirty="0"/>
              <a:t>Two data sets, first Play Store app dataset and user reviews datasets.</a:t>
            </a:r>
          </a:p>
          <a:p>
            <a:pPr marL="761993" indent="-457200">
              <a:buFont typeface="Arial" panose="020B0604020202020204" pitchFamily="34" charset="0"/>
              <a:buChar char="•"/>
            </a:pPr>
            <a:r>
              <a:rPr lang="en-IN" b="1" dirty="0"/>
              <a:t>Importing libraries: </a:t>
            </a:r>
            <a:r>
              <a:rPr lang="en-IN" sz="2400" dirty="0"/>
              <a:t>NumPy, Pandas, Seaborn and Matplotlib.</a:t>
            </a:r>
          </a:p>
          <a:p>
            <a:pPr marL="761993" indent="-457200">
              <a:buFont typeface="Arial" panose="020B0604020202020204" pitchFamily="34" charset="0"/>
              <a:buChar char="•"/>
            </a:pPr>
            <a:r>
              <a:rPr lang="en-IN" b="1" dirty="0"/>
              <a:t>Data cleaning: </a:t>
            </a:r>
            <a:r>
              <a:rPr lang="en-IN" sz="2400" dirty="0"/>
              <a:t>Null values, Finding and removing outliers, Removing duplicate data.</a:t>
            </a:r>
          </a:p>
          <a:p>
            <a:pPr marL="761993" indent="-457200">
              <a:buFont typeface="Arial" panose="020B0604020202020204" pitchFamily="34" charset="0"/>
              <a:buChar char="•"/>
            </a:pPr>
            <a:r>
              <a:rPr lang="en-IN" b="1" dirty="0"/>
              <a:t>Data Manipulation</a:t>
            </a:r>
            <a:r>
              <a:rPr lang="en-IN" sz="2400" b="1" dirty="0"/>
              <a:t>: </a:t>
            </a:r>
            <a:r>
              <a:rPr lang="en-IN" sz="2400" dirty="0"/>
              <a:t>Filling the missing categorical values with mode and numerical values with median. Conversion of price installs, reviews into numerical values.</a:t>
            </a:r>
          </a:p>
          <a:p>
            <a:pPr marL="761993" indent="-457200">
              <a:buFont typeface="Arial" panose="020B0604020202020204" pitchFamily="34" charset="0"/>
              <a:buChar char="•"/>
            </a:pPr>
            <a:r>
              <a:rPr lang="en-IN" b="1" dirty="0"/>
              <a:t>Exploratory Data Analysis: </a:t>
            </a:r>
            <a:r>
              <a:rPr lang="en-IN" sz="2400" dirty="0"/>
              <a:t>Analysing the data sets to summarize their main characteristics using statistical graphics and data visualisations method.</a:t>
            </a:r>
            <a:endParaRPr lang="en-IN" b="1" dirty="0"/>
          </a:p>
        </p:txBody>
      </p:sp>
      <p:grpSp>
        <p:nvGrpSpPr>
          <p:cNvPr id="4" name="object 11">
            <a:extLst>
              <a:ext uri="{FF2B5EF4-FFF2-40B4-BE49-F238E27FC236}">
                <a16:creationId xmlns:a16="http://schemas.microsoft.com/office/drawing/2014/main" id="{6A27A097-EB41-9B58-7B53-FA8EC753AF8E}"/>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68197D9F-9780-3D3A-1429-35384F7F2FD7}"/>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EC233CA1-575C-84B3-B072-D29013FEB81B}"/>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 name="Picture 7">
            <a:extLst>
              <a:ext uri="{FF2B5EF4-FFF2-40B4-BE49-F238E27FC236}">
                <a16:creationId xmlns:a16="http://schemas.microsoft.com/office/drawing/2014/main" id="{23263DA6-5459-F216-9F9F-ED0B15F49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9032" y="1760560"/>
            <a:ext cx="3552968" cy="4503925"/>
          </a:xfrm>
          <a:prstGeom prst="rect">
            <a:avLst/>
          </a:prstGeom>
        </p:spPr>
      </p:pic>
    </p:spTree>
    <p:extLst>
      <p:ext uri="{BB962C8B-B14F-4D97-AF65-F5344CB8AC3E}">
        <p14:creationId xmlns:p14="http://schemas.microsoft.com/office/powerpoint/2010/main" val="336602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7C4F-D71D-506E-E55C-5EA32D6CCE61}"/>
              </a:ext>
            </a:extLst>
          </p:cNvPr>
          <p:cNvSpPr>
            <a:spLocks noGrp="1"/>
          </p:cNvSpPr>
          <p:nvPr>
            <p:ph type="title"/>
          </p:nvPr>
        </p:nvSpPr>
        <p:spPr>
          <a:xfrm>
            <a:off x="2081014" y="593514"/>
            <a:ext cx="9695274" cy="763693"/>
          </a:xfrm>
        </p:spPr>
        <p:txBody>
          <a:bodyPr/>
          <a:lstStyle/>
          <a:p>
            <a:r>
              <a:rPr lang="en-IN" sz="3200" b="1" dirty="0">
                <a:solidFill>
                  <a:srgbClr val="FF0000"/>
                </a:solidFill>
                <a:latin typeface="+mn-lt"/>
              </a:rPr>
              <a:t>ATTRIBUTE IN GOOGLE PLAY STORE DATA</a:t>
            </a:r>
          </a:p>
        </p:txBody>
      </p:sp>
      <p:sp>
        <p:nvSpPr>
          <p:cNvPr id="3" name="Text Placeholder 2">
            <a:extLst>
              <a:ext uri="{FF2B5EF4-FFF2-40B4-BE49-F238E27FC236}">
                <a16:creationId xmlns:a16="http://schemas.microsoft.com/office/drawing/2014/main" id="{3C8B8F25-1EA7-4720-8DF8-3DA547184789}"/>
              </a:ext>
            </a:extLst>
          </p:cNvPr>
          <p:cNvSpPr>
            <a:spLocks noGrp="1"/>
          </p:cNvSpPr>
          <p:nvPr>
            <p:ph type="body" idx="1"/>
          </p:nvPr>
        </p:nvSpPr>
        <p:spPr>
          <a:xfrm>
            <a:off x="415714" y="1536700"/>
            <a:ext cx="11360573" cy="5067300"/>
          </a:xfrm>
        </p:spPr>
        <p:txBody>
          <a:bodyPr/>
          <a:lstStyle/>
          <a:p>
            <a:pPr marL="304793" indent="0"/>
            <a:r>
              <a:rPr lang="en-IN" sz="2400" b="1" dirty="0">
                <a:solidFill>
                  <a:srgbClr val="002060"/>
                </a:solidFill>
              </a:rPr>
              <a:t>1.Apps:</a:t>
            </a:r>
            <a:r>
              <a:rPr lang="en-IN" sz="2400" dirty="0"/>
              <a:t>The apps name.</a:t>
            </a:r>
          </a:p>
          <a:p>
            <a:pPr marL="304793" indent="0"/>
            <a:r>
              <a:rPr lang="en-IN" sz="2400" b="1" dirty="0">
                <a:solidFill>
                  <a:srgbClr val="002060"/>
                </a:solidFill>
              </a:rPr>
              <a:t>2.Category:</a:t>
            </a:r>
            <a:r>
              <a:rPr lang="en-IN" sz="2400" dirty="0"/>
              <a:t>Categorical label, which describes which broad category the app belongs to.</a:t>
            </a:r>
          </a:p>
          <a:p>
            <a:pPr marL="304793" indent="0"/>
            <a:r>
              <a:rPr lang="en-IN" sz="2400" b="1" dirty="0">
                <a:solidFill>
                  <a:srgbClr val="002060"/>
                </a:solidFill>
              </a:rPr>
              <a:t>3.Rating:</a:t>
            </a:r>
            <a:r>
              <a:rPr lang="en-IN" sz="2400" dirty="0">
                <a:solidFill>
                  <a:schemeClr val="tx1">
                    <a:lumMod val="95000"/>
                    <a:lumOff val="5000"/>
                  </a:schemeClr>
                </a:solidFill>
              </a:rPr>
              <a:t>Continious</a:t>
            </a:r>
            <a:r>
              <a:rPr lang="en-IN" sz="2400" dirty="0"/>
              <a:t> variable with a range 0.0 to 5.0, which describe average rating.</a:t>
            </a:r>
          </a:p>
          <a:p>
            <a:pPr marL="304793" indent="0"/>
            <a:r>
              <a:rPr lang="en-IN" sz="2400" b="1" dirty="0">
                <a:solidFill>
                  <a:srgbClr val="002060"/>
                </a:solidFill>
              </a:rPr>
              <a:t>4.Reviews:</a:t>
            </a:r>
            <a:r>
              <a:rPr lang="en-IN" sz="2400" dirty="0"/>
              <a:t>Continious variable describing the number of reviews that the app received.</a:t>
            </a:r>
          </a:p>
          <a:p>
            <a:pPr marL="304793" indent="0"/>
            <a:r>
              <a:rPr lang="en-IN" sz="2400" b="1" dirty="0">
                <a:solidFill>
                  <a:srgbClr val="002060"/>
                </a:solidFill>
              </a:rPr>
              <a:t>5.Size:</a:t>
            </a:r>
            <a:r>
              <a:rPr lang="en-IN" sz="2400" dirty="0"/>
              <a:t>The size of the app. The suffix M is used for megabytes while K used for kilobytes.</a:t>
            </a:r>
          </a:p>
          <a:p>
            <a:pPr marL="304793" indent="0"/>
            <a:r>
              <a:rPr lang="en-IN" sz="2400" b="1" dirty="0">
                <a:solidFill>
                  <a:srgbClr val="002060"/>
                </a:solidFill>
              </a:rPr>
              <a:t>6.Install:</a:t>
            </a:r>
            <a:r>
              <a:rPr lang="en-IN" sz="2400" dirty="0"/>
              <a:t>Categorical label that describes the number of installs.</a:t>
            </a:r>
          </a:p>
          <a:p>
            <a:pPr marL="304793" indent="0"/>
            <a:r>
              <a:rPr lang="en-IN" sz="2400" b="1" dirty="0">
                <a:solidFill>
                  <a:srgbClr val="002060"/>
                </a:solidFill>
              </a:rPr>
              <a:t>7.Type:</a:t>
            </a:r>
            <a:r>
              <a:rPr lang="en-IN" sz="2400" dirty="0"/>
              <a:t>Label that indicates whether the app is free or paid.</a:t>
            </a:r>
          </a:p>
          <a:p>
            <a:pPr marL="304793" indent="0"/>
            <a:r>
              <a:rPr lang="en-IN" sz="2400" b="1" dirty="0">
                <a:solidFill>
                  <a:srgbClr val="002060"/>
                </a:solidFill>
              </a:rPr>
              <a:t>8.Price:</a:t>
            </a:r>
            <a:r>
              <a:rPr lang="en-IN" sz="2400" dirty="0"/>
              <a:t>The price value for the paid apps.</a:t>
            </a:r>
          </a:p>
          <a:p>
            <a:pPr marL="304793" indent="0"/>
            <a:r>
              <a:rPr lang="en-IN" sz="2400" b="1" dirty="0">
                <a:solidFill>
                  <a:srgbClr val="002060"/>
                </a:solidFill>
              </a:rPr>
              <a:t>9.Content Rating:</a:t>
            </a:r>
            <a:r>
              <a:rPr lang="en-IN" sz="2400" dirty="0"/>
              <a:t>Categorical rating that indicates  age group for which app is suitable.</a:t>
            </a:r>
          </a:p>
          <a:p>
            <a:pPr marL="304793" indent="0"/>
            <a:r>
              <a:rPr lang="en-IN" sz="2400" b="1" dirty="0">
                <a:solidFill>
                  <a:srgbClr val="002060"/>
                </a:solidFill>
              </a:rPr>
              <a:t>10.Genre:</a:t>
            </a:r>
            <a:r>
              <a:rPr lang="en-IN" sz="2400" dirty="0"/>
              <a:t>Semicolon-separated list of genre to which the app belongs.</a:t>
            </a:r>
          </a:p>
          <a:p>
            <a:pPr marL="304793" indent="0"/>
            <a:r>
              <a:rPr lang="en-IN" sz="2400" b="1" dirty="0">
                <a:solidFill>
                  <a:srgbClr val="002060"/>
                </a:solidFill>
              </a:rPr>
              <a:t>11.Last Update:</a:t>
            </a:r>
            <a:r>
              <a:rPr lang="en-IN" sz="2400" dirty="0"/>
              <a:t>The date of the app was last updated.</a:t>
            </a:r>
          </a:p>
          <a:p>
            <a:pPr marL="304793" indent="0"/>
            <a:r>
              <a:rPr lang="en-IN" sz="2400" b="1" dirty="0">
                <a:solidFill>
                  <a:srgbClr val="002060"/>
                </a:solidFill>
              </a:rPr>
              <a:t>12.Current Version:</a:t>
            </a:r>
            <a:r>
              <a:rPr lang="en-IN" sz="2400" dirty="0"/>
              <a:t>The current version of the app as specified by the developers.</a:t>
            </a:r>
          </a:p>
          <a:p>
            <a:pPr marL="304793" indent="0"/>
            <a:r>
              <a:rPr lang="en-IN" sz="2400" b="1" dirty="0">
                <a:solidFill>
                  <a:srgbClr val="002060"/>
                </a:solidFill>
              </a:rPr>
              <a:t>13.Android Version:</a:t>
            </a:r>
            <a:r>
              <a:rPr lang="en-IN" sz="2400" dirty="0"/>
              <a:t>The Android operating system the app is compatible with.</a:t>
            </a:r>
          </a:p>
          <a:p>
            <a:pPr marL="304793" indent="0"/>
            <a:endParaRPr lang="en-IN" sz="2400" dirty="0"/>
          </a:p>
        </p:txBody>
      </p:sp>
      <p:grpSp>
        <p:nvGrpSpPr>
          <p:cNvPr id="4" name="object 11">
            <a:extLst>
              <a:ext uri="{FF2B5EF4-FFF2-40B4-BE49-F238E27FC236}">
                <a16:creationId xmlns:a16="http://schemas.microsoft.com/office/drawing/2014/main" id="{8685F927-7B88-0D10-2AA2-F35030455884}"/>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335D693D-D3F7-989F-F861-51B128EDF222}"/>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0843FE6D-4D7D-A8D2-12FA-A1080FFDD81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189254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D877-F7BB-7B98-9429-14E5D95AC32A}"/>
              </a:ext>
            </a:extLst>
          </p:cNvPr>
          <p:cNvSpPr>
            <a:spLocks noGrp="1"/>
          </p:cNvSpPr>
          <p:nvPr>
            <p:ph type="title"/>
          </p:nvPr>
        </p:nvSpPr>
        <p:spPr>
          <a:xfrm>
            <a:off x="2237223" y="365126"/>
            <a:ext cx="9116577" cy="1173064"/>
          </a:xfrm>
        </p:spPr>
        <p:txBody>
          <a:bodyPr>
            <a:normAutofit/>
          </a:bodyPr>
          <a:lstStyle/>
          <a:p>
            <a:r>
              <a:rPr lang="en-IN" sz="3200" b="1" dirty="0">
                <a:solidFill>
                  <a:srgbClr val="FF0000"/>
                </a:solidFill>
                <a:latin typeface="+mn-lt"/>
              </a:rPr>
              <a:t>OVERVIEW OF ANALYSIS</a:t>
            </a:r>
          </a:p>
        </p:txBody>
      </p:sp>
      <p:grpSp>
        <p:nvGrpSpPr>
          <p:cNvPr id="9" name="object 11">
            <a:extLst>
              <a:ext uri="{FF2B5EF4-FFF2-40B4-BE49-F238E27FC236}">
                <a16:creationId xmlns:a16="http://schemas.microsoft.com/office/drawing/2014/main" id="{80BC1486-C079-3E24-856A-4A16C84A551B}"/>
              </a:ext>
            </a:extLst>
          </p:cNvPr>
          <p:cNvGrpSpPr/>
          <p:nvPr/>
        </p:nvGrpSpPr>
        <p:grpSpPr>
          <a:xfrm>
            <a:off x="922773" y="367454"/>
            <a:ext cx="1079500" cy="1079500"/>
            <a:chOff x="478536" y="263652"/>
            <a:chExt cx="809625" cy="809625"/>
          </a:xfrm>
        </p:grpSpPr>
        <p:sp>
          <p:nvSpPr>
            <p:cNvPr id="10" name="object 12">
              <a:extLst>
                <a:ext uri="{FF2B5EF4-FFF2-40B4-BE49-F238E27FC236}">
                  <a16:creationId xmlns:a16="http://schemas.microsoft.com/office/drawing/2014/main" id="{33272D7F-FC5A-D871-6FE3-390ED6CCA26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11" name="object 13">
              <a:extLst>
                <a:ext uri="{FF2B5EF4-FFF2-40B4-BE49-F238E27FC236}">
                  <a16:creationId xmlns:a16="http://schemas.microsoft.com/office/drawing/2014/main" id="{53E29D76-1412-CA40-54E4-2445F8D69BD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12" name="Rectangle 11">
            <a:extLst>
              <a:ext uri="{FF2B5EF4-FFF2-40B4-BE49-F238E27FC236}">
                <a16:creationId xmlns:a16="http://schemas.microsoft.com/office/drawing/2014/main" id="{ECA76028-02C7-BF37-B4B6-A849F5A55C43}"/>
              </a:ext>
            </a:extLst>
          </p:cNvPr>
          <p:cNvSpPr/>
          <p:nvPr/>
        </p:nvSpPr>
        <p:spPr>
          <a:xfrm>
            <a:off x="537029" y="3428999"/>
            <a:ext cx="3149600"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Understand the structure of the dataset and clean data before analysis</a:t>
            </a:r>
          </a:p>
        </p:txBody>
      </p:sp>
      <p:sp>
        <p:nvSpPr>
          <p:cNvPr id="13" name="Rectangle 12">
            <a:extLst>
              <a:ext uri="{FF2B5EF4-FFF2-40B4-BE49-F238E27FC236}">
                <a16:creationId xmlns:a16="http://schemas.microsoft.com/office/drawing/2014/main" id="{47B26BB1-14A7-0DEF-5343-9816D2F87A93}"/>
              </a:ext>
            </a:extLst>
          </p:cNvPr>
          <p:cNvSpPr/>
          <p:nvPr/>
        </p:nvSpPr>
        <p:spPr>
          <a:xfrm>
            <a:off x="4862286" y="3429000"/>
            <a:ext cx="3018971"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pc="-5" dirty="0">
                <a:cs typeface="Arial"/>
              </a:rPr>
              <a:t>Uncover initial  patterns,  characteristics,</a:t>
            </a:r>
            <a:r>
              <a:rPr lang="en-US" sz="2400" spc="-30" dirty="0">
                <a:cs typeface="Arial"/>
              </a:rPr>
              <a:t> </a:t>
            </a:r>
            <a:r>
              <a:rPr lang="en-US" sz="2400" spc="-5" dirty="0">
                <a:cs typeface="Arial"/>
              </a:rPr>
              <a:t>and  points </a:t>
            </a:r>
            <a:r>
              <a:rPr lang="en-US" sz="2400" dirty="0">
                <a:cs typeface="Arial"/>
              </a:rPr>
              <a:t>of </a:t>
            </a:r>
            <a:r>
              <a:rPr lang="en-US" sz="2400" spc="-5" dirty="0">
                <a:cs typeface="Arial"/>
              </a:rPr>
              <a:t>interest  using visual  exploration</a:t>
            </a:r>
            <a:endParaRPr lang="en-US" sz="2400" dirty="0">
              <a:cs typeface="Arial"/>
            </a:endParaRPr>
          </a:p>
          <a:p>
            <a:pPr algn="ctr"/>
            <a:endParaRPr lang="en-IN" dirty="0"/>
          </a:p>
        </p:txBody>
      </p:sp>
      <p:sp>
        <p:nvSpPr>
          <p:cNvPr id="14" name="Rectangle 13">
            <a:extLst>
              <a:ext uri="{FF2B5EF4-FFF2-40B4-BE49-F238E27FC236}">
                <a16:creationId xmlns:a16="http://schemas.microsoft.com/office/drawing/2014/main" id="{847F5CFB-8242-9CEB-A23D-AC19D09D6BCB}"/>
              </a:ext>
            </a:extLst>
          </p:cNvPr>
          <p:cNvSpPr/>
          <p:nvPr/>
        </p:nvSpPr>
        <p:spPr>
          <a:xfrm>
            <a:off x="8737600" y="3428999"/>
            <a:ext cx="2917371"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pc="-5" dirty="0">
                <a:cs typeface="Arial"/>
              </a:rPr>
              <a:t>Formulate a  statistical model</a:t>
            </a:r>
            <a:r>
              <a:rPr lang="en-US" sz="2400" spc="-35" dirty="0">
                <a:cs typeface="Arial"/>
              </a:rPr>
              <a:t> </a:t>
            </a:r>
            <a:r>
              <a:rPr lang="en-US" sz="2400" dirty="0">
                <a:cs typeface="Arial"/>
              </a:rPr>
              <a:t>to  </a:t>
            </a:r>
            <a:r>
              <a:rPr lang="en-US" sz="2400" spc="-5" dirty="0">
                <a:cs typeface="Arial"/>
              </a:rPr>
              <a:t>forecast an  outcome using  relevant</a:t>
            </a:r>
            <a:r>
              <a:rPr lang="en-US" sz="2400" spc="-40" dirty="0">
                <a:cs typeface="Arial"/>
              </a:rPr>
              <a:t> </a:t>
            </a:r>
            <a:r>
              <a:rPr lang="en-US" sz="2400" spc="-5" dirty="0">
                <a:cs typeface="Arial"/>
              </a:rPr>
              <a:t>predictors</a:t>
            </a:r>
            <a:endParaRPr lang="en-US" sz="2400" dirty="0">
              <a:cs typeface="Arial"/>
            </a:endParaRPr>
          </a:p>
          <a:p>
            <a:pPr algn="ctr"/>
            <a:endParaRPr lang="en-IN" dirty="0"/>
          </a:p>
        </p:txBody>
      </p:sp>
      <p:sp>
        <p:nvSpPr>
          <p:cNvPr id="15" name="Arrow: Right 14">
            <a:extLst>
              <a:ext uri="{FF2B5EF4-FFF2-40B4-BE49-F238E27FC236}">
                <a16:creationId xmlns:a16="http://schemas.microsoft.com/office/drawing/2014/main" id="{5F7AB736-C22D-1111-AADE-3A9887B9C949}"/>
              </a:ext>
            </a:extLst>
          </p:cNvPr>
          <p:cNvSpPr/>
          <p:nvPr/>
        </p:nvSpPr>
        <p:spPr>
          <a:xfrm>
            <a:off x="636819" y="1538189"/>
            <a:ext cx="3149600"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Data Cleaning</a:t>
            </a:r>
          </a:p>
        </p:txBody>
      </p:sp>
      <p:sp>
        <p:nvSpPr>
          <p:cNvPr id="16" name="Arrow: Right 15">
            <a:extLst>
              <a:ext uri="{FF2B5EF4-FFF2-40B4-BE49-F238E27FC236}">
                <a16:creationId xmlns:a16="http://schemas.microsoft.com/office/drawing/2014/main" id="{35C3B4B0-A186-2F02-66BE-D555E3100527}"/>
              </a:ext>
            </a:extLst>
          </p:cNvPr>
          <p:cNvSpPr/>
          <p:nvPr/>
        </p:nvSpPr>
        <p:spPr>
          <a:xfrm>
            <a:off x="4862286" y="1538189"/>
            <a:ext cx="3018970"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Data Exploration</a:t>
            </a:r>
          </a:p>
        </p:txBody>
      </p:sp>
      <p:sp>
        <p:nvSpPr>
          <p:cNvPr id="17" name="Arrow: Right 16">
            <a:extLst>
              <a:ext uri="{FF2B5EF4-FFF2-40B4-BE49-F238E27FC236}">
                <a16:creationId xmlns:a16="http://schemas.microsoft.com/office/drawing/2014/main" id="{275AF141-3817-BB02-42F4-7E9844924A42}"/>
              </a:ext>
            </a:extLst>
          </p:cNvPr>
          <p:cNvSpPr/>
          <p:nvPr/>
        </p:nvSpPr>
        <p:spPr>
          <a:xfrm>
            <a:off x="8360229" y="1538189"/>
            <a:ext cx="3294742"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Predictive Modelling</a:t>
            </a:r>
          </a:p>
        </p:txBody>
      </p:sp>
      <p:sp>
        <p:nvSpPr>
          <p:cNvPr id="18" name="object 18">
            <a:extLst>
              <a:ext uri="{FF2B5EF4-FFF2-40B4-BE49-F238E27FC236}">
                <a16:creationId xmlns:a16="http://schemas.microsoft.com/office/drawing/2014/main" id="{C0E62C1D-BC8C-541B-2E4A-9654AEB0F1B7}"/>
              </a:ext>
            </a:extLst>
          </p:cNvPr>
          <p:cNvSpPr/>
          <p:nvPr/>
        </p:nvSpPr>
        <p:spPr>
          <a:xfrm>
            <a:off x="1620003" y="2616871"/>
            <a:ext cx="617220" cy="615695"/>
          </a:xfrm>
          <a:prstGeom prst="rect">
            <a:avLst/>
          </a:prstGeom>
          <a:blipFill>
            <a:blip r:embed="rId4"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25D24D48-1EEE-153F-7B3C-D08272B2D0C6}"/>
              </a:ext>
            </a:extLst>
          </p:cNvPr>
          <p:cNvSpPr/>
          <p:nvPr/>
        </p:nvSpPr>
        <p:spPr>
          <a:xfrm>
            <a:off x="5933696" y="2637745"/>
            <a:ext cx="617220" cy="615695"/>
          </a:xfrm>
          <a:prstGeom prst="rect">
            <a:avLst/>
          </a:prstGeom>
          <a:blipFill>
            <a:blip r:embed="rId5"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7B71600F-86FF-DCBA-7BB3-6F2E6EF23262}"/>
              </a:ext>
            </a:extLst>
          </p:cNvPr>
          <p:cNvSpPr/>
          <p:nvPr/>
        </p:nvSpPr>
        <p:spPr>
          <a:xfrm>
            <a:off x="9932633" y="2661829"/>
            <a:ext cx="527303" cy="52578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337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B566-3D0A-A9B7-04D6-AFDA8E155B20}"/>
              </a:ext>
            </a:extLst>
          </p:cNvPr>
          <p:cNvSpPr>
            <a:spLocks noGrp="1"/>
          </p:cNvSpPr>
          <p:nvPr>
            <p:ph type="title"/>
          </p:nvPr>
        </p:nvSpPr>
        <p:spPr>
          <a:xfrm>
            <a:off x="2235200" y="365126"/>
            <a:ext cx="9118599" cy="1078992"/>
          </a:xfrm>
        </p:spPr>
        <p:txBody>
          <a:bodyPr>
            <a:normAutofit/>
          </a:bodyPr>
          <a:lstStyle/>
          <a:p>
            <a:r>
              <a:rPr lang="en-IN" sz="3200" b="1" dirty="0">
                <a:solidFill>
                  <a:srgbClr val="FF0000"/>
                </a:solidFill>
                <a:latin typeface="+mn-lt"/>
              </a:rPr>
              <a:t>DISTRIBUTION OF CATEGORY</a:t>
            </a:r>
          </a:p>
        </p:txBody>
      </p:sp>
      <p:pic>
        <p:nvPicPr>
          <p:cNvPr id="1026" name="Picture 2">
            <a:extLst>
              <a:ext uri="{FF2B5EF4-FFF2-40B4-BE49-F238E27FC236}">
                <a16:creationId xmlns:a16="http://schemas.microsoft.com/office/drawing/2014/main" id="{0DEF4DD6-56A9-192B-0978-721465C9D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3" y="1690688"/>
            <a:ext cx="6792685" cy="4802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99493EC-1265-D6FF-AB56-1E2A4EAC888D}"/>
              </a:ext>
            </a:extLst>
          </p:cNvPr>
          <p:cNvSpPr/>
          <p:nvPr/>
        </p:nvSpPr>
        <p:spPr>
          <a:xfrm>
            <a:off x="551543" y="2206171"/>
            <a:ext cx="3541486" cy="3976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0" i="0" dirty="0">
                <a:solidFill>
                  <a:srgbClr val="212121"/>
                </a:solidFill>
                <a:effectLst/>
              </a:rPr>
              <a:t>This pie chart shows us the Family related apps are the most number in availability, followed by Games which is generally preferred by Children. This two constitute nearby 30% of the available Apps</a:t>
            </a:r>
            <a:r>
              <a:rPr lang="en-US" b="0" i="0" dirty="0">
                <a:solidFill>
                  <a:srgbClr val="212121"/>
                </a:solidFill>
                <a:effectLst/>
                <a:latin typeface="Roboto" panose="02000000000000000000" pitchFamily="2" charset="0"/>
              </a:rPr>
              <a:t>.</a:t>
            </a:r>
            <a:endParaRPr lang="en-IN" dirty="0"/>
          </a:p>
        </p:txBody>
      </p:sp>
      <p:grpSp>
        <p:nvGrpSpPr>
          <p:cNvPr id="4" name="object 11">
            <a:extLst>
              <a:ext uri="{FF2B5EF4-FFF2-40B4-BE49-F238E27FC236}">
                <a16:creationId xmlns:a16="http://schemas.microsoft.com/office/drawing/2014/main" id="{02CC5AB2-693E-6AB9-D56A-012FBDD2D60B}"/>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id="{DEE2FBC1-FDAE-719C-A074-DA8CF39892E0}"/>
                </a:ext>
              </a:extLst>
            </p:cNvPr>
            <p:cNvSpPr/>
            <p:nvPr/>
          </p:nvSpPr>
          <p:spPr>
            <a:xfrm>
              <a:off x="478536" y="263652"/>
              <a:ext cx="809244" cy="809244"/>
            </a:xfrm>
            <a:prstGeom prst="rect">
              <a:avLst/>
            </a:prstGeom>
            <a:blipFill>
              <a:blip r:embed="rId3"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id="{D7682FC5-97DD-B737-896D-22335B598D38}"/>
                </a:ext>
              </a:extLst>
            </p:cNvPr>
            <p:cNvSpPr/>
            <p:nvPr/>
          </p:nvSpPr>
          <p:spPr>
            <a:xfrm>
              <a:off x="537972" y="303276"/>
              <a:ext cx="694944" cy="696468"/>
            </a:xfrm>
            <a:prstGeom prst="rect">
              <a:avLst/>
            </a:prstGeom>
            <a:blipFill>
              <a:blip r:embed="rId4"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428166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1852</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Roboto</vt:lpstr>
      <vt:lpstr>Office Theme</vt:lpstr>
      <vt:lpstr>Capstone Project Play Store App Review Analysis</vt:lpstr>
      <vt:lpstr>     WHY ANALYZE THE GOOGLE PLAY  STORE?</vt:lpstr>
      <vt:lpstr>INTRODUCTION</vt:lpstr>
      <vt:lpstr>PROBLEM STATEMENT</vt:lpstr>
      <vt:lpstr>  THE MOTIVE:</vt:lpstr>
      <vt:lpstr>DATASET PREPARATION</vt:lpstr>
      <vt:lpstr>ATTRIBUTE IN GOOGLE PLAY STORE DATA</vt:lpstr>
      <vt:lpstr>OVERVIEW OF ANALYSIS</vt:lpstr>
      <vt:lpstr>DISTRIBUTION OF CATEGORY</vt:lpstr>
      <vt:lpstr>CATEGORY WISE INSTALL</vt:lpstr>
      <vt:lpstr>TOP 10 INSTALL APPS IN ANY CATEGORY</vt:lpstr>
      <vt:lpstr>CATEGORY WISE MEAN RATING</vt:lpstr>
      <vt:lpstr>DENSITY OF RATING</vt:lpstr>
      <vt:lpstr>CATEGORY WISE REVIEWS </vt:lpstr>
      <vt:lpstr>PERCENTAGE OF PAID APPS VS FREE APPS</vt:lpstr>
      <vt:lpstr>CATEGORY WISE SIZE</vt:lpstr>
      <vt:lpstr>AGE VS CONTENT RATING</vt:lpstr>
      <vt:lpstr>ANDROID VERSION OF TOP 10 COUNT</vt:lpstr>
      <vt:lpstr>TOP MOST EXPENSIVE APPS </vt:lpstr>
      <vt:lpstr>CORRELATION HEATMAP</vt:lpstr>
      <vt:lpstr>CHALLENGES FACED(continued) </vt:lpstr>
      <vt:lpstr>CHALLENGES FACED </vt:lpstr>
      <vt:lpstr>CONCLUSION (continued)</vt:lpstr>
      <vt:lpstr>CONCLUSION (continued)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VIVEK KUMAR</dc:creator>
  <cp:lastModifiedBy>VIVEK KUMAR</cp:lastModifiedBy>
  <cp:revision>119</cp:revision>
  <dcterms:created xsi:type="dcterms:W3CDTF">2022-11-21T02:38:23Z</dcterms:created>
  <dcterms:modified xsi:type="dcterms:W3CDTF">2022-12-09T02:17:28Z</dcterms:modified>
</cp:coreProperties>
</file>