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0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86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4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3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2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617E78-6984-429A-B341-C9C0E8F1A7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712D-98A7-4979-BEB9-D3D6E67F1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Screening for</a:t>
            </a:r>
            <a:br>
              <a:rPr lang="en-US" sz="4400" dirty="0"/>
            </a:br>
            <a:r>
              <a:rPr lang="en-US" sz="4400" dirty="0"/>
              <a:t>Chronic Kidney Disease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0DEA-63F3-4C4A-8131-FEC36109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69005"/>
          </a:xfrm>
        </p:spPr>
        <p:txBody>
          <a:bodyPr>
            <a:normAutofit/>
          </a:bodyPr>
          <a:lstStyle/>
          <a:p>
            <a:r>
              <a:rPr lang="en-US" dirty="0"/>
              <a:t>IDS-506</a:t>
            </a:r>
          </a:p>
          <a:p>
            <a:r>
              <a:rPr lang="en-US" dirty="0"/>
              <a:t>Health Information and Management Analytics</a:t>
            </a:r>
          </a:p>
          <a:p>
            <a:pPr algn="r"/>
            <a:br>
              <a:rPr lang="en-US" dirty="0"/>
            </a:br>
            <a:r>
              <a:rPr lang="en-US" dirty="0"/>
              <a:t>Vivek Kumar</a:t>
            </a:r>
          </a:p>
        </p:txBody>
      </p:sp>
    </p:spTree>
    <p:extLst>
      <p:ext uri="{BB962C8B-B14F-4D97-AF65-F5344CB8AC3E}">
        <p14:creationId xmlns:p14="http://schemas.microsoft.com/office/powerpoint/2010/main" val="15485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7C08-F9F0-426F-8424-EC4DCF73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C266-A6BA-43C8-A343-30A0765C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easy-to-use screening tool to identify patients at risk for CKD</a:t>
            </a:r>
          </a:p>
          <a:p>
            <a:r>
              <a:rPr lang="en-US" dirty="0"/>
              <a:t>Even with wide availability and low cost of a test for CKD, many in the at-risk population have not been tested due to low awareness</a:t>
            </a:r>
          </a:p>
          <a:p>
            <a:r>
              <a:rPr lang="en-US" dirty="0"/>
              <a:t>With benefits of early detection and treatment of CKD, the need for screening tool is clear</a:t>
            </a:r>
          </a:p>
          <a:p>
            <a:r>
              <a:rPr lang="en-US" dirty="0"/>
              <a:t>The screening tool shall be able to identify high risk patients (for CKD) with easily obtainable patient data</a:t>
            </a:r>
          </a:p>
        </p:txBody>
      </p:sp>
    </p:spTree>
    <p:extLst>
      <p:ext uri="{BB962C8B-B14F-4D97-AF65-F5344CB8AC3E}">
        <p14:creationId xmlns:p14="http://schemas.microsoft.com/office/powerpoint/2010/main" val="22519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A523-D8D4-4E35-B72F-83A52DA1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5DAB-2B7E-4D9D-91BF-5A41CDFB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has records for 8,819 patients with 34 features for each</a:t>
            </a:r>
          </a:p>
          <a:p>
            <a:r>
              <a:rPr lang="en-US" dirty="0"/>
              <a:t>6,000 patient records have results of CKD test (Tested Positive/Negative)</a:t>
            </a:r>
          </a:p>
          <a:p>
            <a:r>
              <a:rPr lang="en-US" dirty="0"/>
              <a:t>The screening model shall be able to identify at-risk CKD patients from records of 2,819 patients not tested for CKD yet</a:t>
            </a:r>
          </a:p>
          <a:p>
            <a:r>
              <a:rPr lang="en-US" dirty="0"/>
              <a:t>The data has missing values for multiple records, which we need to impute before creating a screening model</a:t>
            </a:r>
          </a:p>
        </p:txBody>
      </p:sp>
    </p:spTree>
    <p:extLst>
      <p:ext uri="{BB962C8B-B14F-4D97-AF65-F5344CB8AC3E}">
        <p14:creationId xmlns:p14="http://schemas.microsoft.com/office/powerpoint/2010/main" val="173780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BC5D7797-7200-49F0-909F-DD19E376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52421" y="161672"/>
            <a:ext cx="5344202" cy="65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291C4E-C0A8-478F-9B60-D5295692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89" y="1900237"/>
            <a:ext cx="1676400" cy="393382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A3C3647-A5A2-4E54-A126-6391C1BE0345}"/>
              </a:ext>
            </a:extLst>
          </p:cNvPr>
          <p:cNvSpPr txBox="1">
            <a:spLocks/>
          </p:cNvSpPr>
          <p:nvPr/>
        </p:nvSpPr>
        <p:spPr>
          <a:xfrm>
            <a:off x="1295402" y="982133"/>
            <a:ext cx="3646053" cy="7895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84629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E9D4-488E-4618-8BA1-C62C3CED048A}"/>
              </a:ext>
            </a:extLst>
          </p:cNvPr>
          <p:cNvSpPr txBox="1">
            <a:spLocks/>
          </p:cNvSpPr>
          <p:nvPr/>
        </p:nvSpPr>
        <p:spPr>
          <a:xfrm>
            <a:off x="1295402" y="963083"/>
            <a:ext cx="3646053" cy="7895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E523-435C-4880-BD55-C75AAA09BD3E}"/>
              </a:ext>
            </a:extLst>
          </p:cNvPr>
          <p:cNvSpPr txBox="1">
            <a:spLocks/>
          </p:cNvSpPr>
          <p:nvPr/>
        </p:nvSpPr>
        <p:spPr>
          <a:xfrm>
            <a:off x="1295401" y="1855257"/>
            <a:ext cx="9601196" cy="406294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Replaced missing values with -9 for the following attributes: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Income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PoorVision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Unmarried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Fam CVD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Insured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Hypertension, CHF, CVD, Educ, Stroke, Anemia, Diabetes</a:t>
            </a:r>
            <a:endParaRPr lang="en-US" dirty="0"/>
          </a:p>
          <a:p>
            <a:r>
              <a:rPr lang="en-US" sz="2000" dirty="0"/>
              <a:t>Replaced missing values with mean for the following attributes: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DBP, Waist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SBP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Height, LDL, HDL, Total Chol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/>
              <a:t>Replaced missing values as Weight(Kg)/Height(m)^2 for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BMI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dirty="0"/>
              <a:t>Replaced missing values as </a:t>
            </a:r>
            <a:r>
              <a:rPr lang="en-US" sz="2000" dirty="0">
                <a:solidFill>
                  <a:srgbClr val="09885A"/>
                </a:solidFill>
              </a:rPr>
              <a:t>0 </a:t>
            </a:r>
            <a:r>
              <a:rPr lang="en-US" sz="2000" dirty="0"/>
              <a:t>and</a:t>
            </a:r>
            <a:r>
              <a:rPr lang="en-US" sz="2000" b="0" dirty="0">
                <a:solidFill>
                  <a:srgbClr val="09885A"/>
                </a:solidFill>
                <a:effectLst/>
              </a:rPr>
              <a:t> 1 </a:t>
            </a:r>
            <a:r>
              <a:rPr lang="en-US" sz="2000" dirty="0"/>
              <a:t>for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Obese</a:t>
            </a:r>
            <a:r>
              <a:rPr lang="en-US" sz="2000" dirty="0"/>
              <a:t> based on corresponding values of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BMI</a:t>
            </a:r>
            <a:r>
              <a:rPr lang="en-US" sz="2000" dirty="0"/>
              <a:t>(</a:t>
            </a:r>
            <a:r>
              <a:rPr lang="en-US" sz="20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/>
              <a:t> for BMI&gt;30 and </a:t>
            </a:r>
            <a:r>
              <a:rPr lang="en-US" sz="2000" dirty="0">
                <a:solidFill>
                  <a:srgbClr val="09885A"/>
                </a:solidFill>
              </a:rPr>
              <a:t>0</a:t>
            </a:r>
            <a:r>
              <a:rPr lang="en-US" sz="2000" dirty="0"/>
              <a:t> for BMI&lt;=30)</a:t>
            </a:r>
          </a:p>
          <a:p>
            <a:r>
              <a:rPr lang="en-US" sz="2000" dirty="0"/>
              <a:t>Replaced missing values as </a:t>
            </a:r>
            <a:r>
              <a:rPr lang="en-US" sz="2000" dirty="0">
                <a:solidFill>
                  <a:srgbClr val="09885A"/>
                </a:solidFill>
              </a:rPr>
              <a:t>2 </a:t>
            </a:r>
            <a:r>
              <a:rPr lang="en-US" sz="2000" dirty="0"/>
              <a:t>for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Activity</a:t>
            </a:r>
          </a:p>
          <a:p>
            <a:r>
              <a:rPr lang="en-US" sz="2000" dirty="0"/>
              <a:t>One hot encoding for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Racegrp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CareSource'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'Activity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6DA8E1-B16A-4948-B6E6-D7624C9F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9" y="1606244"/>
            <a:ext cx="27571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BA22D1-31D3-4CA1-84CB-88E40B44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28" y="1606244"/>
            <a:ext cx="2862245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0C23A9-6918-4C9B-B28B-E18DC5201246}"/>
              </a:ext>
            </a:extLst>
          </p:cNvPr>
          <p:cNvSpPr txBox="1">
            <a:spLocks/>
          </p:cNvSpPr>
          <p:nvPr/>
        </p:nvSpPr>
        <p:spPr>
          <a:xfrm>
            <a:off x="5559522" y="798777"/>
            <a:ext cx="1362073" cy="7895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EDA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3EE5763-A609-46B5-8A21-3EFA3D8A0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223" y="1588295"/>
            <a:ext cx="289501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17A514B-1EAF-4303-9959-03F1DD2A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36" y="3748089"/>
            <a:ext cx="3474720" cy="185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D705A83-8CC6-4CAF-8E78-E5A2E58E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55" y="3958829"/>
            <a:ext cx="30460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894375C-8F42-4234-9538-D7104B3E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9" y="3748087"/>
            <a:ext cx="2862245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3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3A3461-C63E-4470-9A8A-05691D75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42" y="680658"/>
            <a:ext cx="8921213" cy="54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D922DC-3F82-4FB3-BE47-2217AE8042EC}"/>
              </a:ext>
            </a:extLst>
          </p:cNvPr>
          <p:cNvSpPr txBox="1">
            <a:spLocks/>
          </p:cNvSpPr>
          <p:nvPr/>
        </p:nvSpPr>
        <p:spPr>
          <a:xfrm>
            <a:off x="4022774" y="798777"/>
            <a:ext cx="4146453" cy="7895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264509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B51CBC-266B-4465-ADB4-64AAD65AA4C5}"/>
              </a:ext>
            </a:extLst>
          </p:cNvPr>
          <p:cNvSpPr txBox="1">
            <a:spLocks/>
          </p:cNvSpPr>
          <p:nvPr/>
        </p:nvSpPr>
        <p:spPr>
          <a:xfrm>
            <a:off x="790576" y="798777"/>
            <a:ext cx="10677524" cy="51567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Removing Multicollinearity using Variance Inflation Factor (VIF)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A545A-8EB3-45C8-86F8-7259AC10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5" y="1779906"/>
            <a:ext cx="1925275" cy="43885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A70F80-B06D-4D8B-A76A-6DFE196707B7}"/>
              </a:ext>
            </a:extLst>
          </p:cNvPr>
          <p:cNvSpPr txBox="1">
            <a:spLocks/>
          </p:cNvSpPr>
          <p:nvPr/>
        </p:nvSpPr>
        <p:spPr>
          <a:xfrm>
            <a:off x="1013189" y="1470290"/>
            <a:ext cx="1561512" cy="2584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100" dirty="0"/>
              <a:t>VIF for Original Dataset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73D2F8-F4BC-4536-86A6-D16E46BB12AD}"/>
              </a:ext>
            </a:extLst>
          </p:cNvPr>
          <p:cNvSpPr txBox="1">
            <a:spLocks/>
          </p:cNvSpPr>
          <p:nvPr/>
        </p:nvSpPr>
        <p:spPr>
          <a:xfrm>
            <a:off x="2921794" y="1470290"/>
            <a:ext cx="1850771" cy="2584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Removed HDL &amp; Total Chol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B5784-2662-485F-B82A-E602F3C59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779640"/>
            <a:ext cx="1852613" cy="43891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C4CC9F-F91F-417D-9059-152D890A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513" y="1779640"/>
            <a:ext cx="2068098" cy="43891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7F5A206-8D11-4B7E-97B4-8C34BD45E246}"/>
              </a:ext>
            </a:extLst>
          </p:cNvPr>
          <p:cNvSpPr txBox="1">
            <a:spLocks/>
          </p:cNvSpPr>
          <p:nvPr/>
        </p:nvSpPr>
        <p:spPr>
          <a:xfrm>
            <a:off x="4961352" y="1470290"/>
            <a:ext cx="2068098" cy="2584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Removed Height, Weight &amp; Waist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147401-6363-47EF-B02F-2030554E6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389" y="1779640"/>
            <a:ext cx="2079462" cy="43891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24F473E-DA80-4279-9002-3AD76C6FCE67}"/>
              </a:ext>
            </a:extLst>
          </p:cNvPr>
          <p:cNvSpPr txBox="1">
            <a:spLocks/>
          </p:cNvSpPr>
          <p:nvPr/>
        </p:nvSpPr>
        <p:spPr>
          <a:xfrm>
            <a:off x="7475920" y="1470290"/>
            <a:ext cx="1581150" cy="2584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Removed DBP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C59E34-1453-4410-B818-D6A71645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496" y="1981200"/>
            <a:ext cx="2137003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9F14B01-CD8B-422D-9839-918A7DE12B9D}"/>
              </a:ext>
            </a:extLst>
          </p:cNvPr>
          <p:cNvSpPr txBox="1">
            <a:spLocks/>
          </p:cNvSpPr>
          <p:nvPr/>
        </p:nvSpPr>
        <p:spPr>
          <a:xfrm>
            <a:off x="9696422" y="1460764"/>
            <a:ext cx="1581150" cy="44423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Correlation Plot for Attributes with high VIF</a:t>
            </a:r>
          </a:p>
        </p:txBody>
      </p:sp>
    </p:spTree>
    <p:extLst>
      <p:ext uri="{BB962C8B-B14F-4D97-AF65-F5344CB8AC3E}">
        <p14:creationId xmlns:p14="http://schemas.microsoft.com/office/powerpoint/2010/main" val="70209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F648-FB99-46BE-8956-664C8DB45417}"/>
              </a:ext>
            </a:extLst>
          </p:cNvPr>
          <p:cNvSpPr txBox="1">
            <a:spLocks/>
          </p:cNvSpPr>
          <p:nvPr/>
        </p:nvSpPr>
        <p:spPr>
          <a:xfrm>
            <a:off x="3054374" y="798777"/>
            <a:ext cx="6083252" cy="7895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6906-0BB9-49B5-ADAD-02FCC2B2984B}"/>
              </a:ext>
            </a:extLst>
          </p:cNvPr>
          <p:cNvSpPr txBox="1">
            <a:spLocks/>
          </p:cNvSpPr>
          <p:nvPr/>
        </p:nvSpPr>
        <p:spPr>
          <a:xfrm>
            <a:off x="1295401" y="1737782"/>
            <a:ext cx="7248524" cy="221509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Divided the dataset into two segments as CKD results was available only for 6000 records</a:t>
            </a:r>
          </a:p>
          <a:p>
            <a:r>
              <a:rPr lang="en-US" sz="2000" dirty="0"/>
              <a:t>To evaluate the model performance, further divided the 6000 dataset into train and test data</a:t>
            </a:r>
          </a:p>
          <a:p>
            <a:r>
              <a:rPr lang="en-US" sz="2000" dirty="0"/>
              <a:t>Identified 65 at-risk for CKD patients who did not take CKD tests out of 2819 patient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27AF5-E228-43D7-B2D3-6E6BC652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6" y="4435737"/>
            <a:ext cx="4086225" cy="14859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841DDB-5CDE-42F2-8B82-E56F2372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56" y="4027070"/>
            <a:ext cx="2946866" cy="195463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7FC35-A636-433A-A459-3C018A51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227" y="1737782"/>
            <a:ext cx="2143125" cy="424391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C0D2433-0B99-4965-A2CE-745C740C4E44}"/>
              </a:ext>
            </a:extLst>
          </p:cNvPr>
          <p:cNvSpPr txBox="1">
            <a:spLocks/>
          </p:cNvSpPr>
          <p:nvPr/>
        </p:nvSpPr>
        <p:spPr>
          <a:xfrm>
            <a:off x="9137626" y="1504554"/>
            <a:ext cx="1581150" cy="187060"/>
          </a:xfrm>
          <a:prstGeom prst="rect">
            <a:avLst/>
          </a:prstGeom>
          <a:ln w="6350"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80946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427</TotalTime>
  <Words>376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Garamond</vt:lpstr>
      <vt:lpstr>Organic</vt:lpstr>
      <vt:lpstr>Screening for Chronic Kidney Disease Case</vt:lpstr>
      <vt:lpstr>The Case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for Chronic Kidney Disease Case</dc:title>
  <dc:creator>Vivek Kumar</dc:creator>
  <cp:lastModifiedBy>Vivek Kumar</cp:lastModifiedBy>
  <cp:revision>24</cp:revision>
  <dcterms:created xsi:type="dcterms:W3CDTF">2021-03-01T16:02:01Z</dcterms:created>
  <dcterms:modified xsi:type="dcterms:W3CDTF">2021-03-01T23:09:56Z</dcterms:modified>
</cp:coreProperties>
</file>