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69" r:id="rId6"/>
    <p:sldId id="270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F4F"/>
    <a:srgbClr val="AD2D2D"/>
    <a:srgbClr val="A8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0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8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4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3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2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17E78-6984-429A-B341-C9C0E8F1A73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4EC6C6-BDA6-4030-891B-60E8CEA62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712D-98A7-4979-BEB9-D3D6E67F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11301"/>
            <a:ext cx="6815669" cy="1855265"/>
          </a:xfrm>
        </p:spPr>
        <p:txBody>
          <a:bodyPr/>
          <a:lstStyle/>
          <a:p>
            <a:r>
              <a:rPr lang="en-US" sz="4000" dirty="0"/>
              <a:t>Survival Analysis</a:t>
            </a:r>
            <a:br>
              <a:rPr lang="en-US" sz="4000" dirty="0"/>
            </a:br>
            <a:r>
              <a:rPr lang="en-US" sz="4000" dirty="0"/>
              <a:t>for</a:t>
            </a:r>
            <a:br>
              <a:rPr lang="en-US" sz="4000" dirty="0"/>
            </a:br>
            <a:r>
              <a:rPr lang="en-US" sz="4000" dirty="0"/>
              <a:t>Prostate Cancer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0DEA-63F3-4C4A-8131-FEC36109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69005"/>
          </a:xfrm>
        </p:spPr>
        <p:txBody>
          <a:bodyPr>
            <a:normAutofit/>
          </a:bodyPr>
          <a:lstStyle/>
          <a:p>
            <a:r>
              <a:rPr lang="en-US" dirty="0"/>
              <a:t>IDS-506</a:t>
            </a:r>
          </a:p>
          <a:p>
            <a:r>
              <a:rPr lang="en-US" dirty="0"/>
              <a:t>Health Information and Management Analytics</a:t>
            </a:r>
          </a:p>
          <a:p>
            <a:pPr algn="r"/>
            <a:br>
              <a:rPr lang="en-US" dirty="0"/>
            </a:br>
            <a:r>
              <a:rPr lang="en-US" dirty="0"/>
              <a:t>Vivek Kumar</a:t>
            </a:r>
          </a:p>
        </p:txBody>
      </p:sp>
    </p:spTree>
    <p:extLst>
      <p:ext uri="{BB962C8B-B14F-4D97-AF65-F5344CB8AC3E}">
        <p14:creationId xmlns:p14="http://schemas.microsoft.com/office/powerpoint/2010/main" val="15485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7C08-F9F0-426F-8424-EC4DCF73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C266-A6BA-43C8-A343-30A0765C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To determine the 7-year survival of Prostate Cancer Patients based on their medical records, state of cancer, progression of their disease.</a:t>
            </a:r>
          </a:p>
          <a:p>
            <a:r>
              <a:rPr lang="en-US" sz="2500" dirty="0"/>
              <a:t>Training Data (15,385 records, 33 attributes) with values given for target variable to train the model</a:t>
            </a:r>
          </a:p>
          <a:p>
            <a:r>
              <a:rPr lang="en-US" sz="2500" dirty="0"/>
              <a:t>Test Data (11,531 records, 33 attributes) with all NAs for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2519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6D8933-78D9-4211-BFB1-91A51432D8D6}"/>
              </a:ext>
            </a:extLst>
          </p:cNvPr>
          <p:cNvSpPr txBox="1">
            <a:spLocks/>
          </p:cNvSpPr>
          <p:nvPr/>
        </p:nvSpPr>
        <p:spPr>
          <a:xfrm>
            <a:off x="1295401" y="1678042"/>
            <a:ext cx="9601196" cy="44564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Transformed Stage Variable : {I : 1, IIA : 2, IIB : 3, III : 4, IV : 5}</a:t>
            </a:r>
          </a:p>
          <a:p>
            <a:r>
              <a:rPr lang="en-US" dirty="0"/>
              <a:t>Encoded Symptoms to 16 columns, i.e. individual columns representing presence or absence of a symptom</a:t>
            </a:r>
          </a:p>
          <a:p>
            <a:r>
              <a:rPr lang="en-US" dirty="0"/>
              <a:t>Dropped </a:t>
            </a:r>
            <a:r>
              <a:rPr lang="fr-FR" dirty="0">
                <a:solidFill>
                  <a:srgbClr val="AD2D2D"/>
                </a:solidFill>
              </a:rPr>
              <a:t>'</a:t>
            </a:r>
            <a:r>
              <a:rPr lang="fr-FR" dirty="0" err="1">
                <a:solidFill>
                  <a:srgbClr val="AD2D2D"/>
                </a:solidFill>
              </a:rPr>
              <a:t>t_score</a:t>
            </a:r>
            <a:r>
              <a:rPr lang="fr-FR" dirty="0">
                <a:solidFill>
                  <a:srgbClr val="AD2D2D"/>
                </a:solidFill>
              </a:rPr>
              <a:t>', '</a:t>
            </a:r>
            <a:r>
              <a:rPr lang="fr-FR" dirty="0" err="1">
                <a:solidFill>
                  <a:srgbClr val="AD2D2D"/>
                </a:solidFill>
              </a:rPr>
              <a:t>n_score</a:t>
            </a:r>
            <a:r>
              <a:rPr lang="fr-FR" dirty="0">
                <a:solidFill>
                  <a:srgbClr val="AD2D2D"/>
                </a:solidFill>
              </a:rPr>
              <a:t>’ </a:t>
            </a:r>
            <a:r>
              <a:rPr lang="fr-FR" dirty="0">
                <a:solidFill>
                  <a:schemeClr val="tx1"/>
                </a:solidFill>
              </a:rPr>
              <a:t>and</a:t>
            </a:r>
            <a:r>
              <a:rPr lang="fr-FR" dirty="0">
                <a:solidFill>
                  <a:srgbClr val="AD2D2D"/>
                </a:solidFill>
              </a:rPr>
              <a:t> '</a:t>
            </a:r>
            <a:r>
              <a:rPr lang="fr-FR" dirty="0" err="1">
                <a:solidFill>
                  <a:srgbClr val="AD2D2D"/>
                </a:solidFill>
              </a:rPr>
              <a:t>m_score</a:t>
            </a:r>
            <a:r>
              <a:rPr lang="fr-FR" dirty="0">
                <a:solidFill>
                  <a:srgbClr val="AD2D2D"/>
                </a:solidFill>
              </a:rPr>
              <a:t>’</a:t>
            </a:r>
            <a:r>
              <a:rPr lang="fr-FR" dirty="0"/>
              <a:t> as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stage</a:t>
            </a:r>
          </a:p>
          <a:p>
            <a:r>
              <a:rPr lang="en-US" dirty="0"/>
              <a:t>One hot encoding for Race attribute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rgbClr val="BA4F4F"/>
                </a:solidFill>
              </a:rPr>
              <a:t>surivial_1_year</a:t>
            </a:r>
            <a:r>
              <a:rPr lang="en-US" dirty="0"/>
              <a:t> = 0, updated </a:t>
            </a:r>
            <a:r>
              <a:rPr lang="en-US" dirty="0">
                <a:solidFill>
                  <a:srgbClr val="BA4F4F"/>
                </a:solidFill>
              </a:rPr>
              <a:t>psa_1_year</a:t>
            </a:r>
            <a:r>
              <a:rPr lang="en-US" dirty="0"/>
              <a:t>, </a:t>
            </a:r>
            <a:r>
              <a:rPr lang="en-US" dirty="0">
                <a:solidFill>
                  <a:srgbClr val="BA4F4F"/>
                </a:solidFill>
              </a:rPr>
              <a:t>psa_6_months</a:t>
            </a:r>
            <a:r>
              <a:rPr lang="en-US" dirty="0"/>
              <a:t>, </a:t>
            </a:r>
            <a:r>
              <a:rPr lang="en-US" dirty="0">
                <a:solidFill>
                  <a:srgbClr val="BA4F4F"/>
                </a:solidFill>
              </a:rPr>
              <a:t>tumor_1_year </a:t>
            </a:r>
            <a:r>
              <a:rPr lang="en-US" dirty="0"/>
              <a:t>and </a:t>
            </a:r>
            <a:r>
              <a:rPr lang="en-US" dirty="0">
                <a:solidFill>
                  <a:srgbClr val="BA4F4F"/>
                </a:solidFill>
              </a:rPr>
              <a:t>tumor_6_months </a:t>
            </a:r>
            <a:r>
              <a:rPr lang="en-US" dirty="0"/>
              <a:t>with preceding existing values</a:t>
            </a:r>
          </a:p>
          <a:p>
            <a:r>
              <a:rPr lang="en-US" dirty="0"/>
              <a:t>For records having equal values in </a:t>
            </a:r>
            <a:r>
              <a:rPr lang="en-US" dirty="0">
                <a:solidFill>
                  <a:srgbClr val="AD2D2D"/>
                </a:solidFill>
              </a:rPr>
              <a:t>psa_1_year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AD2D2D"/>
                </a:solidFill>
              </a:rPr>
              <a:t> </a:t>
            </a:r>
            <a:r>
              <a:rPr lang="en-US" dirty="0" err="1">
                <a:solidFill>
                  <a:srgbClr val="AD2D2D"/>
                </a:solidFill>
              </a:rPr>
              <a:t>psa_diagnosis</a:t>
            </a:r>
            <a:r>
              <a:rPr lang="en-US" dirty="0">
                <a:solidFill>
                  <a:srgbClr val="AD2D2D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missing values in </a:t>
            </a:r>
            <a:r>
              <a:rPr lang="en-US" dirty="0">
                <a:solidFill>
                  <a:srgbClr val="BA4F4F"/>
                </a:solidFill>
              </a:rPr>
              <a:t>psa_6_months</a:t>
            </a:r>
            <a:r>
              <a:rPr lang="en-US" dirty="0">
                <a:solidFill>
                  <a:schemeClr val="tx1"/>
                </a:solidFill>
              </a:rPr>
              <a:t> was replaced by either of the two</a:t>
            </a:r>
          </a:p>
          <a:p>
            <a:r>
              <a:rPr lang="en-US" dirty="0"/>
              <a:t>For records having equal values in </a:t>
            </a:r>
            <a:r>
              <a:rPr lang="en-US" dirty="0">
                <a:solidFill>
                  <a:srgbClr val="BA4F4F"/>
                </a:solidFill>
              </a:rPr>
              <a:t>tumor_1_year </a:t>
            </a:r>
            <a:r>
              <a:rPr lang="en-US" dirty="0"/>
              <a:t>and </a:t>
            </a:r>
            <a:r>
              <a:rPr lang="en-US" dirty="0">
                <a:solidFill>
                  <a:srgbClr val="BA4F4F"/>
                </a:solidFill>
              </a:rPr>
              <a:t>tumor_6_months</a:t>
            </a:r>
            <a:r>
              <a:rPr lang="en-US" dirty="0">
                <a:solidFill>
                  <a:srgbClr val="AD2D2D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missing values in </a:t>
            </a:r>
            <a:r>
              <a:rPr lang="en-US" dirty="0">
                <a:solidFill>
                  <a:srgbClr val="BA4F4F"/>
                </a:solidFill>
              </a:rPr>
              <a:t>tumor_6_months</a:t>
            </a:r>
            <a:r>
              <a:rPr lang="en-US" dirty="0">
                <a:solidFill>
                  <a:schemeClr val="tx1"/>
                </a:solidFill>
              </a:rPr>
              <a:t> was replaced by either of the two</a:t>
            </a:r>
            <a:endParaRPr lang="en-US" dirty="0">
              <a:solidFill>
                <a:srgbClr val="AD2D2D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A94DA1-944B-4034-816F-1D3138CD7B08}"/>
              </a:ext>
            </a:extLst>
          </p:cNvPr>
          <p:cNvSpPr txBox="1">
            <a:spLocks/>
          </p:cNvSpPr>
          <p:nvPr/>
        </p:nvSpPr>
        <p:spPr>
          <a:xfrm>
            <a:off x="1295402" y="804578"/>
            <a:ext cx="9601196" cy="64248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1461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A3C3647-A5A2-4E54-A126-6391C1BE0345}"/>
              </a:ext>
            </a:extLst>
          </p:cNvPr>
          <p:cNvSpPr txBox="1">
            <a:spLocks/>
          </p:cNvSpPr>
          <p:nvPr/>
        </p:nvSpPr>
        <p:spPr>
          <a:xfrm>
            <a:off x="971550" y="813804"/>
            <a:ext cx="10306050" cy="6223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/>
              <a:t>Correlation of Symptoms &amp; Therapy attributes with Target Variable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B780F6-1C49-4A6B-A4DB-E2EC5D2C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75" y="1441859"/>
            <a:ext cx="6379550" cy="47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855FDC-C105-4E93-A74A-BBF1873F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82" y="3359083"/>
            <a:ext cx="3595205" cy="280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9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A94DA1-944B-4034-816F-1D3138CD7B08}"/>
              </a:ext>
            </a:extLst>
          </p:cNvPr>
          <p:cNvSpPr txBox="1">
            <a:spLocks/>
          </p:cNvSpPr>
          <p:nvPr/>
        </p:nvSpPr>
        <p:spPr>
          <a:xfrm>
            <a:off x="2610036" y="1455937"/>
            <a:ext cx="2645546" cy="443883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t=0</a:t>
            </a:r>
          </a:p>
          <a:p>
            <a:endParaRPr lang="en-US" sz="4000" dirty="0"/>
          </a:p>
          <a:p>
            <a:r>
              <a:rPr lang="en-US" sz="4000" dirty="0"/>
              <a:t>t=6 months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t=1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41A40-3214-49B6-AFA5-49D92BA1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41" y="1579663"/>
            <a:ext cx="4094611" cy="14630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5769E1-E6DA-44D2-B673-CB585ACD5F8B}"/>
              </a:ext>
            </a:extLst>
          </p:cNvPr>
          <p:cNvSpPr txBox="1">
            <a:spLocks/>
          </p:cNvSpPr>
          <p:nvPr/>
        </p:nvSpPr>
        <p:spPr>
          <a:xfrm>
            <a:off x="2290440" y="761668"/>
            <a:ext cx="6968970" cy="63570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Logistic Regression Models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76697-E416-4F4F-AA47-50629986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41" y="3093004"/>
            <a:ext cx="4109987" cy="14630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3DC36-62C8-45DF-96DA-6CB0BA5E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40" y="4600907"/>
            <a:ext cx="4109987" cy="14630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51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5769E1-E6DA-44D2-B673-CB585ACD5F8B}"/>
              </a:ext>
            </a:extLst>
          </p:cNvPr>
          <p:cNvSpPr txBox="1">
            <a:spLocks/>
          </p:cNvSpPr>
          <p:nvPr/>
        </p:nvSpPr>
        <p:spPr>
          <a:xfrm>
            <a:off x="803833" y="1818178"/>
            <a:ext cx="518158" cy="31420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t=0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80A8-C472-4CB4-ACCA-90DB065B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92" y="676922"/>
            <a:ext cx="2056859" cy="55041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4787C69-B1D2-4734-B1A9-8CE8AD74601E}"/>
              </a:ext>
            </a:extLst>
          </p:cNvPr>
          <p:cNvSpPr/>
          <p:nvPr/>
        </p:nvSpPr>
        <p:spPr>
          <a:xfrm>
            <a:off x="1240461" y="1757780"/>
            <a:ext cx="390618" cy="506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F7C221-1E41-4D51-9733-EE843A4CD6E3}"/>
              </a:ext>
            </a:extLst>
          </p:cNvPr>
          <p:cNvSpPr txBox="1">
            <a:spLocks/>
          </p:cNvSpPr>
          <p:nvPr/>
        </p:nvSpPr>
        <p:spPr>
          <a:xfrm>
            <a:off x="4082043" y="1818178"/>
            <a:ext cx="1277148" cy="31420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t=6months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7969C0-1AE3-4041-A107-E3267D54702A}"/>
              </a:ext>
            </a:extLst>
          </p:cNvPr>
          <p:cNvSpPr/>
          <p:nvPr/>
        </p:nvSpPr>
        <p:spPr>
          <a:xfrm>
            <a:off x="5228482" y="1779970"/>
            <a:ext cx="390618" cy="506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5855D-66B1-4093-9909-18C3ADF3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98" y="676922"/>
            <a:ext cx="2368257" cy="550415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C05424B-4F6A-42F9-A8EB-134859E048AE}"/>
              </a:ext>
            </a:extLst>
          </p:cNvPr>
          <p:cNvSpPr txBox="1">
            <a:spLocks/>
          </p:cNvSpPr>
          <p:nvPr/>
        </p:nvSpPr>
        <p:spPr>
          <a:xfrm>
            <a:off x="8112230" y="1819657"/>
            <a:ext cx="872310" cy="31420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t=1year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97508D-37E3-40C6-BC47-2F472FDCAF9E}"/>
              </a:ext>
            </a:extLst>
          </p:cNvPr>
          <p:cNvSpPr/>
          <p:nvPr/>
        </p:nvSpPr>
        <p:spPr>
          <a:xfrm>
            <a:off x="8923091" y="1781449"/>
            <a:ext cx="390618" cy="506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665E0A-8BDB-4156-990D-9050D193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709" y="676922"/>
            <a:ext cx="2200182" cy="550415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06A154F-8E03-48FF-9069-17DB5E09ED7A}"/>
              </a:ext>
            </a:extLst>
          </p:cNvPr>
          <p:cNvSpPr txBox="1">
            <a:spLocks/>
          </p:cNvSpPr>
          <p:nvPr/>
        </p:nvSpPr>
        <p:spPr>
          <a:xfrm>
            <a:off x="3826276" y="789845"/>
            <a:ext cx="1691852" cy="4086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/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1669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BEBB-7B97-4A65-AA43-2306A2CC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E473-7273-40A1-9BD4-BBBF127E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Survival Function is given by:</a:t>
            </a:r>
          </a:p>
          <a:p>
            <a:pPr marL="0" indent="0" algn="ctr">
              <a:buNone/>
            </a:pPr>
            <a:r>
              <a:rPr lang="en-US" dirty="0"/>
              <a:t>S(t) = P(T&gt;t)</a:t>
            </a:r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914400" lvl="2" indent="0">
              <a:buNone/>
            </a:pPr>
            <a:r>
              <a:rPr lang="en-US" dirty="0"/>
              <a:t>T is the lifetime of a member of the population</a:t>
            </a:r>
          </a:p>
          <a:p>
            <a:pPr marL="914400" lvl="2" indent="0">
              <a:buNone/>
            </a:pPr>
            <a:r>
              <a:rPr lang="en-US" dirty="0"/>
              <a:t>t denotes time</a:t>
            </a:r>
          </a:p>
          <a:p>
            <a:pPr marL="914400" lvl="2" indent="0">
              <a:buNone/>
            </a:pPr>
            <a:r>
              <a:rPr lang="en-US" dirty="0"/>
              <a:t>S(t) is the survival curve at time t</a:t>
            </a:r>
          </a:p>
        </p:txBody>
      </p:sp>
    </p:spTree>
    <p:extLst>
      <p:ext uri="{BB962C8B-B14F-4D97-AF65-F5344CB8AC3E}">
        <p14:creationId xmlns:p14="http://schemas.microsoft.com/office/powerpoint/2010/main" val="12001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0C23A9-6918-4C9B-B28B-E18DC5201246}"/>
              </a:ext>
            </a:extLst>
          </p:cNvPr>
          <p:cNvSpPr txBox="1">
            <a:spLocks/>
          </p:cNvSpPr>
          <p:nvPr/>
        </p:nvSpPr>
        <p:spPr>
          <a:xfrm>
            <a:off x="3379304" y="798777"/>
            <a:ext cx="4675623" cy="78951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Kaplan-Meier Curve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9A6F1E-C50B-414E-88BE-3B1808471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81" y="4078652"/>
            <a:ext cx="2930621" cy="20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AB11B0-D441-4FDA-B64E-F2B58BFC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44" y="1748252"/>
            <a:ext cx="2913987" cy="20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A6D964-7810-474C-95B1-75C710445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012" y="1748252"/>
            <a:ext cx="3111023" cy="219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1610CE0-A2BE-48D2-9D73-E2DA1149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63" y="1748252"/>
            <a:ext cx="3021478" cy="21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B1E131C-1A64-401E-B0E7-BD2DB3EA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37" y="4078652"/>
            <a:ext cx="2929653" cy="20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31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2462</TotalTime>
  <Words>332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Survival Analysis for Prostate Cancer Patients</vt:lpstr>
      <vt:lpstr>The Case</vt:lpstr>
      <vt:lpstr>PowerPoint Presentation</vt:lpstr>
      <vt:lpstr>PowerPoint Presentation</vt:lpstr>
      <vt:lpstr>PowerPoint Presentation</vt:lpstr>
      <vt:lpstr>PowerPoint Presentation</vt:lpstr>
      <vt:lpstr>Survival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Chronic Kidney Disease Case</dc:title>
  <dc:creator>Vivek Kumar</dc:creator>
  <cp:lastModifiedBy>Vivek Kumar</cp:lastModifiedBy>
  <cp:revision>58</cp:revision>
  <dcterms:created xsi:type="dcterms:W3CDTF">2021-03-01T16:02:01Z</dcterms:created>
  <dcterms:modified xsi:type="dcterms:W3CDTF">2021-03-23T05:57:22Z</dcterms:modified>
</cp:coreProperties>
</file>