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sldIdLst>
    <p:sldId id="256" r:id="rId2"/>
    <p:sldId id="261" r:id="rId3"/>
    <p:sldId id="257" r:id="rId4"/>
    <p:sldId id="259" r:id="rId5"/>
    <p:sldId id="262" r:id="rId6"/>
    <p:sldId id="260"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3333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76" d="100"/>
          <a:sy n="76" d="100"/>
        </p:scale>
        <p:origin x="-97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710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711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4711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9D05B48-51A8-4EB4-A88C-14DD4BAA16BB}" type="slidenum">
              <a:rPr lang="en-US"/>
              <a:pPr>
                <a:defRPr/>
              </a:pPr>
              <a:t>‹#›</a:t>
            </a:fld>
            <a:endParaRPr lang="en-US"/>
          </a:p>
        </p:txBody>
      </p:sp>
    </p:spTree>
    <p:extLst>
      <p:ext uri="{BB962C8B-B14F-4D97-AF65-F5344CB8AC3E}">
        <p14:creationId xmlns:p14="http://schemas.microsoft.com/office/powerpoint/2010/main" val="22925195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F3CE312-096D-4273-A3B1-EA9A126E57FC}" type="slidenum">
              <a:rPr lang="en-US" smtClean="0"/>
              <a:pPr>
                <a:defRPr/>
              </a:pPr>
              <a:t>‹#›</a:t>
            </a:fld>
            <a:endParaRPr lang="en-US"/>
          </a:p>
        </p:txBody>
      </p:sp>
    </p:spTree>
  </p:cSld>
  <p:clrMapOvr>
    <a:masterClrMapping/>
  </p:clrMapOvr>
  <p:transition>
    <p:cover dir="l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ECF4F5-54BA-43D0-84D4-F7635F8F9DBA}" type="slidenum">
              <a:rPr lang="en-US" smtClean="0"/>
              <a:pPr>
                <a:defRPr/>
              </a:pPr>
              <a:t>‹#›</a:t>
            </a:fld>
            <a:endParaRPr lang="en-US"/>
          </a:p>
        </p:txBody>
      </p:sp>
    </p:spTree>
  </p:cSld>
  <p:clrMapOvr>
    <a:masterClrMapping/>
  </p:clrMapOvr>
  <p:transition>
    <p:cover dir="l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26859F7-F87D-44D0-8E62-542876882C77}" type="slidenum">
              <a:rPr lang="en-US" smtClean="0"/>
              <a:pPr>
                <a:defRPr/>
              </a:pPr>
              <a:t>‹#›</a:t>
            </a:fld>
            <a:endParaRPr lang="en-US"/>
          </a:p>
        </p:txBody>
      </p:sp>
    </p:spTree>
  </p:cSld>
  <p:clrMapOvr>
    <a:masterClrMapping/>
  </p:clrMapOvr>
  <p:transition>
    <p:cover dir="l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0CED530-B235-48CB-B25D-3ADB83167F48}" type="slidenum">
              <a:rPr lang="en-US" smtClean="0"/>
              <a:pPr>
                <a:defRPr/>
              </a:pPr>
              <a:t>‹#›</a:t>
            </a:fld>
            <a:endParaRPr lang="en-US"/>
          </a:p>
        </p:txBody>
      </p:sp>
    </p:spTree>
  </p:cSld>
  <p:clrMapOvr>
    <a:masterClrMapping/>
  </p:clrMapOvr>
  <p:transition>
    <p:cover dir="l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77AA503-BB39-4704-9770-B75A2EAB11F3}" type="slidenum">
              <a:rPr lang="en-US" smtClean="0"/>
              <a:pPr>
                <a:defRPr/>
              </a:pPr>
              <a:t>‹#›</a:t>
            </a:fld>
            <a:endParaRPr lang="en-US"/>
          </a:p>
        </p:txBody>
      </p:sp>
    </p:spTree>
  </p:cSld>
  <p:clrMapOvr>
    <a:masterClrMapping/>
  </p:clrMapOvr>
  <p:transition>
    <p:cover dir="l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047AECE-6963-4089-A83C-002C9CF66DFA}" type="slidenum">
              <a:rPr lang="en-US" smtClean="0"/>
              <a:pPr>
                <a:defRPr/>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transition>
    <p:cover dir="l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ECCE30D-C751-4A62-B791-7C8F173B61DB}" type="slidenum">
              <a:rPr lang="en-US" smtClean="0"/>
              <a:pPr>
                <a:defRPr/>
              </a:pPr>
              <a:t>‹#›</a:t>
            </a:fld>
            <a:endParaRPr lang="en-US"/>
          </a:p>
        </p:txBody>
      </p:sp>
    </p:spTree>
  </p:cSld>
  <p:clrMapOvr>
    <a:masterClrMapping/>
  </p:clrMapOvr>
  <p:transition>
    <p:cover dir="l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D2708CF-FB8F-486F-B10A-D316BBABE3A4}" type="slidenum">
              <a:rPr lang="en-US" smtClean="0"/>
              <a:pPr>
                <a:defRPr/>
              </a:pPr>
              <a:t>‹#›</a:t>
            </a:fld>
            <a:endParaRPr lang="en-US"/>
          </a:p>
        </p:txBody>
      </p:sp>
    </p:spTree>
  </p:cSld>
  <p:clrMapOvr>
    <a:masterClrMapping/>
  </p:clrMapOvr>
  <p:transition>
    <p:cover dir="l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F65554AE-D374-43E6-8A58-01A620199FCC}" type="slidenum">
              <a:rPr lang="en-US" smtClean="0"/>
              <a:pPr>
                <a:defRPr/>
              </a:pPr>
              <a:t>‹#›</a:t>
            </a:fld>
            <a:endParaRPr lang="en-US"/>
          </a:p>
        </p:txBody>
      </p:sp>
    </p:spTree>
  </p:cSld>
  <p:clrMapOvr>
    <a:masterClrMapping/>
  </p:clrMapOvr>
  <p:transition>
    <p:cover dir="l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a:defRPr/>
            </a:pPr>
            <a:fld id="{C0DCED18-4638-4283-A1FD-7EDFCC348A9D}" type="slidenum">
              <a:rPr lang="en-US" smtClean="0"/>
              <a:pPr>
                <a:defRPr/>
              </a:pPr>
              <a:t>‹#›</a:t>
            </a:fld>
            <a:endParaRPr lang="en-US"/>
          </a:p>
        </p:txBody>
      </p:sp>
    </p:spTree>
  </p:cSld>
  <p:clrMapOvr>
    <a:masterClrMapping/>
  </p:clrMapOvr>
  <p:transition>
    <p:cover dir="l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531E6A3-9CA1-405A-8D74-111E77FBEF9A}" type="slidenum">
              <a:rPr lang="en-US" smtClean="0"/>
              <a:pPr>
                <a:defRPr/>
              </a:pPr>
              <a:t>‹#›</a:t>
            </a:fld>
            <a:endParaRPr lang="en-US"/>
          </a:p>
        </p:txBody>
      </p:sp>
    </p:spTree>
  </p:cSld>
  <p:clrMapOvr>
    <a:masterClrMapping/>
  </p:clrMapOvr>
  <p:transition>
    <p:cover dir="l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a:defRPr/>
            </a:pPr>
            <a:fld id="{284895A5-ED5E-4BC5-85AE-FFEDC956BF5A}"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cover dir="ld"/>
  </p:transition>
  <p:timing>
    <p:tnLst>
      <p:par>
        <p:cTn id="1" dur="indefinite" restart="never" nodeType="tmRoot"/>
      </p:par>
    </p:tnLst>
  </p:timing>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Grp="1" noChangeArrowheads="1"/>
          </p:cNvSpPr>
          <p:nvPr>
            <p:ph type="ctrTitle"/>
          </p:nvPr>
        </p:nvSpPr>
        <p:spPr>
          <a:xfrm>
            <a:off x="685800" y="1676400"/>
            <a:ext cx="3581400" cy="1143000"/>
          </a:xfrm>
        </p:spPr>
        <p:txBody>
          <a:bodyPr>
            <a:normAutofit/>
          </a:bodyPr>
          <a:lstStyle/>
          <a:p>
            <a:pPr algn="l">
              <a:defRPr/>
            </a:pPr>
            <a:r>
              <a:rPr lang="en-US" sz="1800" b="1" dirty="0" smtClean="0">
                <a:latin typeface="Verdana" pitchFamily="34" charset="0"/>
                <a:ea typeface="Verdana" pitchFamily="34" charset="0"/>
                <a:cs typeface="Verdana" pitchFamily="34" charset="0"/>
              </a:rPr>
              <a:t>Black Friday</a:t>
            </a:r>
          </a:p>
        </p:txBody>
      </p:sp>
      <p:sp>
        <p:nvSpPr>
          <p:cNvPr id="68611" name="Rectangle 1027"/>
          <p:cNvSpPr>
            <a:spLocks noGrp="1" noChangeArrowheads="1"/>
          </p:cNvSpPr>
          <p:nvPr>
            <p:ph type="subTitle" idx="1"/>
          </p:nvPr>
        </p:nvSpPr>
        <p:spPr>
          <a:xfrm>
            <a:off x="5181600" y="3810000"/>
            <a:ext cx="3810000" cy="2286000"/>
          </a:xfrm>
        </p:spPr>
        <p:txBody>
          <a:bodyPr>
            <a:normAutofit/>
          </a:bodyPr>
          <a:lstStyle/>
          <a:p>
            <a:pPr>
              <a:defRPr/>
            </a:pPr>
            <a:r>
              <a:rPr lang="en-US" sz="1600" dirty="0" smtClean="0">
                <a:latin typeface="Verdana" pitchFamily="34" charset="0"/>
                <a:ea typeface="Verdana" pitchFamily="34" charset="0"/>
                <a:cs typeface="Verdana" pitchFamily="34" charset="0"/>
              </a:rPr>
              <a:t>Black Friday is the day after Thanksgiving.</a:t>
            </a:r>
          </a:p>
        </p:txBody>
      </p:sp>
      <p:pic>
        <p:nvPicPr>
          <p:cNvPr id="2052" name="Picture 4"/>
          <p:cNvPicPr>
            <a:picLocks noChangeAspect="1" noChangeArrowheads="1"/>
          </p:cNvPicPr>
          <p:nvPr/>
        </p:nvPicPr>
        <p:blipFill>
          <a:blip r:embed="rId2"/>
          <a:srcRect/>
          <a:stretch>
            <a:fillRect/>
          </a:stretch>
        </p:blipFill>
        <p:spPr bwMode="auto">
          <a:xfrm>
            <a:off x="4663440" y="0"/>
            <a:ext cx="4480560" cy="32004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0" y="2916332"/>
            <a:ext cx="4572000" cy="353209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1800" b="1" dirty="0">
                <a:effectLst/>
                <a:latin typeface="Verdana" pitchFamily="34" charset="0"/>
                <a:ea typeface="Verdana" pitchFamily="34" charset="0"/>
                <a:cs typeface="Verdana" pitchFamily="34" charset="0"/>
              </a:rPr>
              <a:t>VISUALIZATION</a:t>
            </a:r>
            <a:r>
              <a:rPr lang="en-US" sz="1800" b="1" dirty="0">
                <a:effectLst/>
                <a:latin typeface="Verdana" pitchFamily="34" charset="0"/>
                <a:ea typeface="Verdana" pitchFamily="34" charset="0"/>
                <a:cs typeface="Verdana" pitchFamily="34" charset="0"/>
              </a:rPr>
              <a:t/>
            </a:r>
            <a:br>
              <a:rPr lang="en-US" sz="1800" b="1" dirty="0">
                <a:effectLst/>
                <a:latin typeface="Verdana" pitchFamily="34" charset="0"/>
                <a:ea typeface="Verdana" pitchFamily="34" charset="0"/>
                <a:cs typeface="Verdana" pitchFamily="34" charset="0"/>
              </a:rPr>
            </a:br>
            <a:endParaRPr lang="en-US" sz="1800"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229600" cy="3505200"/>
          </a:xfrm>
        </p:spPr>
        <p:txBody>
          <a:bodyPr>
            <a:normAutofit/>
          </a:bodyPr>
          <a:lstStyle/>
          <a:p>
            <a:pPr algn="just"/>
            <a:r>
              <a:rPr lang="en-US" sz="1400" b="0" dirty="0" smtClean="0">
                <a:latin typeface="Verdana" pitchFamily="34" charset="0"/>
                <a:ea typeface="Verdana" pitchFamily="34" charset="0"/>
                <a:cs typeface="Verdana" pitchFamily="34" charset="0"/>
              </a:rPr>
              <a:t>There are multiple no of tools available to visualize the data and predictions.</a:t>
            </a:r>
          </a:p>
          <a:p>
            <a:pPr algn="just"/>
            <a:r>
              <a:rPr lang="en-US" sz="1400" b="0" dirty="0" smtClean="0">
                <a:latin typeface="Verdana" pitchFamily="34" charset="0"/>
                <a:ea typeface="Verdana" pitchFamily="34" charset="0"/>
                <a:cs typeface="Verdana" pitchFamily="34" charset="0"/>
              </a:rPr>
              <a:t>Visualization basically useful for the representation of data in different </a:t>
            </a:r>
            <a:r>
              <a:rPr lang="en-US" sz="1400" b="0" dirty="0" err="1" smtClean="0">
                <a:latin typeface="Verdana" pitchFamily="34" charset="0"/>
                <a:ea typeface="Verdana" pitchFamily="34" charset="0"/>
                <a:cs typeface="Verdana" pitchFamily="34" charset="0"/>
              </a:rPr>
              <a:t>graphs,charts</a:t>
            </a:r>
            <a:r>
              <a:rPr lang="en-US" sz="1400" b="0" dirty="0" smtClean="0">
                <a:latin typeface="Verdana" pitchFamily="34" charset="0"/>
                <a:ea typeface="Verdana" pitchFamily="34" charset="0"/>
                <a:cs typeface="Verdana" pitchFamily="34" charset="0"/>
              </a:rPr>
              <a:t> and many more which could be easily understand by clients.</a:t>
            </a:r>
            <a:endParaRPr lang="en-US" sz="1400" b="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661182119"/>
      </p:ext>
    </p:extLst>
  </p:cSld>
  <p:clrMapOvr>
    <a:masterClrMapping/>
  </p:clrMapOvr>
  <p:transition>
    <p:cover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1600" b="1" dirty="0">
                <a:effectLst/>
                <a:latin typeface="Verdana" pitchFamily="34" charset="0"/>
                <a:ea typeface="Verdana" pitchFamily="34" charset="0"/>
                <a:cs typeface="Verdana" pitchFamily="34" charset="0"/>
              </a:rPr>
              <a:t>Box Plot </a:t>
            </a:r>
            <a:r>
              <a:rPr lang="en-US" sz="1600" b="1" dirty="0">
                <a:effectLst/>
                <a:latin typeface="Verdana" pitchFamily="34" charset="0"/>
                <a:ea typeface="Verdana" pitchFamily="34" charset="0"/>
                <a:cs typeface="Verdana" pitchFamily="34" charset="0"/>
              </a:rPr>
              <a:t/>
            </a:r>
            <a:br>
              <a:rPr lang="en-US" sz="1600" b="1" dirty="0">
                <a:effectLst/>
                <a:latin typeface="Verdana" pitchFamily="34" charset="0"/>
                <a:ea typeface="Verdana" pitchFamily="34" charset="0"/>
                <a:cs typeface="Verdana" pitchFamily="34" charset="0"/>
              </a:rPr>
            </a:br>
            <a:endParaRPr lang="en-US" sz="1600"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a:bodyPr>
          <a:lstStyle/>
          <a:p>
            <a:pPr algn="just"/>
            <a:r>
              <a:rPr lang="en-IN" sz="1400" b="0" dirty="0" smtClean="0">
                <a:latin typeface="Verdana" pitchFamily="34" charset="0"/>
                <a:ea typeface="Verdana" pitchFamily="34" charset="0"/>
                <a:cs typeface="Verdana" pitchFamily="34" charset="0"/>
              </a:rPr>
              <a:t>		It </a:t>
            </a:r>
            <a:r>
              <a:rPr lang="en-IN" sz="1400" b="0" dirty="0">
                <a:latin typeface="Verdana" pitchFamily="34" charset="0"/>
                <a:ea typeface="Verdana" pitchFamily="34" charset="0"/>
                <a:cs typeface="Verdana" pitchFamily="34" charset="0"/>
              </a:rPr>
              <a:t>is the visual representation of the depicting groups of numerical data through their quartiles. Boxplot is also used for detect the outlier in data set. It captures the summary of the data efficiently with a simple box and whiskers and allows us to compare easily across groups.</a:t>
            </a:r>
            <a:endParaRPr lang="en-US" sz="1400" b="0" dirty="0">
              <a:latin typeface="Verdana" pitchFamily="34" charset="0"/>
              <a:ea typeface="Verdana" pitchFamily="34" charset="0"/>
              <a:cs typeface="Verdana" pitchFamily="34" charset="0"/>
            </a:endParaRPr>
          </a:p>
          <a:p>
            <a:pPr algn="just"/>
            <a:endParaRPr lang="en-US" sz="1400" b="0" dirty="0" smtClean="0">
              <a:latin typeface="Verdana" pitchFamily="34" charset="0"/>
              <a:ea typeface="Verdana" pitchFamily="34" charset="0"/>
              <a:cs typeface="Verdana" pitchFamily="34" charset="0"/>
            </a:endParaRPr>
          </a:p>
          <a:p>
            <a:pPr algn="just"/>
            <a:endParaRPr lang="en-US" sz="1400" b="0" dirty="0">
              <a:latin typeface="Verdana" pitchFamily="34" charset="0"/>
              <a:ea typeface="Verdana" pitchFamily="34" charset="0"/>
              <a:cs typeface="Verdana" pitchFamily="34" charset="0"/>
            </a:endParaRPr>
          </a:p>
        </p:txBody>
      </p:sp>
      <p:pic>
        <p:nvPicPr>
          <p:cNvPr id="4" name="Picture 3"/>
          <p:cNvPicPr/>
          <p:nvPr/>
        </p:nvPicPr>
        <p:blipFill>
          <a:blip r:embed="rId2"/>
          <a:stretch>
            <a:fillRect/>
          </a:stretch>
        </p:blipFill>
        <p:spPr>
          <a:xfrm>
            <a:off x="1752600" y="2514600"/>
            <a:ext cx="5638800" cy="3657600"/>
          </a:xfrm>
          <a:prstGeom prst="rect">
            <a:avLst/>
          </a:prstGeom>
        </p:spPr>
      </p:pic>
    </p:spTree>
    <p:extLst>
      <p:ext uri="{BB962C8B-B14F-4D97-AF65-F5344CB8AC3E}">
        <p14:creationId xmlns:p14="http://schemas.microsoft.com/office/powerpoint/2010/main" val="3398487012"/>
      </p:ext>
    </p:extLst>
  </p:cSld>
  <p:clrMapOvr>
    <a:masterClrMapping/>
  </p:clrMapOvr>
  <p:transition>
    <p:cover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1600" b="1" dirty="0" err="1">
                <a:effectLst/>
                <a:latin typeface="Verdana" pitchFamily="34" charset="0"/>
                <a:ea typeface="Verdana" pitchFamily="34" charset="0"/>
                <a:cs typeface="Verdana" pitchFamily="34" charset="0"/>
              </a:rPr>
              <a:t>Stripplot</a:t>
            </a:r>
            <a:r>
              <a:rPr lang="en-IN" sz="1600" b="1" dirty="0">
                <a:effectLst/>
                <a:latin typeface="Verdana" pitchFamily="34" charset="0"/>
                <a:ea typeface="Verdana" pitchFamily="34" charset="0"/>
                <a:cs typeface="Verdana" pitchFamily="34" charset="0"/>
              </a:rPr>
              <a:t> :</a:t>
            </a:r>
            <a:r>
              <a:rPr lang="en-US" sz="1600" b="1" dirty="0">
                <a:effectLst/>
                <a:latin typeface="Verdana" pitchFamily="34" charset="0"/>
                <a:ea typeface="Verdana" pitchFamily="34" charset="0"/>
                <a:cs typeface="Verdana" pitchFamily="34" charset="0"/>
              </a:rPr>
              <a:t/>
            </a:r>
            <a:br>
              <a:rPr lang="en-US" sz="1600" b="1" dirty="0">
                <a:effectLst/>
                <a:latin typeface="Verdana" pitchFamily="34" charset="0"/>
                <a:ea typeface="Verdana" pitchFamily="34" charset="0"/>
                <a:cs typeface="Verdana" pitchFamily="34" charset="0"/>
              </a:rPr>
            </a:br>
            <a:endParaRPr lang="en-US" sz="1600"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a:bodyPr>
          <a:lstStyle/>
          <a:p>
            <a:r>
              <a:rPr lang="en-IN" sz="1400" b="0" dirty="0" smtClean="0">
                <a:latin typeface="Verdana" pitchFamily="34" charset="0"/>
                <a:ea typeface="Verdana" pitchFamily="34" charset="0"/>
                <a:cs typeface="Verdana" pitchFamily="34" charset="0"/>
              </a:rPr>
              <a:t>		A </a:t>
            </a:r>
            <a:r>
              <a:rPr lang="en-IN" sz="1400" b="0" dirty="0">
                <a:latin typeface="Verdana" pitchFamily="34" charset="0"/>
                <a:ea typeface="Verdana" pitchFamily="34" charset="0"/>
                <a:cs typeface="Verdana" pitchFamily="34" charset="0"/>
              </a:rPr>
              <a:t>strip plot can be drawn on its own, but it is also a good complement to a box or violin plot in cases where you want to show all observations along with some representation of the underlying distribution.</a:t>
            </a:r>
            <a:endParaRPr lang="en-US" sz="1400" b="0" dirty="0">
              <a:latin typeface="Verdana" pitchFamily="34" charset="0"/>
              <a:ea typeface="Verdana" pitchFamily="34" charset="0"/>
              <a:cs typeface="Verdana" pitchFamily="34" charset="0"/>
            </a:endParaRPr>
          </a:p>
          <a:p>
            <a:endParaRPr lang="en-US" sz="1400" b="0" dirty="0">
              <a:latin typeface="Verdana" pitchFamily="34" charset="0"/>
              <a:ea typeface="Verdana" pitchFamily="34" charset="0"/>
              <a:cs typeface="Verdana" pitchFamily="34" charset="0"/>
            </a:endParaRPr>
          </a:p>
        </p:txBody>
      </p:sp>
      <p:pic>
        <p:nvPicPr>
          <p:cNvPr id="4" name="Picture 3"/>
          <p:cNvPicPr/>
          <p:nvPr/>
        </p:nvPicPr>
        <p:blipFill>
          <a:blip r:embed="rId2"/>
          <a:stretch>
            <a:fillRect/>
          </a:stretch>
        </p:blipFill>
        <p:spPr>
          <a:xfrm>
            <a:off x="1295400" y="1981200"/>
            <a:ext cx="6019800" cy="3276600"/>
          </a:xfrm>
          <a:prstGeom prst="rect">
            <a:avLst/>
          </a:prstGeom>
        </p:spPr>
      </p:pic>
    </p:spTree>
    <p:extLst>
      <p:ext uri="{BB962C8B-B14F-4D97-AF65-F5344CB8AC3E}">
        <p14:creationId xmlns:p14="http://schemas.microsoft.com/office/powerpoint/2010/main" val="2232843789"/>
      </p:ext>
    </p:extLst>
  </p:cSld>
  <p:clrMapOvr>
    <a:masterClrMapping/>
  </p:clrMapOvr>
  <p:transition>
    <p:cover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smtClean="0">
                <a:latin typeface="Verdana" pitchFamily="34" charset="0"/>
                <a:ea typeface="Verdana" pitchFamily="34" charset="0"/>
                <a:cs typeface="Verdana" pitchFamily="34" charset="0"/>
              </a:rPr>
              <a:t>Histogram </a:t>
            </a:r>
            <a:endParaRPr lang="en-US" sz="1800" b="1" dirty="0">
              <a:latin typeface="Verdana" pitchFamily="34" charset="0"/>
              <a:ea typeface="Verdana" pitchFamily="34" charset="0"/>
              <a:cs typeface="Verdana" pitchFamily="34" charset="0"/>
            </a:endParaRPr>
          </a:p>
        </p:txBody>
      </p:sp>
      <p:pic>
        <p:nvPicPr>
          <p:cNvPr id="4" name="Content Placeholder 3"/>
          <p:cNvPicPr>
            <a:picLocks noGrp="1"/>
          </p:cNvPicPr>
          <p:nvPr>
            <p:ph idx="1"/>
          </p:nvPr>
        </p:nvPicPr>
        <p:blipFill>
          <a:blip r:embed="rId2"/>
          <a:stretch>
            <a:fillRect/>
          </a:stretch>
        </p:blipFill>
        <p:spPr>
          <a:xfrm>
            <a:off x="762000" y="1447800"/>
            <a:ext cx="7162800" cy="4724400"/>
          </a:xfrm>
          <a:prstGeom prst="rect">
            <a:avLst/>
          </a:prstGeom>
        </p:spPr>
      </p:pic>
    </p:spTree>
    <p:extLst>
      <p:ext uri="{BB962C8B-B14F-4D97-AF65-F5344CB8AC3E}">
        <p14:creationId xmlns:p14="http://schemas.microsoft.com/office/powerpoint/2010/main" val="2232843789"/>
      </p:ext>
    </p:extLst>
  </p:cSld>
  <p:clrMapOvr>
    <a:masterClrMapping/>
  </p:clrMapOvr>
  <p:transition>
    <p:cover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err="1" smtClean="0">
                <a:latin typeface="Verdana" pitchFamily="34" charset="0"/>
                <a:ea typeface="Verdana" pitchFamily="34" charset="0"/>
                <a:cs typeface="Verdana" pitchFamily="34" charset="0"/>
              </a:rPr>
              <a:t>Distplot</a:t>
            </a:r>
            <a:r>
              <a:rPr lang="en-US" sz="1800" b="1" dirty="0" smtClean="0">
                <a:latin typeface="Verdana" pitchFamily="34" charset="0"/>
                <a:ea typeface="Verdana" pitchFamily="34" charset="0"/>
                <a:cs typeface="Verdana" pitchFamily="34" charset="0"/>
              </a:rPr>
              <a:t> </a:t>
            </a:r>
            <a:endParaRPr lang="en-US" sz="1800" b="1" dirty="0">
              <a:latin typeface="Verdana" pitchFamily="34" charset="0"/>
              <a:ea typeface="Verdana" pitchFamily="34" charset="0"/>
              <a:cs typeface="Verdana" pitchFamily="34" charset="0"/>
            </a:endParaRPr>
          </a:p>
        </p:txBody>
      </p:sp>
      <p:pic>
        <p:nvPicPr>
          <p:cNvPr id="5" name="Content Placeholder 4"/>
          <p:cNvPicPr>
            <a:picLocks noGrp="1"/>
          </p:cNvPicPr>
          <p:nvPr>
            <p:ph idx="1"/>
          </p:nvPr>
        </p:nvPicPr>
        <p:blipFill>
          <a:blip r:embed="rId2"/>
          <a:stretch>
            <a:fillRect/>
          </a:stretch>
        </p:blipFill>
        <p:spPr>
          <a:xfrm>
            <a:off x="990600" y="1524000"/>
            <a:ext cx="6857999" cy="4572000"/>
          </a:xfrm>
          <a:prstGeom prst="rect">
            <a:avLst/>
          </a:prstGeom>
        </p:spPr>
      </p:pic>
    </p:spTree>
    <p:extLst>
      <p:ext uri="{BB962C8B-B14F-4D97-AF65-F5344CB8AC3E}">
        <p14:creationId xmlns:p14="http://schemas.microsoft.com/office/powerpoint/2010/main" val="1554188743"/>
      </p:ext>
    </p:extLst>
  </p:cSld>
  <p:clrMapOvr>
    <a:masterClrMapping/>
  </p:clrMapOvr>
  <p:transition>
    <p:cover dir="l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1800" dirty="0">
                <a:effectLst/>
                <a:latin typeface="Verdana" pitchFamily="34" charset="0"/>
                <a:ea typeface="Verdana" pitchFamily="34" charset="0"/>
                <a:cs typeface="Verdana" pitchFamily="34" charset="0"/>
              </a:rPr>
              <a:t>Conclusion:</a:t>
            </a:r>
            <a:r>
              <a:rPr lang="en-US" sz="1800" dirty="0">
                <a:effectLst/>
                <a:latin typeface="Verdana" pitchFamily="34" charset="0"/>
                <a:ea typeface="Verdana" pitchFamily="34" charset="0"/>
                <a:cs typeface="Verdana" pitchFamily="34" charset="0"/>
              </a:rPr>
              <a:t/>
            </a:r>
            <a:br>
              <a:rPr lang="en-US" sz="1800" dirty="0">
                <a:effectLst/>
                <a:latin typeface="Verdana" pitchFamily="34" charset="0"/>
                <a:ea typeface="Verdana" pitchFamily="34" charset="0"/>
                <a:cs typeface="Verdana" pitchFamily="34" charset="0"/>
              </a:rPr>
            </a:br>
            <a:endParaRPr lang="en-US" sz="1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a:bodyPr>
          <a:lstStyle/>
          <a:p>
            <a:pPr algn="just"/>
            <a:r>
              <a:rPr lang="en-IN" b="0" dirty="0" smtClean="0"/>
              <a:t>		The </a:t>
            </a:r>
            <a:r>
              <a:rPr lang="en-IN" b="0" dirty="0"/>
              <a:t>future of Black Friday will rely on customer experience and the offerings driving demand.  People need to feel like the While more bargain hunters opened their wallets for Black Friday this year, on average they spent a little less than in last year. Black Friday sales are still increasing, which is promising for retail. Effectively utilising this strong online trend is key for retailers to ensure Black Friday is still a profitable event. But a slow down in the intent of customers to buy things may indicate that interest is waning and expectation is increasing. </a:t>
            </a:r>
            <a:endParaRPr lang="en-US" b="0" dirty="0"/>
          </a:p>
          <a:p>
            <a:pPr algn="just"/>
            <a:endParaRPr lang="en-US" b="0" dirty="0"/>
          </a:p>
        </p:txBody>
      </p:sp>
    </p:spTree>
    <p:extLst>
      <p:ext uri="{BB962C8B-B14F-4D97-AF65-F5344CB8AC3E}">
        <p14:creationId xmlns:p14="http://schemas.microsoft.com/office/powerpoint/2010/main" val="3677932419"/>
      </p:ext>
    </p:extLst>
  </p:cSld>
  <p:clrMapOvr>
    <a:masterClrMapping/>
  </p:clrMapOvr>
  <p:transition>
    <p:cover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latin typeface="Verdana" pitchFamily="34" charset="0"/>
                <a:ea typeface="Verdana" pitchFamily="34" charset="0"/>
                <a:cs typeface="Verdana" pitchFamily="34" charset="0"/>
              </a:rPr>
              <a:t>BLACK FRIDAY SALES </a:t>
            </a:r>
            <a:endParaRPr lang="en-US" sz="1800" b="1" dirty="0">
              <a:latin typeface="Verdana" pitchFamily="34" charset="0"/>
              <a:ea typeface="Verdana" pitchFamily="34" charset="0"/>
              <a:cs typeface="Verdana"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8001000" cy="548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182119"/>
      </p:ext>
    </p:extLst>
  </p:cSld>
  <p:clrMapOvr>
    <a:masterClrMapping/>
  </p:clrMapOvr>
  <p:transition>
    <p:cover dir="l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latin typeface="Verdana" pitchFamily="34" charset="0"/>
                <a:ea typeface="Verdana" pitchFamily="34" charset="0"/>
                <a:cs typeface="Verdana" pitchFamily="34" charset="0"/>
              </a:rPr>
              <a:t>Black Friday</a:t>
            </a:r>
            <a:endParaRPr lang="en-US" sz="1800"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r>
              <a:rPr lang="en-US" dirty="0" smtClean="0">
                <a:effectLst/>
                <a:latin typeface="Verdana" pitchFamily="34" charset="0"/>
                <a:ea typeface="Verdana" pitchFamily="34" charset="0"/>
                <a:cs typeface="Verdana" pitchFamily="34" charset="0"/>
              </a:rPr>
              <a:t>For retailers </a:t>
            </a:r>
            <a:r>
              <a:rPr lang="en-US" b="0" dirty="0" smtClean="0">
                <a:effectLst/>
                <a:latin typeface="Verdana" pitchFamily="34" charset="0"/>
                <a:ea typeface="Verdana" pitchFamily="34" charset="0"/>
                <a:cs typeface="Verdana" pitchFamily="34" charset="0"/>
              </a:rPr>
              <a:t>– Black Friday is a big shopping day</a:t>
            </a:r>
          </a:p>
          <a:p>
            <a:r>
              <a:rPr lang="en-US" b="0" dirty="0" smtClean="0">
                <a:effectLst/>
                <a:latin typeface="Verdana" pitchFamily="34" charset="0"/>
                <a:ea typeface="Verdana" pitchFamily="34" charset="0"/>
                <a:cs typeface="Verdana" pitchFamily="34" charset="0"/>
              </a:rPr>
              <a:t>There are special deals – discounts – limited quantities</a:t>
            </a:r>
          </a:p>
          <a:p>
            <a:r>
              <a:rPr lang="en-US" dirty="0" smtClean="0">
                <a:effectLst/>
                <a:latin typeface="Verdana" pitchFamily="34" charset="0"/>
                <a:ea typeface="Verdana" pitchFamily="34" charset="0"/>
                <a:cs typeface="Verdana" pitchFamily="34" charset="0"/>
              </a:rPr>
              <a:t>Black</a:t>
            </a:r>
            <a:r>
              <a:rPr lang="en-US" b="0" dirty="0" smtClean="0">
                <a:effectLst/>
                <a:latin typeface="Verdana" pitchFamily="34" charset="0"/>
                <a:ea typeface="Verdana" pitchFamily="34" charset="0"/>
                <a:cs typeface="Verdana" pitchFamily="34" charset="0"/>
              </a:rPr>
              <a:t> = accounting term – black means making a profit; red – means losing money</a:t>
            </a:r>
            <a:endParaRPr lang="en-US" b="0" dirty="0">
              <a:effectLst/>
              <a:latin typeface="Verdana" pitchFamily="34" charset="0"/>
              <a:ea typeface="Verdana" pitchFamily="34" charset="0"/>
              <a:cs typeface="Verdana" pitchFamily="34" charset="0"/>
            </a:endParaRPr>
          </a:p>
        </p:txBody>
      </p:sp>
    </p:spTree>
  </p:cSld>
  <p:clrMapOvr>
    <a:masterClrMapping/>
  </p:clrMapOvr>
  <p:transition>
    <p:cover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latin typeface="Verdana" pitchFamily="34" charset="0"/>
                <a:ea typeface="Verdana" pitchFamily="34" charset="0"/>
                <a:cs typeface="Verdana" pitchFamily="34" charset="0"/>
              </a:rPr>
              <a:t>Black Friday</a:t>
            </a:r>
          </a:p>
        </p:txBody>
      </p:sp>
      <p:pic>
        <p:nvPicPr>
          <p:cNvPr id="4" name="Content Placeholder 3" descr="Black-Friday.jpg"/>
          <p:cNvPicPr>
            <a:picLocks noGrp="1" noChangeAspect="1"/>
          </p:cNvPicPr>
          <p:nvPr>
            <p:ph idx="1"/>
          </p:nvPr>
        </p:nvPicPr>
        <p:blipFill>
          <a:blip r:embed="rId2"/>
          <a:stretch>
            <a:fillRect/>
          </a:stretch>
        </p:blipFill>
        <p:spPr>
          <a:xfrm>
            <a:off x="2196571" y="1100138"/>
            <a:ext cx="4773082" cy="3579812"/>
          </a:xfrm>
          <a:prstGeom prst="rect">
            <a:avLst/>
          </a:prstGeom>
        </p:spPr>
      </p:pic>
    </p:spTree>
    <p:extLst>
      <p:ext uri="{BB962C8B-B14F-4D97-AF65-F5344CB8AC3E}">
        <p14:creationId xmlns:p14="http://schemas.microsoft.com/office/powerpoint/2010/main" val="963704395"/>
      </p:ext>
    </p:extLst>
  </p:cSld>
  <p:clrMapOvr>
    <a:masterClrMapping/>
  </p:clrMapOvr>
  <p:transition>
    <p:cover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latin typeface="Verdana" pitchFamily="34" charset="0"/>
                <a:ea typeface="Verdana" pitchFamily="34" charset="0"/>
                <a:cs typeface="Verdana" pitchFamily="34" charset="0"/>
              </a:rPr>
              <a:t>Black Friday sales </a:t>
            </a:r>
            <a:endParaRPr lang="en-US" sz="1800"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533400" y="2133600"/>
            <a:ext cx="8229600" cy="2209800"/>
          </a:xfrm>
        </p:spPr>
        <p:txBody>
          <a:bodyPr>
            <a:normAutofit/>
          </a:bodyPr>
          <a:lstStyle/>
          <a:p>
            <a:pPr algn="just"/>
            <a:r>
              <a:rPr lang="en-US" b="0" dirty="0" smtClean="0">
                <a:latin typeface="Verdana" pitchFamily="34" charset="0"/>
                <a:ea typeface="Verdana" pitchFamily="34" charset="0"/>
                <a:cs typeface="Verdana" pitchFamily="34" charset="0"/>
              </a:rPr>
              <a:t>Black Friday sales prediction is basically used to predict the sales which helps an organization or company to take decision  based on prediction.</a:t>
            </a:r>
          </a:p>
          <a:p>
            <a:pPr algn="just"/>
            <a:r>
              <a:rPr lang="en-US" b="0" dirty="0" smtClean="0">
                <a:latin typeface="Verdana" pitchFamily="34" charset="0"/>
                <a:ea typeface="Verdana" pitchFamily="34" charset="0"/>
                <a:cs typeface="Verdana" pitchFamily="34" charset="0"/>
              </a:rPr>
              <a:t>There is two variables : Dependent and independent variable </a:t>
            </a:r>
          </a:p>
          <a:p>
            <a:pPr algn="just"/>
            <a:r>
              <a:rPr lang="en-US" b="0" dirty="0" smtClean="0">
                <a:latin typeface="Verdana" pitchFamily="34" charset="0"/>
                <a:ea typeface="Verdana" pitchFamily="34" charset="0"/>
                <a:cs typeface="Verdana" pitchFamily="34" charset="0"/>
              </a:rPr>
              <a:t>Dependent variable is : Purchase </a:t>
            </a:r>
          </a:p>
          <a:p>
            <a:pPr algn="just"/>
            <a:r>
              <a:rPr lang="en-US" b="0" dirty="0" smtClean="0">
                <a:latin typeface="Verdana" pitchFamily="34" charset="0"/>
                <a:ea typeface="Verdana" pitchFamily="34" charset="0"/>
                <a:cs typeface="Verdana" pitchFamily="34" charset="0"/>
              </a:rPr>
              <a:t>Rest all is independent variable (data scientist could chose based on his/her requirements)</a:t>
            </a:r>
            <a:endParaRPr lang="en-US" b="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661182119"/>
      </p:ext>
    </p:extLst>
  </p:cSld>
  <p:clrMapOvr>
    <a:masterClrMapping/>
  </p:clrMapOvr>
  <p:transition>
    <p:cover dir="l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err="1">
                <a:latin typeface="Verdana" pitchFamily="34" charset="0"/>
                <a:ea typeface="Verdana" pitchFamily="34" charset="0"/>
                <a:cs typeface="Verdana" pitchFamily="34" charset="0"/>
              </a:rPr>
              <a:t>Univarate</a:t>
            </a:r>
            <a:r>
              <a:rPr lang="en-US" sz="1800" b="1" dirty="0">
                <a:latin typeface="Verdana" pitchFamily="34" charset="0"/>
                <a:ea typeface="Verdana" pitchFamily="34" charset="0"/>
                <a:cs typeface="Verdana" pitchFamily="34" charset="0"/>
              </a:rPr>
              <a:t> Analysis</a:t>
            </a:r>
          </a:p>
        </p:txBody>
      </p:sp>
      <p:sp>
        <p:nvSpPr>
          <p:cNvPr id="3" name="Content Placeholder 2"/>
          <p:cNvSpPr>
            <a:spLocks noGrp="1"/>
          </p:cNvSpPr>
          <p:nvPr>
            <p:ph idx="1"/>
          </p:nvPr>
        </p:nvSpPr>
        <p:spPr/>
        <p:txBody>
          <a:bodyPr>
            <a:normAutofit/>
          </a:bodyPr>
          <a:lstStyle/>
          <a:p>
            <a:pPr algn="just"/>
            <a:r>
              <a:rPr lang="en-US" b="0" dirty="0" smtClean="0">
                <a:latin typeface="Verdana" pitchFamily="34" charset="0"/>
                <a:ea typeface="Verdana" pitchFamily="34" charset="0"/>
                <a:cs typeface="Verdana" pitchFamily="34" charset="0"/>
              </a:rPr>
              <a:t>		To </a:t>
            </a:r>
            <a:r>
              <a:rPr lang="en-US" b="0" dirty="0">
                <a:latin typeface="Verdana" pitchFamily="34" charset="0"/>
                <a:ea typeface="Verdana" pitchFamily="34" charset="0"/>
                <a:cs typeface="Verdana" pitchFamily="34" charset="0"/>
              </a:rPr>
              <a:t>get an idea of the distribution of numerical variables, histograms are an excellent starting point. Let’s begin by generating one for Purchase, our target variable</a:t>
            </a:r>
            <a:r>
              <a:rPr lang="en-US" b="0" dirty="0" smtClean="0">
                <a:latin typeface="Verdana" pitchFamily="34" charset="0"/>
                <a:ea typeface="Verdana" pitchFamily="34" charset="0"/>
                <a:cs typeface="Verdana" pitchFamily="34" charset="0"/>
              </a:rPr>
              <a:t>.</a:t>
            </a:r>
          </a:p>
          <a:p>
            <a:endParaRPr lang="en-US" b="0" dirty="0">
              <a:latin typeface="Verdana" pitchFamily="34" charset="0"/>
              <a:ea typeface="Verdana" pitchFamily="34" charset="0"/>
              <a:cs typeface="Verdana"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1" y="1905000"/>
            <a:ext cx="6324599"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182119"/>
      </p:ext>
    </p:extLst>
  </p:cSld>
  <p:clrMapOvr>
    <a:masterClrMapping/>
  </p:clrMapOvr>
  <p:transition>
    <p:cover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smtClean="0">
                <a:latin typeface="Verdana" pitchFamily="34" charset="0"/>
                <a:ea typeface="Verdana" pitchFamily="34" charset="0"/>
                <a:cs typeface="Verdana" pitchFamily="34" charset="0"/>
              </a:rPr>
              <a:t>Distribution of the variable Marital Status</a:t>
            </a:r>
            <a:endParaRPr lang="en-US" sz="1800" b="1" dirty="0">
              <a:latin typeface="Verdana" pitchFamily="34" charset="0"/>
              <a:ea typeface="Verdana" pitchFamily="34" charset="0"/>
              <a:cs typeface="Verdana" pitchFamily="34" charset="0"/>
            </a:endParaRPr>
          </a:p>
        </p:txBody>
      </p:sp>
      <p:pic>
        <p:nvPicPr>
          <p:cNvPr id="4" name="Content Placeholder 3"/>
          <p:cNvPicPr>
            <a:picLocks noGrp="1"/>
          </p:cNvPicPr>
          <p:nvPr>
            <p:ph idx="1"/>
          </p:nvPr>
        </p:nvPicPr>
        <p:blipFill>
          <a:blip r:embed="rId2"/>
          <a:stretch>
            <a:fillRect/>
          </a:stretch>
        </p:blipFill>
        <p:spPr>
          <a:xfrm>
            <a:off x="838200" y="914400"/>
            <a:ext cx="7010400" cy="3886200"/>
          </a:xfrm>
          <a:prstGeom prst="rect">
            <a:avLst/>
          </a:prstGeom>
        </p:spPr>
      </p:pic>
    </p:spTree>
    <p:extLst>
      <p:ext uri="{BB962C8B-B14F-4D97-AF65-F5344CB8AC3E}">
        <p14:creationId xmlns:p14="http://schemas.microsoft.com/office/powerpoint/2010/main" val="661182119"/>
      </p:ext>
    </p:extLst>
  </p:cSld>
  <p:clrMapOvr>
    <a:masterClrMapping/>
  </p:clrMapOvr>
  <p:transition>
    <p:cover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1800" b="1" dirty="0">
                <a:effectLst/>
                <a:latin typeface="Verdana" pitchFamily="34" charset="0"/>
                <a:ea typeface="Verdana" pitchFamily="34" charset="0"/>
                <a:cs typeface="Verdana" pitchFamily="34" charset="0"/>
              </a:rPr>
              <a:t>Correlation between Numerical Predictors and Target variable</a:t>
            </a:r>
            <a:r>
              <a:rPr lang="en-US" sz="1800" b="1" dirty="0">
                <a:effectLst/>
                <a:latin typeface="Verdana" pitchFamily="34" charset="0"/>
                <a:ea typeface="Verdana" pitchFamily="34" charset="0"/>
                <a:cs typeface="Verdana" pitchFamily="34" charset="0"/>
              </a:rPr>
              <a:t/>
            </a:r>
            <a:br>
              <a:rPr lang="en-US" sz="1800" b="1" dirty="0">
                <a:effectLst/>
                <a:latin typeface="Verdana" pitchFamily="34" charset="0"/>
                <a:ea typeface="Verdana" pitchFamily="34" charset="0"/>
                <a:cs typeface="Verdana" pitchFamily="34" charset="0"/>
              </a:rPr>
            </a:br>
            <a:endParaRPr lang="en-US" sz="1800" b="1" dirty="0">
              <a:latin typeface="Verdana" pitchFamily="34" charset="0"/>
              <a:ea typeface="Verdana" pitchFamily="34" charset="0"/>
              <a:cs typeface="Verdana" pitchFamily="34" charset="0"/>
            </a:endParaRPr>
          </a:p>
        </p:txBody>
      </p:sp>
      <p:pic>
        <p:nvPicPr>
          <p:cNvPr id="4" name="Content Placeholder 3"/>
          <p:cNvPicPr>
            <a:picLocks noGrp="1"/>
          </p:cNvPicPr>
          <p:nvPr>
            <p:ph idx="1"/>
          </p:nvPr>
        </p:nvPicPr>
        <p:blipFill>
          <a:blip r:embed="rId2"/>
          <a:stretch>
            <a:fillRect/>
          </a:stretch>
        </p:blipFill>
        <p:spPr>
          <a:xfrm>
            <a:off x="762000" y="1295400"/>
            <a:ext cx="7543800" cy="4800600"/>
          </a:xfrm>
          <a:prstGeom prst="rect">
            <a:avLst/>
          </a:prstGeom>
        </p:spPr>
      </p:pic>
    </p:spTree>
    <p:extLst>
      <p:ext uri="{BB962C8B-B14F-4D97-AF65-F5344CB8AC3E}">
        <p14:creationId xmlns:p14="http://schemas.microsoft.com/office/powerpoint/2010/main" val="661182119"/>
      </p:ext>
    </p:extLst>
  </p:cSld>
  <p:clrMapOvr>
    <a:masterClrMapping/>
  </p:clrMapOvr>
  <p:transition>
    <p:cover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r>
              <a:rPr lang="en-US" sz="1800" b="1" dirty="0" smtClean="0">
                <a:latin typeface="Verdana" pitchFamily="34" charset="0"/>
                <a:ea typeface="Verdana" pitchFamily="34" charset="0"/>
                <a:cs typeface="Verdana" pitchFamily="34" charset="0"/>
              </a:rPr>
              <a:t>Applying Algorithm</a:t>
            </a:r>
            <a:endParaRPr lang="en-US" sz="1800"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2362200"/>
            <a:ext cx="8229600" cy="2667000"/>
          </a:xfrm>
        </p:spPr>
        <p:txBody>
          <a:bodyPr>
            <a:normAutofit/>
          </a:bodyPr>
          <a:lstStyle/>
          <a:p>
            <a:r>
              <a:rPr lang="en-US" sz="1400" b="0" dirty="0" smtClean="0">
                <a:latin typeface="Verdana" pitchFamily="34" charset="0"/>
                <a:ea typeface="Verdana" pitchFamily="34" charset="0"/>
                <a:cs typeface="Verdana" pitchFamily="34" charset="0"/>
              </a:rPr>
              <a:t>Basically data scientist applies at least 2-3 algorithm and based on accuracy score he/she decide which model and algorithm is quite efficient .</a:t>
            </a:r>
          </a:p>
          <a:p>
            <a:r>
              <a:rPr lang="en-US" sz="1400" b="0" dirty="0" smtClean="0">
                <a:latin typeface="Verdana" pitchFamily="34" charset="0"/>
                <a:ea typeface="Verdana" pitchFamily="34" charset="0"/>
                <a:cs typeface="Verdana" pitchFamily="34" charset="0"/>
              </a:rPr>
              <a:t>If the accuracy score is &gt; 70% then that model and algorithm is efficient otherwise need to change the model or need to alter datasets sometimes.</a:t>
            </a:r>
          </a:p>
          <a:p>
            <a:endParaRPr lang="en-US" sz="1400" b="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661182119"/>
      </p:ext>
    </p:extLst>
  </p:cSld>
  <p:clrMapOvr>
    <a:masterClrMapping/>
  </p:clrMapOvr>
  <p:transition>
    <p:cover dir="ld"/>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105</TotalTime>
  <Words>221</Words>
  <Application>Microsoft Office PowerPoint</Application>
  <PresentationFormat>On-screen Show (4:3)</PresentationFormat>
  <Paragraphs>31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Angles</vt:lpstr>
      <vt:lpstr>Black Friday</vt:lpstr>
      <vt:lpstr>BLACK FRIDAY SALES </vt:lpstr>
      <vt:lpstr>Black Friday</vt:lpstr>
      <vt:lpstr>Black Friday</vt:lpstr>
      <vt:lpstr>Black Friday sales </vt:lpstr>
      <vt:lpstr>Univarate Analysis</vt:lpstr>
      <vt:lpstr>Distribution of the variable Marital Status</vt:lpstr>
      <vt:lpstr>Correlation between Numerical Predictors and Target variable </vt:lpstr>
      <vt:lpstr>Applying Algorithm</vt:lpstr>
      <vt:lpstr>VISUALIZATION </vt:lpstr>
      <vt:lpstr>Box Plot  </vt:lpstr>
      <vt:lpstr>Stripplot : </vt:lpstr>
      <vt:lpstr>Histogram </vt:lpstr>
      <vt:lpstr>Distplot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dc:title>
  <dc:creator>Manly Luscombe</dc:creator>
  <dc:description>Visit www.eBibleTeacher.com for more free PowerPoint backgrounds and images.</dc:description>
  <cp:lastModifiedBy>Madhu</cp:lastModifiedBy>
  <cp:revision>28</cp:revision>
  <dcterms:created xsi:type="dcterms:W3CDTF">2010-11-18T15:31:22Z</dcterms:created>
  <dcterms:modified xsi:type="dcterms:W3CDTF">2019-07-22T20:54:03Z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95</vt:i4>
  </property>
  <property fmtid="{D5CDD505-2E9C-101B-9397-08002B2CF9AE}" pid="5" name="ScreenSize">
    <vt:i4>1</vt:i4>
  </property>
  <property fmtid="{D5CDD505-2E9C-101B-9397-08002B2CF9AE}" pid="6" name="ScreenUsage">
    <vt:i4>2</vt:i4>
  </property>
  <property fmtid="{D5CDD505-2E9C-101B-9397-08002B2CF9AE}" pid="7" name="MailAddress">
    <vt:lpwstr>ttaylor@midwest.net</vt:lpwstr>
  </property>
  <property fmtid="{D5CDD505-2E9C-101B-9397-08002B2CF9AE}" pid="8" name="HomePage">
    <vt:lpwstr>/steed.html</vt:lpwstr>
  </property>
  <property fmtid="{D5CDD505-2E9C-101B-9397-08002B2CF9AE}" pid="9" name="Other">
    <vt:lpwstr>This is a free preview of Tom Steed's Ephesians 3 PowerPoint Show.  This preview has most of the pictures in it.  The complete show has over 39 slides.</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false</vt:bool>
  </property>
  <property fmtid="{D5CDD505-2E9C-101B-9397-08002B2CF9AE}" pid="13" name="BackColor">
    <vt:i4>16777215</vt:i4>
  </property>
  <property fmtid="{D5CDD505-2E9C-101B-9397-08002B2CF9AE}" pid="14" name="TextColor">
    <vt:i4>0</vt:i4>
  </property>
  <property fmtid="{D5CDD505-2E9C-101B-9397-08002B2CF9AE}" pid="15" name="LinkColor">
    <vt:i4>16711680</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3</vt:i4>
  </property>
  <property fmtid="{D5CDD505-2E9C-101B-9397-08002B2CF9AE}" pid="21" name="OutputDir">
    <vt:lpwstr>C:\aaahtml\steed</vt:lpwstr>
  </property>
</Properties>
</file>