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7315200" cy="9601200"/>
  <p:embeddedFontLst>
    <p:embeddedFont>
      <p:font typeface="Chela One"/>
      <p:regular r:id="rId18"/>
    </p:embeddedFont>
    <p:embeddedFont>
      <p:font typeface="Bitter"/>
      <p:regular r:id="rId19"/>
      <p:bold r:id="rId20"/>
      <p:italic r:id="rId21"/>
      <p:boldItalic r:id="rId22"/>
    </p:embeddedFont>
    <p:embeddedFont>
      <p:font typeface="Lexend"/>
      <p:regular r:id="rId23"/>
      <p:bold r:id="rId24"/>
    </p:embeddedFont>
    <p:embeddedFont>
      <p:font typeface="Comfortaa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il24AUj0/6Xc6/inlDq1Nbn556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2B3EEA-D995-4193-BB75-88D7DBC2E1F9}">
  <a:tblStyle styleId="{CC2B3EEA-D995-4193-BB75-88D7DBC2E1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9FC647F-AD7A-46A4-BB8B-CF378A83C24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itter-bold.fntdata"/><Relationship Id="rId22" Type="http://schemas.openxmlformats.org/officeDocument/2006/relationships/font" Target="fonts/Bitter-boldItalic.fntdata"/><Relationship Id="rId21" Type="http://schemas.openxmlformats.org/officeDocument/2006/relationships/font" Target="fonts/Bitter-italic.fntdata"/><Relationship Id="rId24" Type="http://schemas.openxmlformats.org/officeDocument/2006/relationships/font" Target="fonts/Lexend-bold.fntdata"/><Relationship Id="rId23" Type="http://schemas.openxmlformats.org/officeDocument/2006/relationships/font" Target="fonts/Lexen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mfortaa-bold.fntdata"/><Relationship Id="rId25" Type="http://schemas.openxmlformats.org/officeDocument/2006/relationships/font" Target="fonts/Comfortaa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Bitter-regular.fntdata"/><Relationship Id="rId18" Type="http://schemas.openxmlformats.org/officeDocument/2006/relationships/font" Target="fonts/Chela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I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a88721d4d_6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g2ba88721d4d_6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ba88721d4d_9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g2ba88721d4d_9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279338a73_0_5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26279338a73_0_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a88721d4d_8_229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2ba88721d4d_8_22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a88721d4d_1_50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2ba88721d4d_1_50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67d6953fcb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g267d6953fcb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ba88721d4d_8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2ba88721d4d_8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ba88721d4d_8_166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g2ba88721d4d_8_16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showMasterSp="0" type="txAndObj">
  <p:cSld name="TEXT_AND_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 type="tbl">
  <p:cSld name="TAB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6" name="Google Shape;26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7" name="Google Shape;27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8" name="Google Shape;28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>
            <a:alpha val="0"/>
          </a:srgb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type="ctrTitle"/>
          </p:nvPr>
        </p:nvSpPr>
        <p:spPr>
          <a:xfrm>
            <a:off x="304800" y="762000"/>
            <a:ext cx="8686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 </a:t>
            </a:r>
            <a:r>
              <a:rPr b="1" lang="en-IN" sz="4400"/>
              <a:t>Assignment 1-Implementation of Backpropagation and Training a Palindrome Network</a:t>
            </a:r>
            <a:endParaRPr sz="4400"/>
          </a:p>
        </p:txBody>
      </p:sp>
      <p:graphicFrame>
        <p:nvGraphicFramePr>
          <p:cNvPr id="53" name="Google Shape;53;p1"/>
          <p:cNvGraphicFramePr/>
          <p:nvPr/>
        </p:nvGraphicFramePr>
        <p:xfrm>
          <a:off x="944375" y="329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{CC2B3EEA-D995-4193-BB75-88D7DBC2E1F9}</a:tableStyleId>
              </a:tblPr>
              <a:tblGrid>
                <a:gridCol w="4038000"/>
                <a:gridCol w="3369625"/>
              </a:tblGrid>
              <a:tr h="552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8637"/>
                        </a:buClr>
                        <a:buSzPts val="2240"/>
                        <a:buFont typeface="Arial"/>
                        <a:buNone/>
                      </a:pPr>
                      <a:r>
                        <a:rPr lang="en-IN" sz="2300">
                          <a:solidFill>
                            <a:srgbClr val="0000FF"/>
                          </a:solidFill>
                        </a:rPr>
                        <a:t>Aditya Pande</a:t>
                      </a:r>
                      <a:endParaRPr sz="23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300">
                          <a:solidFill>
                            <a:srgbClr val="0000FF"/>
                          </a:solidFill>
                        </a:rPr>
                        <a:t>22M2108</a:t>
                      </a:r>
                      <a:endParaRPr sz="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2300">
                          <a:solidFill>
                            <a:srgbClr val="0000FF"/>
                          </a:solidFill>
                        </a:rPr>
                        <a:t>Balbir Singh</a:t>
                      </a:r>
                      <a:endParaRPr sz="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2300">
                          <a:solidFill>
                            <a:srgbClr val="0000FF"/>
                          </a:solidFill>
                        </a:rPr>
                        <a:t>22M0747</a:t>
                      </a:r>
                      <a:endParaRPr sz="23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2300">
                          <a:solidFill>
                            <a:srgbClr val="0000FF"/>
                          </a:solidFill>
                        </a:rPr>
                        <a:t>Tarun Bisht</a:t>
                      </a:r>
                      <a:endParaRPr sz="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2300">
                          <a:solidFill>
                            <a:srgbClr val="0000FF"/>
                          </a:solidFill>
                        </a:rPr>
                        <a:t>23D0386</a:t>
                      </a:r>
                      <a:endParaRPr sz="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2300">
                          <a:solidFill>
                            <a:srgbClr val="0000FF"/>
                          </a:solidFill>
                        </a:rPr>
                        <a:t>Vivek Kumar Trivedi</a:t>
                      </a:r>
                      <a:endParaRPr sz="23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2300">
                          <a:solidFill>
                            <a:srgbClr val="0000FF"/>
                          </a:solidFill>
                        </a:rPr>
                        <a:t>22N0457</a:t>
                      </a:r>
                      <a:endParaRPr sz="23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" name="Google Shape;54;p1"/>
          <p:cNvGraphicFramePr/>
          <p:nvPr/>
        </p:nvGraphicFramePr>
        <p:xfrm>
          <a:off x="1028688" y="592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{CC2B3EEA-D995-4193-BB75-88D7DBC2E1F9}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2300">
                          <a:solidFill>
                            <a:srgbClr val="0000FF"/>
                          </a:solidFill>
                        </a:rPr>
                        <a:t>Date - 19 Feb, 2024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ba88721d4d_6_0"/>
          <p:cNvSpPr txBox="1"/>
          <p:nvPr>
            <p:ph type="title"/>
          </p:nvPr>
        </p:nvSpPr>
        <p:spPr>
          <a:xfrm>
            <a:off x="0" y="0"/>
            <a:ext cx="9144000" cy="96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2600"/>
              <a:t>APPENDIX: One</a:t>
            </a:r>
            <a:r>
              <a:rPr b="1" lang="en-IN" sz="2600"/>
              <a:t> Neuron hidden layer (square activation)</a:t>
            </a:r>
            <a:endParaRPr b="1" sz="2600"/>
          </a:p>
        </p:txBody>
      </p:sp>
      <p:sp>
        <p:nvSpPr>
          <p:cNvPr id="368" name="Google Shape;368;g2ba88721d4d_6_0"/>
          <p:cNvSpPr txBox="1"/>
          <p:nvPr/>
        </p:nvSpPr>
        <p:spPr>
          <a:xfrm>
            <a:off x="0" y="6401300"/>
            <a:ext cx="91440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rgbClr val="FF0000"/>
                </a:solidFill>
              </a:rPr>
              <a:t>PLEASE NOTE : This slide is not part of the presentation. This is a REFERENCE slide</a:t>
            </a:r>
            <a:endParaRPr b="1" sz="1700">
              <a:solidFill>
                <a:srgbClr val="FF0000"/>
              </a:solidFill>
            </a:endParaRPr>
          </a:p>
        </p:txBody>
      </p:sp>
      <p:grpSp>
        <p:nvGrpSpPr>
          <p:cNvPr id="369" name="Google Shape;369;g2ba88721d4d_6_0"/>
          <p:cNvGrpSpPr/>
          <p:nvPr/>
        </p:nvGrpSpPr>
        <p:grpSpPr>
          <a:xfrm>
            <a:off x="519936" y="1128571"/>
            <a:ext cx="387354" cy="2154905"/>
            <a:chOff x="255058" y="2119900"/>
            <a:chExt cx="327600" cy="3599909"/>
          </a:xfrm>
        </p:grpSpPr>
        <p:sp>
          <p:nvSpPr>
            <p:cNvPr id="370" name="Google Shape;370;g2ba88721d4d_6_0"/>
            <p:cNvSpPr/>
            <p:nvPr/>
          </p:nvSpPr>
          <p:spPr>
            <a:xfrm rot="5400000">
              <a:off x="267358" y="2473923"/>
              <a:ext cx="303000" cy="3276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g2ba88721d4d_6_0"/>
            <p:cNvSpPr/>
            <p:nvPr/>
          </p:nvSpPr>
          <p:spPr>
            <a:xfrm rot="5400000">
              <a:off x="267358" y="2840246"/>
              <a:ext cx="303000" cy="3276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g2ba88721d4d_6_0"/>
            <p:cNvSpPr/>
            <p:nvPr/>
          </p:nvSpPr>
          <p:spPr>
            <a:xfrm rot="5400000">
              <a:off x="267358" y="3206569"/>
              <a:ext cx="303000" cy="3276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g2ba88721d4d_6_0"/>
            <p:cNvSpPr/>
            <p:nvPr/>
          </p:nvSpPr>
          <p:spPr>
            <a:xfrm rot="5400000">
              <a:off x="267358" y="3572893"/>
              <a:ext cx="303000" cy="3276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g2ba88721d4d_6_0"/>
            <p:cNvSpPr/>
            <p:nvPr/>
          </p:nvSpPr>
          <p:spPr>
            <a:xfrm rot="5400000">
              <a:off x="267358" y="3939216"/>
              <a:ext cx="303000" cy="3276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g2ba88721d4d_6_0"/>
            <p:cNvSpPr/>
            <p:nvPr/>
          </p:nvSpPr>
          <p:spPr>
            <a:xfrm rot="5400000">
              <a:off x="267358" y="2107600"/>
              <a:ext cx="303000" cy="3276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g2ba88721d4d_6_0"/>
            <p:cNvSpPr/>
            <p:nvPr/>
          </p:nvSpPr>
          <p:spPr>
            <a:xfrm rot="5400000">
              <a:off x="267358" y="4305539"/>
              <a:ext cx="303000" cy="3276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g2ba88721d4d_6_0"/>
            <p:cNvSpPr/>
            <p:nvPr/>
          </p:nvSpPr>
          <p:spPr>
            <a:xfrm rot="5400000">
              <a:off x="267358" y="4671862"/>
              <a:ext cx="303000" cy="3276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g2ba88721d4d_6_0"/>
            <p:cNvSpPr/>
            <p:nvPr/>
          </p:nvSpPr>
          <p:spPr>
            <a:xfrm rot="5400000">
              <a:off x="267358" y="5038185"/>
              <a:ext cx="303000" cy="3276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g2ba88721d4d_6_0"/>
            <p:cNvSpPr/>
            <p:nvPr/>
          </p:nvSpPr>
          <p:spPr>
            <a:xfrm rot="5400000">
              <a:off x="267358" y="5404508"/>
              <a:ext cx="303000" cy="3276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g2ba88721d4d_6_0"/>
          <p:cNvGrpSpPr/>
          <p:nvPr/>
        </p:nvGrpSpPr>
        <p:grpSpPr>
          <a:xfrm>
            <a:off x="3571038" y="2034645"/>
            <a:ext cx="923327" cy="500593"/>
            <a:chOff x="1305875" y="2597906"/>
            <a:chExt cx="905400" cy="978294"/>
          </a:xfrm>
        </p:grpSpPr>
        <p:sp>
          <p:nvSpPr>
            <p:cNvPr id="381" name="Google Shape;381;g2ba88721d4d_6_0"/>
            <p:cNvSpPr/>
            <p:nvPr/>
          </p:nvSpPr>
          <p:spPr>
            <a:xfrm rot="5400000">
              <a:off x="1299130" y="2604656"/>
              <a:ext cx="913500" cy="900000"/>
            </a:xfrm>
            <a:prstGeom prst="ellipse">
              <a:avLst/>
            </a:prstGeom>
            <a:solidFill>
              <a:srgbClr val="9FD983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2" name="Google Shape;382;g2ba88721d4d_6_0"/>
            <p:cNvCxnSpPr>
              <a:stCxn id="381" idx="2"/>
            </p:cNvCxnSpPr>
            <p:nvPr/>
          </p:nvCxnSpPr>
          <p:spPr>
            <a:xfrm>
              <a:off x="1755880" y="2597906"/>
              <a:ext cx="0" cy="9135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3" name="Google Shape;383;g2ba88721d4d_6_0"/>
            <p:cNvSpPr txBox="1"/>
            <p:nvPr/>
          </p:nvSpPr>
          <p:spPr>
            <a:xfrm>
              <a:off x="1305875" y="2662700"/>
              <a:ext cx="407100" cy="9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600">
                  <a:solidFill>
                    <a:srgbClr val="000000"/>
                  </a:solidFill>
                  <a:latin typeface="Chela One"/>
                  <a:ea typeface="Chela One"/>
                  <a:cs typeface="Chela One"/>
                  <a:sym typeface="Chela One"/>
                </a:rPr>
                <a:t>Σ</a:t>
              </a:r>
              <a:endParaRPr sz="2600">
                <a:solidFill>
                  <a:srgbClr val="000000"/>
                </a:solidFill>
                <a:latin typeface="Chela One"/>
                <a:ea typeface="Chela One"/>
                <a:cs typeface="Chela One"/>
                <a:sym typeface="Chela One"/>
              </a:endParaRPr>
            </a:p>
          </p:txBody>
        </p:sp>
        <p:sp>
          <p:nvSpPr>
            <p:cNvPr id="384" name="Google Shape;384;g2ba88721d4d_6_0"/>
            <p:cNvSpPr txBox="1"/>
            <p:nvPr/>
          </p:nvSpPr>
          <p:spPr>
            <a:xfrm>
              <a:off x="1755875" y="2740250"/>
              <a:ext cx="455400" cy="75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σ</a:t>
              </a:r>
              <a:endParaRPr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385" name="Google Shape;385;g2ba88721d4d_6_0"/>
          <p:cNvCxnSpPr/>
          <p:nvPr/>
        </p:nvCxnSpPr>
        <p:spPr>
          <a:xfrm>
            <a:off x="3797059" y="1770904"/>
            <a:ext cx="202800" cy="26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g2ba88721d4d_6_0"/>
          <p:cNvSpPr txBox="1"/>
          <p:nvPr/>
        </p:nvSpPr>
        <p:spPr>
          <a:xfrm>
            <a:off x="281950" y="3369048"/>
            <a:ext cx="863400" cy="58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>
                <a:solidFill>
                  <a:srgbClr val="000000"/>
                </a:solidFill>
              </a:rPr>
              <a:t>INPUT</a:t>
            </a:r>
            <a:br>
              <a:rPr b="1" lang="en-IN" sz="1300">
                <a:solidFill>
                  <a:srgbClr val="000000"/>
                </a:solidFill>
              </a:rPr>
            </a:br>
            <a:r>
              <a:rPr b="1" lang="en-IN" sz="1300">
                <a:solidFill>
                  <a:srgbClr val="000000"/>
                </a:solidFill>
              </a:rPr>
              <a:t>LAYER </a:t>
            </a:r>
            <a:endParaRPr b="1" sz="1300">
              <a:solidFill>
                <a:srgbClr val="000000"/>
              </a:solidFill>
            </a:endParaRPr>
          </a:p>
        </p:txBody>
      </p:sp>
      <p:sp>
        <p:nvSpPr>
          <p:cNvPr id="387" name="Google Shape;387;g2ba88721d4d_6_0"/>
          <p:cNvSpPr txBox="1"/>
          <p:nvPr/>
        </p:nvSpPr>
        <p:spPr>
          <a:xfrm>
            <a:off x="1919333" y="3369048"/>
            <a:ext cx="863400" cy="58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>
                <a:solidFill>
                  <a:srgbClr val="000000"/>
                </a:solidFill>
              </a:rPr>
              <a:t>HIDDEN </a:t>
            </a:r>
            <a:br>
              <a:rPr b="1" lang="en-IN" sz="1300">
                <a:solidFill>
                  <a:srgbClr val="000000"/>
                </a:solidFill>
              </a:rPr>
            </a:br>
            <a:r>
              <a:rPr b="1" lang="en-IN" sz="1300">
                <a:solidFill>
                  <a:srgbClr val="000000"/>
                </a:solidFill>
              </a:rPr>
              <a:t>LAYER</a:t>
            </a:r>
            <a:endParaRPr b="1" sz="1300">
              <a:solidFill>
                <a:srgbClr val="000000"/>
              </a:solidFill>
            </a:endParaRPr>
          </a:p>
        </p:txBody>
      </p:sp>
      <p:sp>
        <p:nvSpPr>
          <p:cNvPr id="388" name="Google Shape;388;g2ba88721d4d_6_0"/>
          <p:cNvSpPr txBox="1"/>
          <p:nvPr/>
        </p:nvSpPr>
        <p:spPr>
          <a:xfrm>
            <a:off x="3556715" y="3369048"/>
            <a:ext cx="993600" cy="58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>
                <a:solidFill>
                  <a:srgbClr val="000000"/>
                </a:solidFill>
              </a:rPr>
              <a:t>OUTPUT</a:t>
            </a:r>
            <a:br>
              <a:rPr b="1" lang="en-IN" sz="1300">
                <a:solidFill>
                  <a:srgbClr val="000000"/>
                </a:solidFill>
              </a:rPr>
            </a:br>
            <a:r>
              <a:rPr b="1" lang="en-IN" sz="1300">
                <a:solidFill>
                  <a:srgbClr val="000000"/>
                </a:solidFill>
              </a:rPr>
              <a:t>LAYER</a:t>
            </a:r>
            <a:endParaRPr b="1" sz="1300">
              <a:solidFill>
                <a:srgbClr val="000000"/>
              </a:solidFill>
            </a:endParaRPr>
          </a:p>
        </p:txBody>
      </p:sp>
      <p:grpSp>
        <p:nvGrpSpPr>
          <p:cNvPr id="389" name="Google Shape;389;g2ba88721d4d_6_0"/>
          <p:cNvGrpSpPr/>
          <p:nvPr/>
        </p:nvGrpSpPr>
        <p:grpSpPr>
          <a:xfrm>
            <a:off x="1889462" y="2055456"/>
            <a:ext cx="762709" cy="500593"/>
            <a:chOff x="1305875" y="2597906"/>
            <a:chExt cx="905400" cy="978294"/>
          </a:xfrm>
        </p:grpSpPr>
        <p:sp>
          <p:nvSpPr>
            <p:cNvPr id="390" name="Google Shape;390;g2ba88721d4d_6_0"/>
            <p:cNvSpPr/>
            <p:nvPr/>
          </p:nvSpPr>
          <p:spPr>
            <a:xfrm rot="5400000">
              <a:off x="1299130" y="2604656"/>
              <a:ext cx="913500" cy="900000"/>
            </a:xfrm>
            <a:prstGeom prst="ellipse">
              <a:avLst/>
            </a:prstGeom>
            <a:solidFill>
              <a:srgbClr val="FEFED3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1" name="Google Shape;391;g2ba88721d4d_6_0"/>
            <p:cNvCxnSpPr>
              <a:stCxn id="390" idx="2"/>
            </p:cNvCxnSpPr>
            <p:nvPr/>
          </p:nvCxnSpPr>
          <p:spPr>
            <a:xfrm>
              <a:off x="1755880" y="2597906"/>
              <a:ext cx="0" cy="9135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2" name="Google Shape;392;g2ba88721d4d_6_0"/>
            <p:cNvSpPr txBox="1"/>
            <p:nvPr/>
          </p:nvSpPr>
          <p:spPr>
            <a:xfrm>
              <a:off x="1305875" y="2662700"/>
              <a:ext cx="407100" cy="9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500">
                  <a:solidFill>
                    <a:srgbClr val="000000"/>
                  </a:solidFill>
                  <a:latin typeface="Chela One"/>
                  <a:ea typeface="Chela One"/>
                  <a:cs typeface="Chela One"/>
                  <a:sym typeface="Chela One"/>
                </a:rPr>
                <a:t>Σ</a:t>
              </a:r>
              <a:endParaRPr sz="2500">
                <a:solidFill>
                  <a:srgbClr val="000000"/>
                </a:solidFill>
                <a:latin typeface="Chela One"/>
                <a:ea typeface="Chela One"/>
                <a:cs typeface="Chela One"/>
                <a:sym typeface="Chela One"/>
              </a:endParaRPr>
            </a:p>
          </p:txBody>
        </p:sp>
        <p:sp>
          <p:nvSpPr>
            <p:cNvPr id="393" name="Google Shape;393;g2ba88721d4d_6_0"/>
            <p:cNvSpPr txBox="1"/>
            <p:nvPr/>
          </p:nvSpPr>
          <p:spPr>
            <a:xfrm>
              <a:off x="1755875" y="2740250"/>
              <a:ext cx="455400" cy="75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394" name="Google Shape;394;g2ba88721d4d_6_0"/>
          <p:cNvCxnSpPr>
            <a:stCxn id="375" idx="0"/>
            <a:endCxn id="392" idx="1"/>
          </p:cNvCxnSpPr>
          <p:nvPr/>
        </p:nvCxnSpPr>
        <p:spPr>
          <a:xfrm>
            <a:off x="907290" y="1219259"/>
            <a:ext cx="982200" cy="110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g2ba88721d4d_6_0"/>
          <p:cNvCxnSpPr>
            <a:stCxn id="370" idx="0"/>
            <a:endCxn id="392" idx="1"/>
          </p:cNvCxnSpPr>
          <p:nvPr/>
        </p:nvCxnSpPr>
        <p:spPr>
          <a:xfrm>
            <a:off x="907290" y="1438540"/>
            <a:ext cx="982200" cy="88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g2ba88721d4d_6_0"/>
          <p:cNvCxnSpPr>
            <a:stCxn id="371" idx="0"/>
            <a:endCxn id="392" idx="1"/>
          </p:cNvCxnSpPr>
          <p:nvPr/>
        </p:nvCxnSpPr>
        <p:spPr>
          <a:xfrm>
            <a:off x="907290" y="1657821"/>
            <a:ext cx="982200" cy="66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g2ba88721d4d_6_0"/>
          <p:cNvCxnSpPr>
            <a:stCxn id="372" idx="0"/>
            <a:endCxn id="392" idx="1"/>
          </p:cNvCxnSpPr>
          <p:nvPr/>
        </p:nvCxnSpPr>
        <p:spPr>
          <a:xfrm>
            <a:off x="907290" y="1877102"/>
            <a:ext cx="982200" cy="44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g2ba88721d4d_6_0"/>
          <p:cNvCxnSpPr/>
          <p:nvPr/>
        </p:nvCxnSpPr>
        <p:spPr>
          <a:xfrm>
            <a:off x="907333" y="2096612"/>
            <a:ext cx="982067" cy="22581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g2ba88721d4d_6_0"/>
          <p:cNvCxnSpPr>
            <a:stCxn id="374" idx="0"/>
            <a:endCxn id="392" idx="1"/>
          </p:cNvCxnSpPr>
          <p:nvPr/>
        </p:nvCxnSpPr>
        <p:spPr>
          <a:xfrm>
            <a:off x="907290" y="2315665"/>
            <a:ext cx="9822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g2ba88721d4d_6_0"/>
          <p:cNvCxnSpPr>
            <a:endCxn id="392" idx="1"/>
          </p:cNvCxnSpPr>
          <p:nvPr/>
        </p:nvCxnSpPr>
        <p:spPr>
          <a:xfrm flipH="1" rot="10800000">
            <a:off x="907262" y="2322331"/>
            <a:ext cx="982200" cy="21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g2ba88721d4d_6_0"/>
          <p:cNvCxnSpPr>
            <a:stCxn id="377" idx="0"/>
            <a:endCxn id="392" idx="1"/>
          </p:cNvCxnSpPr>
          <p:nvPr/>
        </p:nvCxnSpPr>
        <p:spPr>
          <a:xfrm flipH="1" rot="10800000">
            <a:off x="907290" y="2322227"/>
            <a:ext cx="982200" cy="43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g2ba88721d4d_6_0"/>
          <p:cNvCxnSpPr/>
          <p:nvPr/>
        </p:nvCxnSpPr>
        <p:spPr>
          <a:xfrm flipH="1" rot="10800000">
            <a:off x="907333" y="2322318"/>
            <a:ext cx="982067" cy="8708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g2ba88721d4d_6_0"/>
          <p:cNvCxnSpPr>
            <a:endCxn id="392" idx="1"/>
          </p:cNvCxnSpPr>
          <p:nvPr/>
        </p:nvCxnSpPr>
        <p:spPr>
          <a:xfrm flipH="1" rot="10800000">
            <a:off x="907262" y="2322331"/>
            <a:ext cx="982200" cy="61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g2ba88721d4d_6_0"/>
          <p:cNvCxnSpPr>
            <a:stCxn id="405" idx="3"/>
          </p:cNvCxnSpPr>
          <p:nvPr/>
        </p:nvCxnSpPr>
        <p:spPr>
          <a:xfrm flipH="1" rot="10800000">
            <a:off x="2619350" y="2280935"/>
            <a:ext cx="956100" cy="1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05" name="Google Shape;405;g2ba88721d4d_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225" y="2130423"/>
            <a:ext cx="300125" cy="3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g2ba88721d4d_6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500" y="4016100"/>
            <a:ext cx="4268500" cy="230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g2ba88721d4d_6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5123" y="1657825"/>
            <a:ext cx="4268499" cy="23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ba88721d4d_9_0"/>
          <p:cNvSpPr txBox="1"/>
          <p:nvPr>
            <p:ph type="title"/>
          </p:nvPr>
        </p:nvSpPr>
        <p:spPr>
          <a:xfrm>
            <a:off x="0" y="0"/>
            <a:ext cx="9144000" cy="96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2600"/>
              <a:t>APPENDIX: Plots</a:t>
            </a:r>
            <a:endParaRPr b="1" sz="2600"/>
          </a:p>
        </p:txBody>
      </p:sp>
      <p:sp>
        <p:nvSpPr>
          <p:cNvPr id="413" name="Google Shape;413;g2ba88721d4d_9_0"/>
          <p:cNvSpPr txBox="1"/>
          <p:nvPr/>
        </p:nvSpPr>
        <p:spPr>
          <a:xfrm>
            <a:off x="0" y="6248900"/>
            <a:ext cx="91440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rgbClr val="FF0000"/>
                </a:solidFill>
              </a:rPr>
              <a:t>PLEASE NOTE : This slide is not part of the presentation. This is a REFERENCE slide</a:t>
            </a:r>
            <a:endParaRPr b="1" sz="1700">
              <a:solidFill>
                <a:srgbClr val="FF0000"/>
              </a:solidFill>
            </a:endParaRPr>
          </a:p>
        </p:txBody>
      </p:sp>
      <p:pic>
        <p:nvPicPr>
          <p:cNvPr id="414" name="Google Shape;414;g2ba88721d4d_9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50" y="1063875"/>
            <a:ext cx="8549900" cy="50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279338a73_0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Problem Statement</a:t>
            </a:r>
            <a:endParaRPr b="1"/>
          </a:p>
        </p:txBody>
      </p:sp>
      <p:sp>
        <p:nvSpPr>
          <p:cNvPr id="60" name="Google Shape;60;g26279338a73_0_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IN">
                <a:solidFill>
                  <a:srgbClr val="009900"/>
                </a:solidFill>
              </a:rPr>
              <a:t>Input</a:t>
            </a:r>
            <a:r>
              <a:rPr lang="en-IN"/>
              <a:t>: 10-bit String (of numbers)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IN">
                <a:solidFill>
                  <a:srgbClr val="009900"/>
                </a:solidFill>
              </a:rPr>
              <a:t>Output</a:t>
            </a:r>
            <a:r>
              <a:rPr lang="en-IN"/>
              <a:t>: 1 if Palindrome, 0 otherwise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a88721d4d_8_229"/>
          <p:cNvSpPr txBox="1"/>
          <p:nvPr/>
        </p:nvSpPr>
        <p:spPr>
          <a:xfrm>
            <a:off x="0" y="0"/>
            <a:ext cx="9144000" cy="69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300">
                <a:solidFill>
                  <a:srgbClr val="009900"/>
                </a:solidFill>
              </a:rPr>
              <a:t>Architecture and Hyperparameter details </a:t>
            </a:r>
            <a:endParaRPr b="1" sz="3300">
              <a:solidFill>
                <a:srgbClr val="009900"/>
              </a:solidFill>
            </a:endParaRPr>
          </a:p>
        </p:txBody>
      </p:sp>
      <p:cxnSp>
        <p:nvCxnSpPr>
          <p:cNvPr id="66" name="Google Shape;66;g2ba88721d4d_8_229"/>
          <p:cNvCxnSpPr>
            <a:stCxn id="65" idx="2"/>
          </p:cNvCxnSpPr>
          <p:nvPr/>
        </p:nvCxnSpPr>
        <p:spPr>
          <a:xfrm>
            <a:off x="4572000" y="698700"/>
            <a:ext cx="5100" cy="613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" name="Google Shape;67;g2ba88721d4d_8_229"/>
          <p:cNvGrpSpPr/>
          <p:nvPr/>
        </p:nvGrpSpPr>
        <p:grpSpPr>
          <a:xfrm>
            <a:off x="221900" y="810558"/>
            <a:ext cx="4284375" cy="3289261"/>
            <a:chOff x="221900" y="1115402"/>
            <a:chExt cx="4284375" cy="4907148"/>
          </a:xfrm>
        </p:grpSpPr>
        <p:grpSp>
          <p:nvGrpSpPr>
            <p:cNvPr id="68" name="Google Shape;68;g2ba88721d4d_8_229"/>
            <p:cNvGrpSpPr/>
            <p:nvPr/>
          </p:nvGrpSpPr>
          <p:grpSpPr>
            <a:xfrm>
              <a:off x="455277" y="1115402"/>
              <a:ext cx="379852" cy="4211893"/>
              <a:chOff x="255058" y="2119900"/>
              <a:chExt cx="327600" cy="3599909"/>
            </a:xfrm>
          </p:grpSpPr>
          <p:sp>
            <p:nvSpPr>
              <p:cNvPr id="69" name="Google Shape;69;g2ba88721d4d_8_229"/>
              <p:cNvSpPr/>
              <p:nvPr/>
            </p:nvSpPr>
            <p:spPr>
              <a:xfrm rot="5400000">
                <a:off x="267358" y="2473923"/>
                <a:ext cx="303000" cy="327600"/>
              </a:xfrm>
              <a:prstGeom prst="ellipse">
                <a:avLst/>
              </a:prstGeom>
              <a:solidFill>
                <a:srgbClr val="FF9900"/>
              </a:solidFill>
              <a:ln cap="flat" cmpd="sng" w="2857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g2ba88721d4d_8_229"/>
              <p:cNvSpPr/>
              <p:nvPr/>
            </p:nvSpPr>
            <p:spPr>
              <a:xfrm rot="5400000">
                <a:off x="267358" y="2840246"/>
                <a:ext cx="303000" cy="327600"/>
              </a:xfrm>
              <a:prstGeom prst="ellipse">
                <a:avLst/>
              </a:prstGeom>
              <a:solidFill>
                <a:srgbClr val="FF9900"/>
              </a:solidFill>
              <a:ln cap="flat" cmpd="sng" w="2857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g2ba88721d4d_8_229"/>
              <p:cNvSpPr/>
              <p:nvPr/>
            </p:nvSpPr>
            <p:spPr>
              <a:xfrm rot="5400000">
                <a:off x="267358" y="3206569"/>
                <a:ext cx="303000" cy="327600"/>
              </a:xfrm>
              <a:prstGeom prst="ellipse">
                <a:avLst/>
              </a:prstGeom>
              <a:solidFill>
                <a:srgbClr val="FF9900"/>
              </a:solidFill>
              <a:ln cap="flat" cmpd="sng" w="2857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g2ba88721d4d_8_229"/>
              <p:cNvSpPr/>
              <p:nvPr/>
            </p:nvSpPr>
            <p:spPr>
              <a:xfrm rot="5400000">
                <a:off x="267358" y="3572893"/>
                <a:ext cx="303000" cy="327600"/>
              </a:xfrm>
              <a:prstGeom prst="ellipse">
                <a:avLst/>
              </a:prstGeom>
              <a:solidFill>
                <a:srgbClr val="FF9900"/>
              </a:solidFill>
              <a:ln cap="flat" cmpd="sng" w="2857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g2ba88721d4d_8_229"/>
              <p:cNvSpPr/>
              <p:nvPr/>
            </p:nvSpPr>
            <p:spPr>
              <a:xfrm rot="5400000">
                <a:off x="267358" y="3939216"/>
                <a:ext cx="303000" cy="327600"/>
              </a:xfrm>
              <a:prstGeom prst="ellipse">
                <a:avLst/>
              </a:prstGeom>
              <a:solidFill>
                <a:srgbClr val="FF9900"/>
              </a:solidFill>
              <a:ln cap="flat" cmpd="sng" w="2857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g2ba88721d4d_8_229"/>
              <p:cNvSpPr/>
              <p:nvPr/>
            </p:nvSpPr>
            <p:spPr>
              <a:xfrm rot="5400000">
                <a:off x="267358" y="2107600"/>
                <a:ext cx="303000" cy="327600"/>
              </a:xfrm>
              <a:prstGeom prst="ellipse">
                <a:avLst/>
              </a:prstGeom>
              <a:solidFill>
                <a:srgbClr val="FF9900"/>
              </a:solidFill>
              <a:ln cap="flat" cmpd="sng" w="2857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g2ba88721d4d_8_229"/>
              <p:cNvSpPr/>
              <p:nvPr/>
            </p:nvSpPr>
            <p:spPr>
              <a:xfrm rot="5400000">
                <a:off x="267358" y="4305539"/>
                <a:ext cx="303000" cy="327600"/>
              </a:xfrm>
              <a:prstGeom prst="ellipse">
                <a:avLst/>
              </a:prstGeom>
              <a:solidFill>
                <a:srgbClr val="FF9900"/>
              </a:solidFill>
              <a:ln cap="flat" cmpd="sng" w="2857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g2ba88721d4d_8_229"/>
              <p:cNvSpPr/>
              <p:nvPr/>
            </p:nvSpPr>
            <p:spPr>
              <a:xfrm rot="5400000">
                <a:off x="267358" y="4671862"/>
                <a:ext cx="303000" cy="327600"/>
              </a:xfrm>
              <a:prstGeom prst="ellipse">
                <a:avLst/>
              </a:prstGeom>
              <a:solidFill>
                <a:srgbClr val="FF9900"/>
              </a:solidFill>
              <a:ln cap="flat" cmpd="sng" w="2857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g2ba88721d4d_8_229"/>
              <p:cNvSpPr/>
              <p:nvPr/>
            </p:nvSpPr>
            <p:spPr>
              <a:xfrm rot="5400000">
                <a:off x="267358" y="5038185"/>
                <a:ext cx="303000" cy="327600"/>
              </a:xfrm>
              <a:prstGeom prst="ellipse">
                <a:avLst/>
              </a:prstGeom>
              <a:solidFill>
                <a:srgbClr val="FF9900"/>
              </a:solidFill>
              <a:ln cap="flat" cmpd="sng" w="2857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g2ba88721d4d_8_229"/>
              <p:cNvSpPr/>
              <p:nvPr/>
            </p:nvSpPr>
            <p:spPr>
              <a:xfrm rot="5400000">
                <a:off x="267358" y="5404508"/>
                <a:ext cx="303000" cy="327600"/>
              </a:xfrm>
              <a:prstGeom prst="ellipse">
                <a:avLst/>
              </a:prstGeom>
              <a:solidFill>
                <a:srgbClr val="FF9900"/>
              </a:solidFill>
              <a:ln cap="flat" cmpd="sng" w="2857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" name="Google Shape;79;g2ba88721d4d_8_229"/>
            <p:cNvGrpSpPr/>
            <p:nvPr/>
          </p:nvGrpSpPr>
          <p:grpSpPr>
            <a:xfrm>
              <a:off x="1816275" y="2019701"/>
              <a:ext cx="905400" cy="1143730"/>
              <a:chOff x="1305875" y="2522475"/>
              <a:chExt cx="905400" cy="1143730"/>
            </a:xfrm>
          </p:grpSpPr>
          <p:sp>
            <p:nvSpPr>
              <p:cNvPr id="80" name="Google Shape;80;g2ba88721d4d_8_229"/>
              <p:cNvSpPr/>
              <p:nvPr/>
            </p:nvSpPr>
            <p:spPr>
              <a:xfrm rot="5400000">
                <a:off x="1267775" y="2636025"/>
                <a:ext cx="976200" cy="900000"/>
              </a:xfrm>
              <a:prstGeom prst="ellipse">
                <a:avLst/>
              </a:prstGeom>
              <a:solidFill>
                <a:srgbClr val="FEFED3"/>
              </a:solidFill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1" name="Google Shape;81;g2ba88721d4d_8_229"/>
              <p:cNvCxnSpPr>
                <a:stCxn id="80" idx="2"/>
                <a:endCxn id="80" idx="6"/>
              </p:cNvCxnSpPr>
              <p:nvPr/>
            </p:nvCxnSpPr>
            <p:spPr>
              <a:xfrm>
                <a:off x="1755875" y="2597925"/>
                <a:ext cx="0" cy="976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2" name="Google Shape;82;g2ba88721d4d_8_229"/>
              <p:cNvSpPr txBox="1"/>
              <p:nvPr/>
            </p:nvSpPr>
            <p:spPr>
              <a:xfrm>
                <a:off x="1305875" y="2539104"/>
                <a:ext cx="407100" cy="11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3200">
                    <a:solidFill>
                      <a:srgbClr val="000000"/>
                    </a:solidFill>
                    <a:latin typeface="Chela One"/>
                    <a:ea typeface="Chela One"/>
                    <a:cs typeface="Chela One"/>
                    <a:sym typeface="Chela One"/>
                  </a:rPr>
                  <a:t>Σ</a:t>
                </a:r>
                <a:endParaRPr sz="3200">
                  <a:solidFill>
                    <a:srgbClr val="000000"/>
                  </a:solidFill>
                  <a:latin typeface="Chela One"/>
                  <a:ea typeface="Chela One"/>
                  <a:cs typeface="Chela One"/>
                  <a:sym typeface="Chela One"/>
                </a:endParaRPr>
              </a:p>
            </p:txBody>
          </p:sp>
          <p:sp>
            <p:nvSpPr>
              <p:cNvPr id="83" name="Google Shape;83;g2ba88721d4d_8_229"/>
              <p:cNvSpPr txBox="1"/>
              <p:nvPr/>
            </p:nvSpPr>
            <p:spPr>
              <a:xfrm>
                <a:off x="1755875" y="2522475"/>
                <a:ext cx="455400" cy="9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σ</a:t>
                </a:r>
                <a:endParaRPr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84" name="Google Shape;84;g2ba88721d4d_8_229"/>
            <p:cNvGrpSpPr/>
            <p:nvPr/>
          </p:nvGrpSpPr>
          <p:grpSpPr>
            <a:xfrm>
              <a:off x="1816275" y="3398047"/>
              <a:ext cx="900000" cy="1146128"/>
              <a:chOff x="1305875" y="2578896"/>
              <a:chExt cx="900000" cy="1146128"/>
            </a:xfrm>
          </p:grpSpPr>
          <p:sp>
            <p:nvSpPr>
              <p:cNvPr id="85" name="Google Shape;85;g2ba88721d4d_8_229"/>
              <p:cNvSpPr/>
              <p:nvPr/>
            </p:nvSpPr>
            <p:spPr>
              <a:xfrm rot="5400000">
                <a:off x="1192325" y="2711474"/>
                <a:ext cx="1127100" cy="900000"/>
              </a:xfrm>
              <a:prstGeom prst="ellipse">
                <a:avLst/>
              </a:prstGeom>
              <a:solidFill>
                <a:srgbClr val="FEFED3"/>
              </a:solidFill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6" name="Google Shape;86;g2ba88721d4d_8_229"/>
              <p:cNvCxnSpPr>
                <a:stCxn id="85" idx="2"/>
              </p:cNvCxnSpPr>
              <p:nvPr/>
            </p:nvCxnSpPr>
            <p:spPr>
              <a:xfrm>
                <a:off x="1755875" y="2597924"/>
                <a:ext cx="13500" cy="11268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7" name="Google Shape;87;g2ba88721d4d_8_229"/>
              <p:cNvSpPr txBox="1"/>
              <p:nvPr/>
            </p:nvSpPr>
            <p:spPr>
              <a:xfrm>
                <a:off x="1305875" y="2644732"/>
                <a:ext cx="407100" cy="93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3200">
                    <a:solidFill>
                      <a:srgbClr val="000000"/>
                    </a:solidFill>
                    <a:latin typeface="Chela One"/>
                    <a:ea typeface="Chela One"/>
                    <a:cs typeface="Chela One"/>
                    <a:sym typeface="Chela One"/>
                  </a:rPr>
                  <a:t>Σ</a:t>
                </a:r>
                <a:endParaRPr sz="3200">
                  <a:solidFill>
                    <a:srgbClr val="000000"/>
                  </a:solidFill>
                  <a:latin typeface="Chela One"/>
                  <a:ea typeface="Chela One"/>
                  <a:cs typeface="Chela One"/>
                  <a:sym typeface="Chela One"/>
                </a:endParaRPr>
              </a:p>
            </p:txBody>
          </p:sp>
          <p:sp>
            <p:nvSpPr>
              <p:cNvPr id="88" name="Google Shape;88;g2ba88721d4d_8_229"/>
              <p:cNvSpPr txBox="1"/>
              <p:nvPr/>
            </p:nvSpPr>
            <p:spPr>
              <a:xfrm>
                <a:off x="1741925" y="2578896"/>
                <a:ext cx="455400" cy="78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σ</a:t>
                </a:r>
                <a:endParaRPr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89" name="Google Shape;89;g2ba88721d4d_8_229"/>
            <p:cNvCxnSpPr>
              <a:stCxn id="74" idx="0"/>
              <a:endCxn id="82" idx="1"/>
            </p:cNvCxnSpPr>
            <p:nvPr/>
          </p:nvCxnSpPr>
          <p:spPr>
            <a:xfrm>
              <a:off x="835129" y="1292657"/>
              <a:ext cx="981000" cy="1307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" name="Google Shape;90;g2ba88721d4d_8_229"/>
            <p:cNvCxnSpPr>
              <a:stCxn id="69" idx="0"/>
              <a:endCxn id="82" idx="1"/>
            </p:cNvCxnSpPr>
            <p:nvPr/>
          </p:nvCxnSpPr>
          <p:spPr>
            <a:xfrm>
              <a:off x="835129" y="1721255"/>
              <a:ext cx="981000" cy="878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" name="Google Shape;91;g2ba88721d4d_8_229"/>
            <p:cNvCxnSpPr>
              <a:stCxn id="70" idx="0"/>
              <a:endCxn id="82" idx="1"/>
            </p:cNvCxnSpPr>
            <p:nvPr/>
          </p:nvCxnSpPr>
          <p:spPr>
            <a:xfrm>
              <a:off x="835129" y="2149853"/>
              <a:ext cx="981000" cy="450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" name="Google Shape;92;g2ba88721d4d_8_229"/>
            <p:cNvCxnSpPr>
              <a:stCxn id="71" idx="0"/>
              <a:endCxn id="82" idx="1"/>
            </p:cNvCxnSpPr>
            <p:nvPr/>
          </p:nvCxnSpPr>
          <p:spPr>
            <a:xfrm>
              <a:off x="835129" y="2578452"/>
              <a:ext cx="981000" cy="21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3" name="Google Shape;93;g2ba88721d4d_8_229"/>
            <p:cNvCxnSpPr>
              <a:stCxn id="72" idx="0"/>
              <a:endCxn id="82" idx="1"/>
            </p:cNvCxnSpPr>
            <p:nvPr/>
          </p:nvCxnSpPr>
          <p:spPr>
            <a:xfrm flipH="1" rot="10800000">
              <a:off x="835129" y="2599950"/>
              <a:ext cx="981000" cy="407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4" name="Google Shape;94;g2ba88721d4d_8_229"/>
            <p:cNvCxnSpPr>
              <a:stCxn id="73" idx="0"/>
              <a:endCxn id="82" idx="1"/>
            </p:cNvCxnSpPr>
            <p:nvPr/>
          </p:nvCxnSpPr>
          <p:spPr>
            <a:xfrm flipH="1" rot="10800000">
              <a:off x="835129" y="2599848"/>
              <a:ext cx="981000" cy="835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5" name="Google Shape;95;g2ba88721d4d_8_229"/>
            <p:cNvCxnSpPr>
              <a:stCxn id="75" idx="0"/>
              <a:endCxn id="82" idx="1"/>
            </p:cNvCxnSpPr>
            <p:nvPr/>
          </p:nvCxnSpPr>
          <p:spPr>
            <a:xfrm flipH="1" rot="10800000">
              <a:off x="835129" y="2599746"/>
              <a:ext cx="981000" cy="1264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6" name="Google Shape;96;g2ba88721d4d_8_229"/>
            <p:cNvCxnSpPr>
              <a:stCxn id="75" idx="0"/>
              <a:endCxn id="87" idx="1"/>
            </p:cNvCxnSpPr>
            <p:nvPr/>
          </p:nvCxnSpPr>
          <p:spPr>
            <a:xfrm>
              <a:off x="835129" y="3864246"/>
              <a:ext cx="981000" cy="65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7" name="Google Shape;97;g2ba88721d4d_8_229"/>
            <p:cNvCxnSpPr>
              <a:stCxn id="76" idx="0"/>
              <a:endCxn id="87" idx="1"/>
            </p:cNvCxnSpPr>
            <p:nvPr/>
          </p:nvCxnSpPr>
          <p:spPr>
            <a:xfrm flipH="1" rot="10800000">
              <a:off x="835129" y="3929544"/>
              <a:ext cx="981000" cy="363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8" name="Google Shape;98;g2ba88721d4d_8_229"/>
            <p:cNvCxnSpPr>
              <a:stCxn id="76" idx="0"/>
              <a:endCxn id="82" idx="1"/>
            </p:cNvCxnSpPr>
            <p:nvPr/>
          </p:nvCxnSpPr>
          <p:spPr>
            <a:xfrm flipH="1" rot="10800000">
              <a:off x="835129" y="2599944"/>
              <a:ext cx="981000" cy="1692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9" name="Google Shape;99;g2ba88721d4d_8_229"/>
            <p:cNvCxnSpPr>
              <a:stCxn id="69" idx="0"/>
              <a:endCxn id="87" idx="1"/>
            </p:cNvCxnSpPr>
            <p:nvPr/>
          </p:nvCxnSpPr>
          <p:spPr>
            <a:xfrm>
              <a:off x="835129" y="1721255"/>
              <a:ext cx="981000" cy="2208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0" name="Google Shape;100;g2ba88721d4d_8_229"/>
            <p:cNvCxnSpPr>
              <a:stCxn id="70" idx="0"/>
              <a:endCxn id="87" idx="1"/>
            </p:cNvCxnSpPr>
            <p:nvPr/>
          </p:nvCxnSpPr>
          <p:spPr>
            <a:xfrm>
              <a:off x="835129" y="2149853"/>
              <a:ext cx="981000" cy="1779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1" name="Google Shape;101;g2ba88721d4d_8_229"/>
            <p:cNvCxnSpPr>
              <a:stCxn id="71" idx="0"/>
              <a:endCxn id="87" idx="1"/>
            </p:cNvCxnSpPr>
            <p:nvPr/>
          </p:nvCxnSpPr>
          <p:spPr>
            <a:xfrm>
              <a:off x="835129" y="2578452"/>
              <a:ext cx="981000" cy="1351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2" name="Google Shape;102;g2ba88721d4d_8_229"/>
            <p:cNvCxnSpPr>
              <a:stCxn id="72" idx="0"/>
              <a:endCxn id="87" idx="1"/>
            </p:cNvCxnSpPr>
            <p:nvPr/>
          </p:nvCxnSpPr>
          <p:spPr>
            <a:xfrm>
              <a:off x="835129" y="3007050"/>
              <a:ext cx="981000" cy="922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" name="Google Shape;103;g2ba88721d4d_8_229"/>
            <p:cNvCxnSpPr>
              <a:stCxn id="73" idx="0"/>
              <a:endCxn id="87" idx="1"/>
            </p:cNvCxnSpPr>
            <p:nvPr/>
          </p:nvCxnSpPr>
          <p:spPr>
            <a:xfrm>
              <a:off x="835129" y="3435648"/>
              <a:ext cx="981000" cy="494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4" name="Google Shape;104;g2ba88721d4d_8_229"/>
            <p:cNvCxnSpPr>
              <a:stCxn id="77" idx="0"/>
              <a:endCxn id="87" idx="1"/>
            </p:cNvCxnSpPr>
            <p:nvPr/>
          </p:nvCxnSpPr>
          <p:spPr>
            <a:xfrm flipH="1" rot="10800000">
              <a:off x="835129" y="3929742"/>
              <a:ext cx="981000" cy="791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5" name="Google Shape;105;g2ba88721d4d_8_229"/>
            <p:cNvCxnSpPr>
              <a:stCxn id="78" idx="0"/>
              <a:endCxn id="87" idx="1"/>
            </p:cNvCxnSpPr>
            <p:nvPr/>
          </p:nvCxnSpPr>
          <p:spPr>
            <a:xfrm flipH="1" rot="10800000">
              <a:off x="835129" y="3929640"/>
              <a:ext cx="981000" cy="1220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6" name="Google Shape;106;g2ba88721d4d_8_229"/>
            <p:cNvCxnSpPr>
              <a:stCxn id="78" idx="0"/>
              <a:endCxn id="82" idx="1"/>
            </p:cNvCxnSpPr>
            <p:nvPr/>
          </p:nvCxnSpPr>
          <p:spPr>
            <a:xfrm flipH="1" rot="10800000">
              <a:off x="835129" y="2599740"/>
              <a:ext cx="981000" cy="2550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7" name="Google Shape;107;g2ba88721d4d_8_229"/>
            <p:cNvCxnSpPr>
              <a:stCxn id="77" idx="0"/>
              <a:endCxn id="82" idx="1"/>
            </p:cNvCxnSpPr>
            <p:nvPr/>
          </p:nvCxnSpPr>
          <p:spPr>
            <a:xfrm flipH="1" rot="10800000">
              <a:off x="835129" y="2599842"/>
              <a:ext cx="981000" cy="2121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8" name="Google Shape;108;g2ba88721d4d_8_229"/>
            <p:cNvCxnSpPr>
              <a:stCxn id="74" idx="0"/>
              <a:endCxn id="87" idx="1"/>
            </p:cNvCxnSpPr>
            <p:nvPr/>
          </p:nvCxnSpPr>
          <p:spPr>
            <a:xfrm>
              <a:off x="835129" y="1292657"/>
              <a:ext cx="981000" cy="2637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9" name="Google Shape;109;g2ba88721d4d_8_229"/>
            <p:cNvCxnSpPr/>
            <p:nvPr/>
          </p:nvCxnSpPr>
          <p:spPr>
            <a:xfrm>
              <a:off x="2721675" y="2616675"/>
              <a:ext cx="711600" cy="668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0" name="Google Shape;110;g2ba88721d4d_8_229"/>
            <p:cNvCxnSpPr/>
            <p:nvPr/>
          </p:nvCxnSpPr>
          <p:spPr>
            <a:xfrm flipH="1" rot="10800000">
              <a:off x="2721675" y="3284900"/>
              <a:ext cx="711600" cy="653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1" name="Google Shape;111;g2ba88721d4d_8_229"/>
            <p:cNvCxnSpPr/>
            <p:nvPr/>
          </p:nvCxnSpPr>
          <p:spPr>
            <a:xfrm flipH="1" rot="10800000">
              <a:off x="2059963" y="4463897"/>
              <a:ext cx="198900" cy="515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12" name="Google Shape;112;g2ba88721d4d_8_229"/>
            <p:cNvGrpSpPr/>
            <p:nvPr/>
          </p:nvGrpSpPr>
          <p:grpSpPr>
            <a:xfrm>
              <a:off x="3447225" y="2788360"/>
              <a:ext cx="905400" cy="1228500"/>
              <a:chOff x="1305888" y="2597921"/>
              <a:chExt cx="905400" cy="1228500"/>
            </a:xfrm>
          </p:grpSpPr>
          <p:sp>
            <p:nvSpPr>
              <p:cNvPr id="113" name="Google Shape;113;g2ba88721d4d_8_229"/>
              <p:cNvSpPr/>
              <p:nvPr/>
            </p:nvSpPr>
            <p:spPr>
              <a:xfrm rot="5400000">
                <a:off x="1141638" y="2762171"/>
                <a:ext cx="1228500" cy="900000"/>
              </a:xfrm>
              <a:prstGeom prst="ellipse">
                <a:avLst/>
              </a:prstGeom>
              <a:solidFill>
                <a:srgbClr val="9FD983"/>
              </a:solidFill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4" name="Google Shape;114;g2ba88721d4d_8_229"/>
              <p:cNvCxnSpPr>
                <a:stCxn id="113" idx="2"/>
                <a:endCxn id="113" idx="6"/>
              </p:cNvCxnSpPr>
              <p:nvPr/>
            </p:nvCxnSpPr>
            <p:spPr>
              <a:xfrm>
                <a:off x="1755888" y="2597921"/>
                <a:ext cx="0" cy="1228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5" name="Google Shape;115;g2ba88721d4d_8_229"/>
              <p:cNvSpPr txBox="1"/>
              <p:nvPr/>
            </p:nvSpPr>
            <p:spPr>
              <a:xfrm>
                <a:off x="1305888" y="2600070"/>
                <a:ext cx="407100" cy="9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4000">
                    <a:solidFill>
                      <a:srgbClr val="000000"/>
                    </a:solidFill>
                    <a:latin typeface="Chela One"/>
                    <a:ea typeface="Chela One"/>
                    <a:cs typeface="Chela One"/>
                    <a:sym typeface="Chela One"/>
                  </a:rPr>
                  <a:t>Σ</a:t>
                </a:r>
                <a:endParaRPr sz="4000">
                  <a:solidFill>
                    <a:srgbClr val="000000"/>
                  </a:solidFill>
                  <a:latin typeface="Chela One"/>
                  <a:ea typeface="Chela One"/>
                  <a:cs typeface="Chela One"/>
                  <a:sym typeface="Chela One"/>
                </a:endParaRPr>
              </a:p>
            </p:txBody>
          </p:sp>
          <p:sp>
            <p:nvSpPr>
              <p:cNvPr id="116" name="Google Shape;116;g2ba88721d4d_8_229"/>
              <p:cNvSpPr txBox="1"/>
              <p:nvPr/>
            </p:nvSpPr>
            <p:spPr>
              <a:xfrm>
                <a:off x="1755888" y="2662867"/>
                <a:ext cx="455400" cy="83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σ</a:t>
                </a:r>
                <a:endParaRPr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117" name="Google Shape;117;g2ba88721d4d_8_229"/>
            <p:cNvCxnSpPr/>
            <p:nvPr/>
          </p:nvCxnSpPr>
          <p:spPr>
            <a:xfrm>
              <a:off x="2059963" y="1583450"/>
              <a:ext cx="198900" cy="515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" name="Google Shape;118;g2ba88721d4d_8_229"/>
            <p:cNvCxnSpPr/>
            <p:nvPr/>
          </p:nvCxnSpPr>
          <p:spPr>
            <a:xfrm>
              <a:off x="3668913" y="2273238"/>
              <a:ext cx="198900" cy="515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9" name="Google Shape;119;g2ba88721d4d_8_229"/>
            <p:cNvSpPr txBox="1"/>
            <p:nvPr/>
          </p:nvSpPr>
          <p:spPr>
            <a:xfrm>
              <a:off x="221900" y="5494550"/>
              <a:ext cx="1340700" cy="505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000">
                  <a:solidFill>
                    <a:srgbClr val="000000"/>
                  </a:solidFill>
                </a:rPr>
                <a:t>INPUT</a:t>
              </a:r>
              <a:r>
                <a:rPr b="1" lang="en-IN" sz="1000"/>
                <a:t> </a:t>
              </a:r>
              <a:r>
                <a:rPr b="1" lang="en-IN" sz="1000">
                  <a:solidFill>
                    <a:srgbClr val="000000"/>
                  </a:solidFill>
                </a:rPr>
                <a:t>LAYER</a:t>
              </a:r>
              <a:endParaRPr b="1" sz="1000">
                <a:solidFill>
                  <a:srgbClr val="000000"/>
                </a:solidFill>
              </a:endParaRPr>
            </a:p>
          </p:txBody>
        </p:sp>
        <p:sp>
          <p:nvSpPr>
            <p:cNvPr id="120" name="Google Shape;120;g2ba88721d4d_8_229"/>
            <p:cNvSpPr txBox="1"/>
            <p:nvPr/>
          </p:nvSpPr>
          <p:spPr>
            <a:xfrm>
              <a:off x="1725800" y="5480211"/>
              <a:ext cx="1248000" cy="5280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100">
                  <a:solidFill>
                    <a:srgbClr val="000000"/>
                  </a:solidFill>
                </a:rPr>
                <a:t>HIDDEN</a:t>
              </a:r>
              <a:r>
                <a:rPr b="1" lang="en-IN" sz="1100"/>
                <a:t> </a:t>
              </a:r>
              <a:r>
                <a:rPr b="1" lang="en-IN" sz="1100">
                  <a:solidFill>
                    <a:srgbClr val="000000"/>
                  </a:solidFill>
                </a:rPr>
                <a:t>LAYER</a:t>
              </a:r>
              <a:endParaRPr b="1" sz="1100">
                <a:solidFill>
                  <a:srgbClr val="000000"/>
                </a:solidFill>
              </a:endParaRPr>
            </a:p>
          </p:txBody>
        </p:sp>
        <p:sp>
          <p:nvSpPr>
            <p:cNvPr id="121" name="Google Shape;121;g2ba88721d4d_8_229"/>
            <p:cNvSpPr txBox="1"/>
            <p:nvPr/>
          </p:nvSpPr>
          <p:spPr>
            <a:xfrm>
              <a:off x="3165575" y="5494550"/>
              <a:ext cx="1340700" cy="5280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100">
                  <a:solidFill>
                    <a:srgbClr val="000000"/>
                  </a:solidFill>
                </a:rPr>
                <a:t>OUTPUT</a:t>
              </a:r>
              <a:r>
                <a:rPr b="1" lang="en-IN" sz="1100"/>
                <a:t> </a:t>
              </a:r>
              <a:r>
                <a:rPr b="1" lang="en-IN" sz="1100">
                  <a:solidFill>
                    <a:srgbClr val="000000"/>
                  </a:solidFill>
                </a:rPr>
                <a:t>LAYER</a:t>
              </a:r>
              <a:endParaRPr b="1" sz="1100">
                <a:solidFill>
                  <a:srgbClr val="000000"/>
                </a:solidFill>
              </a:endParaRPr>
            </a:p>
          </p:txBody>
        </p:sp>
      </p:grpSp>
      <p:sp>
        <p:nvSpPr>
          <p:cNvPr id="122" name="Google Shape;122;g2ba88721d4d_8_229"/>
          <p:cNvSpPr txBox="1"/>
          <p:nvPr/>
        </p:nvSpPr>
        <p:spPr>
          <a:xfrm>
            <a:off x="169150" y="4321750"/>
            <a:ext cx="4276500" cy="492600"/>
          </a:xfrm>
          <a:prstGeom prst="rect">
            <a:avLst/>
          </a:prstGeom>
          <a:solidFill>
            <a:srgbClr val="9FD98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/>
              <a:t>HYPERPARAMETER</a:t>
            </a:r>
            <a:r>
              <a:rPr b="1" lang="en-IN" sz="2000">
                <a:solidFill>
                  <a:srgbClr val="000000"/>
                </a:solidFill>
              </a:rPr>
              <a:t> </a:t>
            </a:r>
            <a:endParaRPr b="1" sz="2000">
              <a:solidFill>
                <a:srgbClr val="000000"/>
              </a:solidFill>
            </a:endParaRPr>
          </a:p>
        </p:txBody>
      </p:sp>
      <p:sp>
        <p:nvSpPr>
          <p:cNvPr id="123" name="Google Shape;123;g2ba88721d4d_8_229"/>
          <p:cNvSpPr txBox="1"/>
          <p:nvPr/>
        </p:nvSpPr>
        <p:spPr>
          <a:xfrm>
            <a:off x="363100" y="4814350"/>
            <a:ext cx="3888600" cy="17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IN" sz="2300">
                <a:solidFill>
                  <a:schemeClr val="dk1"/>
                </a:solidFill>
              </a:rPr>
              <a:t>Learning Rate: 0.1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IN" sz="2300">
                <a:solidFill>
                  <a:schemeClr val="dk1"/>
                </a:solidFill>
              </a:rPr>
              <a:t>Batch Size: 32</a:t>
            </a:r>
            <a:endParaRPr sz="23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300">
                <a:solidFill>
                  <a:schemeClr val="dk1"/>
                </a:solidFill>
              </a:rPr>
              <a:t>Momentum </a:t>
            </a:r>
            <a:r>
              <a:rPr b="1" lang="en-IN" sz="2200">
                <a:solidFill>
                  <a:schemeClr val="dk1"/>
                </a:solidFill>
              </a:rPr>
              <a:t>β:</a:t>
            </a:r>
            <a:r>
              <a:rPr i="1" lang="en-IN" sz="1700">
                <a:solidFill>
                  <a:schemeClr val="dk1"/>
                </a:solidFill>
              </a:rPr>
              <a:t> </a:t>
            </a:r>
            <a:r>
              <a:rPr lang="en-IN" sz="2300">
                <a:solidFill>
                  <a:schemeClr val="dk1"/>
                </a:solidFill>
              </a:rPr>
              <a:t>0.9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IN" sz="2300">
                <a:solidFill>
                  <a:schemeClr val="dk1"/>
                </a:solidFill>
              </a:rPr>
              <a:t>OverSampling: duplicate 20 times Minor class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24" name="Google Shape;124;g2ba88721d4d_8_229"/>
          <p:cNvSpPr txBox="1"/>
          <p:nvPr/>
        </p:nvSpPr>
        <p:spPr>
          <a:xfrm>
            <a:off x="4721000" y="850725"/>
            <a:ext cx="4276500" cy="492600"/>
          </a:xfrm>
          <a:prstGeom prst="rect">
            <a:avLst/>
          </a:prstGeom>
          <a:solidFill>
            <a:srgbClr val="FE863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INPUT LAYER 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25" name="Google Shape;125;g2ba88721d4d_8_229"/>
          <p:cNvSpPr txBox="1"/>
          <p:nvPr/>
        </p:nvSpPr>
        <p:spPr>
          <a:xfrm>
            <a:off x="4698050" y="1324075"/>
            <a:ext cx="4299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No of neurons : 10</a:t>
            </a:r>
            <a:br>
              <a:rPr lang="en-I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-I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Input layer is </a:t>
            </a:r>
            <a:r>
              <a:rPr b="1" lang="en-I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FULLY CONNECTED </a:t>
            </a:r>
            <a:r>
              <a:rPr lang="en-I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to next layer</a:t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6" name="Google Shape;126;g2ba88721d4d_8_229"/>
          <p:cNvSpPr txBox="1"/>
          <p:nvPr/>
        </p:nvSpPr>
        <p:spPr>
          <a:xfrm>
            <a:off x="4725950" y="2563413"/>
            <a:ext cx="4276500" cy="492600"/>
          </a:xfrm>
          <a:prstGeom prst="rect">
            <a:avLst/>
          </a:prstGeom>
          <a:solidFill>
            <a:srgbClr val="FEFE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HIDDEN LAYER </a:t>
            </a:r>
            <a:endParaRPr b="1" sz="2000">
              <a:solidFill>
                <a:schemeClr val="dk1"/>
              </a:solidFill>
            </a:endParaRPr>
          </a:p>
        </p:txBody>
      </p:sp>
      <p:grpSp>
        <p:nvGrpSpPr>
          <p:cNvPr id="127" name="Google Shape;127;g2ba88721d4d_8_229"/>
          <p:cNvGrpSpPr/>
          <p:nvPr/>
        </p:nvGrpSpPr>
        <p:grpSpPr>
          <a:xfrm>
            <a:off x="4709600" y="3187030"/>
            <a:ext cx="4299300" cy="806514"/>
            <a:chOff x="4740700" y="3288750"/>
            <a:chExt cx="4299300" cy="748992"/>
          </a:xfrm>
        </p:grpSpPr>
        <p:sp>
          <p:nvSpPr>
            <p:cNvPr id="128" name="Google Shape;128;g2ba88721d4d_8_229"/>
            <p:cNvSpPr txBox="1"/>
            <p:nvPr/>
          </p:nvSpPr>
          <p:spPr>
            <a:xfrm>
              <a:off x="4740700" y="3288750"/>
              <a:ext cx="4299300" cy="74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No of neurons : 2   </a:t>
              </a:r>
              <a:br>
                <a:rPr lang="en-IN" sz="20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</a:br>
              <a:r>
                <a:rPr lang="en-IN" sz="20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Activation : Sigmoid </a:t>
              </a:r>
              <a:endParaRPr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29" name="Google Shape;129;g2ba88721d4d_8_229"/>
            <p:cNvSpPr txBox="1"/>
            <p:nvPr/>
          </p:nvSpPr>
          <p:spPr>
            <a:xfrm>
              <a:off x="7363800" y="3522642"/>
              <a:ext cx="6234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6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σ</a:t>
              </a:r>
              <a:endParaRPr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0" name="Google Shape;130;g2ba88721d4d_8_229"/>
          <p:cNvSpPr txBox="1"/>
          <p:nvPr/>
        </p:nvSpPr>
        <p:spPr>
          <a:xfrm>
            <a:off x="4714550" y="4354063"/>
            <a:ext cx="4276500" cy="492600"/>
          </a:xfrm>
          <a:prstGeom prst="rect">
            <a:avLst/>
          </a:prstGeom>
          <a:solidFill>
            <a:srgbClr val="9FD98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OUTPUT LAYER 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31" name="Google Shape;131;g2ba88721d4d_8_229"/>
          <p:cNvSpPr txBox="1"/>
          <p:nvPr/>
        </p:nvSpPr>
        <p:spPr>
          <a:xfrm>
            <a:off x="4714550" y="4814350"/>
            <a:ext cx="4299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No of neurons : 1   </a:t>
            </a:r>
            <a:br>
              <a:rPr lang="en-I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-I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Threshold : 0.5 for predicting 1</a:t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Activation : Sigmoid </a:t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2" name="Google Shape;132;g2ba88721d4d_8_229"/>
          <p:cNvSpPr txBox="1"/>
          <p:nvPr/>
        </p:nvSpPr>
        <p:spPr>
          <a:xfrm>
            <a:off x="4698050" y="5831349"/>
            <a:ext cx="4230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BIAS IS USED IN HIDDEN AS WELL AS OUTPUT LAYER</a:t>
            </a:r>
            <a:endParaRPr b="1" sz="2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3" name="Google Shape;133;g2ba88721d4d_8_229"/>
          <p:cNvSpPr txBox="1"/>
          <p:nvPr/>
        </p:nvSpPr>
        <p:spPr>
          <a:xfrm>
            <a:off x="7355125" y="5418104"/>
            <a:ext cx="623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σ</a:t>
            </a:r>
            <a:endParaRPr sz="2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3"/>
          <p:cNvGraphicFramePr/>
          <p:nvPr/>
        </p:nvGraphicFramePr>
        <p:xfrm>
          <a:off x="6299825" y="360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{E9FC647F-AD7A-46A4-BB8B-CF378A83C24C}</a:tableStyleId>
              </a:tblPr>
              <a:tblGrid>
                <a:gridCol w="1502575"/>
                <a:gridCol w="1189150"/>
              </a:tblGrid>
              <a:tr h="358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i="0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</a:rPr>
                        <a:t>0</a:t>
                      </a:r>
                      <a:endParaRPr i="0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lin ang="5400012" scaled="0"/>
                    </a:gradFill>
                  </a:tcPr>
                </a:tc>
              </a:tr>
              <a:tr h="573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r>
                        <a:rPr lang="en-IN" sz="1800"/>
                        <a:t> </a:t>
                      </a: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</a:rPr>
                        <a:t>Positive</a:t>
                      </a:r>
                      <a:endParaRPr i="0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2BC81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</a:rPr>
                        <a:t>False Positive</a:t>
                      </a:r>
                      <a:endParaRPr i="0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A63"/>
                        </a:gs>
                      </a:gsLst>
                      <a:lin ang="5400012" scaled="0"/>
                    </a:gradFill>
                  </a:tcPr>
                </a:tc>
              </a:tr>
              <a:tr h="50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3000"/>
                        <a:t>32</a:t>
                      </a:r>
                      <a:endParaRPr b="1" i="0" sz="3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2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3000"/>
                        <a:t>0</a:t>
                      </a:r>
                      <a:endParaRPr b="1" i="0" sz="3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A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573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</a:rPr>
                        <a:t>False Negative</a:t>
                      </a:r>
                      <a:endParaRPr i="0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A6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</a:rPr>
                        <a:t>True Negative</a:t>
                      </a:r>
                      <a:endParaRPr i="0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2BC81"/>
                        </a:gs>
                      </a:gsLst>
                      <a:lin ang="5400012" scaled="0"/>
                    </a:gradFill>
                  </a:tcPr>
                </a:tc>
              </a:tr>
              <a:tr h="50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3000"/>
                        <a:t>0</a:t>
                      </a:r>
                      <a:endParaRPr b="1" i="0" sz="3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A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3000"/>
                        <a:t>992</a:t>
                      </a:r>
                      <a:endParaRPr b="1" i="0" sz="3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2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39" name="Google Shape;139;p3"/>
          <p:cNvSpPr/>
          <p:nvPr/>
        </p:nvSpPr>
        <p:spPr>
          <a:xfrm rot="-5400000">
            <a:off x="4428375" y="5271450"/>
            <a:ext cx="2745000" cy="33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00000"/>
                </a:solidFill>
              </a:rPr>
              <a:t>Predicted</a:t>
            </a:r>
            <a:r>
              <a:rPr b="1" lang="en-IN">
                <a:solidFill>
                  <a:srgbClr val="000000"/>
                </a:solidFill>
              </a:rPr>
              <a:t>  </a:t>
            </a:r>
            <a:r>
              <a:rPr b="1" lang="en-IN" sz="1800">
                <a:solidFill>
                  <a:srgbClr val="000000"/>
                </a:solidFill>
              </a:rPr>
              <a:t>Value</a:t>
            </a:r>
            <a:endParaRPr b="1"/>
          </a:p>
        </p:txBody>
      </p:sp>
      <p:sp>
        <p:nvSpPr>
          <p:cNvPr id="140" name="Google Shape;140;p3"/>
          <p:cNvSpPr/>
          <p:nvPr/>
        </p:nvSpPr>
        <p:spPr>
          <a:xfrm rot="-5400000">
            <a:off x="5433405" y="4599000"/>
            <a:ext cx="1400100" cy="3327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</a:rPr>
              <a:t>1</a:t>
            </a:r>
            <a:endParaRPr/>
          </a:p>
        </p:txBody>
      </p:sp>
      <p:sp>
        <p:nvSpPr>
          <p:cNvPr id="141" name="Google Shape;141;p3"/>
          <p:cNvSpPr/>
          <p:nvPr/>
        </p:nvSpPr>
        <p:spPr>
          <a:xfrm rot="-5400000">
            <a:off x="5433863" y="5944175"/>
            <a:ext cx="1399200" cy="3327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</a:rPr>
              <a:t>0</a:t>
            </a: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6299825" y="3266750"/>
            <a:ext cx="2691600" cy="341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00000"/>
                </a:solidFill>
              </a:rPr>
              <a:t>True Value</a:t>
            </a:r>
            <a:endParaRPr b="1"/>
          </a:p>
        </p:txBody>
      </p:sp>
      <p:sp>
        <p:nvSpPr>
          <p:cNvPr id="143" name="Google Shape;143;p3"/>
          <p:cNvSpPr txBox="1"/>
          <p:nvPr/>
        </p:nvSpPr>
        <p:spPr>
          <a:xfrm>
            <a:off x="660675" y="1158700"/>
            <a:ext cx="5216400" cy="17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Accuracy (Total and class-wise)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solidFill>
                  <a:schemeClr val="dk1"/>
                </a:solidFill>
              </a:rPr>
              <a:t>Total = 100%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solidFill>
                  <a:schemeClr val="dk1"/>
                </a:solidFill>
              </a:rPr>
              <a:t>Class0 Non- Palindrome (NP)= 100%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solidFill>
                  <a:schemeClr val="dk1"/>
                </a:solidFill>
              </a:rPr>
              <a:t>Class1 Palindrome(P) = 100%</a:t>
            </a:r>
            <a:endParaRPr sz="2000">
              <a:solidFill>
                <a:schemeClr val="dk1"/>
              </a:solidFill>
            </a:endParaRPr>
          </a:p>
        </p:txBody>
      </p:sp>
      <p:graphicFrame>
        <p:nvGraphicFramePr>
          <p:cNvPr id="144" name="Google Shape;144;p3"/>
          <p:cNvGraphicFramePr/>
          <p:nvPr/>
        </p:nvGraphicFramePr>
        <p:xfrm>
          <a:off x="51825" y="334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{CC2B3EEA-D995-4193-BB75-88D7DBC2E1F9}</a:tableStyleId>
              </a:tblPr>
              <a:tblGrid>
                <a:gridCol w="949100"/>
                <a:gridCol w="702050"/>
                <a:gridCol w="945150"/>
                <a:gridCol w="703050"/>
                <a:gridCol w="867250"/>
                <a:gridCol w="504875"/>
                <a:gridCol w="911225"/>
              </a:tblGrid>
              <a:tr h="6008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/>
                        <a:t>Precision</a:t>
                      </a:r>
                      <a:endParaRPr b="1"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/>
                        <a:t>Recall</a:t>
                      </a:r>
                      <a:endParaRPr b="1"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/>
                        <a:t>f1-score</a:t>
                      </a:r>
                      <a:endParaRPr b="1"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/>
                        <a:t>support</a:t>
                      </a:r>
                      <a:endParaRPr b="1"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08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Class0: Non -</a:t>
                      </a:r>
                      <a:r>
                        <a:rPr b="1" lang="en-IN"/>
                        <a:t> </a:t>
                      </a:r>
                      <a:r>
                        <a:rPr b="1" lang="en-IN"/>
                        <a:t>Palindrome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9FD98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>
                          <a:solidFill>
                            <a:srgbClr val="0000FF"/>
                          </a:solidFill>
                        </a:rPr>
                        <a:t>1.00</a:t>
                      </a:r>
                      <a:endParaRPr b="1" sz="13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>
                          <a:solidFill>
                            <a:srgbClr val="0000FF"/>
                          </a:solidFill>
                        </a:rPr>
                        <a:t>1.00</a:t>
                      </a:r>
                      <a:endParaRPr b="1" sz="13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>
                          <a:solidFill>
                            <a:srgbClr val="0000FF"/>
                          </a:solidFill>
                        </a:rPr>
                        <a:t>1.00</a:t>
                      </a:r>
                      <a:endParaRPr b="1" sz="13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>
                          <a:solidFill>
                            <a:srgbClr val="0000FF"/>
                          </a:solidFill>
                        </a:rPr>
                        <a:t>992</a:t>
                      </a:r>
                      <a:endParaRPr b="1" sz="13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008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Class1: Palindrome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9FD98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>
                          <a:solidFill>
                            <a:srgbClr val="0000FF"/>
                          </a:solidFill>
                        </a:rPr>
                        <a:t>1.00</a:t>
                      </a:r>
                      <a:endParaRPr b="1" sz="13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>
                          <a:solidFill>
                            <a:srgbClr val="0000FF"/>
                          </a:solidFill>
                        </a:rPr>
                        <a:t>1.00</a:t>
                      </a:r>
                      <a:endParaRPr b="1" sz="13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>
                          <a:solidFill>
                            <a:srgbClr val="0000FF"/>
                          </a:solidFill>
                        </a:rPr>
                        <a:t>1.00</a:t>
                      </a:r>
                      <a:endParaRPr b="1" sz="13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>
                          <a:solidFill>
                            <a:srgbClr val="0000FF"/>
                          </a:solidFill>
                        </a:rPr>
                        <a:t>32</a:t>
                      </a:r>
                      <a:endParaRPr b="1" sz="13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9055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/>
                        <a:t>Accuracy</a:t>
                      </a:r>
                      <a:endParaRPr b="1" sz="1300"/>
                    </a:p>
                  </a:txBody>
                  <a:tcPr marT="91425" marB="91425" marR="91425" marL="91425" anchor="ctr">
                    <a:solidFill>
                      <a:srgbClr val="9FD9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Total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9FD9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>
                          <a:solidFill>
                            <a:srgbClr val="0000FF"/>
                          </a:solidFill>
                        </a:rPr>
                        <a:t>1.00</a:t>
                      </a:r>
                      <a:endParaRPr b="1" sz="13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>
                          <a:solidFill>
                            <a:srgbClr val="0000FF"/>
                          </a:solidFill>
                        </a:rPr>
                        <a:t>1024</a:t>
                      </a:r>
                      <a:endParaRPr b="1" sz="13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008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Class0: NP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9FD9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>
                          <a:solidFill>
                            <a:srgbClr val="0000FF"/>
                          </a:solidFill>
                        </a:rPr>
                        <a:t>1.00</a:t>
                      </a:r>
                      <a:endParaRPr b="1" sz="13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>
                          <a:solidFill>
                            <a:srgbClr val="0000FF"/>
                          </a:solidFill>
                        </a:rPr>
                        <a:t>992</a:t>
                      </a:r>
                      <a:endParaRPr b="1" sz="13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008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Class1: P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9FD9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>
                          <a:solidFill>
                            <a:srgbClr val="0000FF"/>
                          </a:solidFill>
                        </a:rPr>
                        <a:t>1.00</a:t>
                      </a:r>
                      <a:endParaRPr b="1" sz="13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>
                          <a:solidFill>
                            <a:srgbClr val="0000FF"/>
                          </a:solidFill>
                        </a:rPr>
                        <a:t>32</a:t>
                      </a:r>
                      <a:endParaRPr b="1" sz="13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45" name="Google Shape;145;p3"/>
          <p:cNvSpPr txBox="1"/>
          <p:nvPr/>
        </p:nvSpPr>
        <p:spPr>
          <a:xfrm>
            <a:off x="6452225" y="2553950"/>
            <a:ext cx="2691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Confusion Matrix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1327475" y="2893850"/>
            <a:ext cx="3429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Classification Report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0" y="0"/>
            <a:ext cx="9144000" cy="95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rgbClr val="009900"/>
                </a:solidFill>
              </a:rPr>
              <a:t>Overall performance</a:t>
            </a:r>
            <a:r>
              <a:rPr b="1" lang="en-IN" sz="3300">
                <a:solidFill>
                  <a:srgbClr val="009900"/>
                </a:solidFill>
              </a:rPr>
              <a:t> </a:t>
            </a:r>
            <a:endParaRPr b="1" sz="330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a88721d4d_1_504"/>
          <p:cNvSpPr txBox="1"/>
          <p:nvPr>
            <p:ph type="title"/>
          </p:nvPr>
        </p:nvSpPr>
        <p:spPr>
          <a:xfrm>
            <a:off x="0" y="4900"/>
            <a:ext cx="9144000" cy="66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Interpretability of middle layer</a:t>
            </a:r>
            <a:endParaRPr b="1"/>
          </a:p>
        </p:txBody>
      </p:sp>
      <p:cxnSp>
        <p:nvCxnSpPr>
          <p:cNvPr id="153" name="Google Shape;153;g2ba88721d4d_1_504"/>
          <p:cNvCxnSpPr/>
          <p:nvPr/>
        </p:nvCxnSpPr>
        <p:spPr>
          <a:xfrm>
            <a:off x="4572000" y="698700"/>
            <a:ext cx="4500" cy="616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4" name="Google Shape;154;g2ba88721d4d_1_504"/>
          <p:cNvGrpSpPr/>
          <p:nvPr/>
        </p:nvGrpSpPr>
        <p:grpSpPr>
          <a:xfrm>
            <a:off x="329156" y="772823"/>
            <a:ext cx="280032" cy="2722971"/>
            <a:chOff x="255058" y="2119900"/>
            <a:chExt cx="327600" cy="3599909"/>
          </a:xfrm>
        </p:grpSpPr>
        <p:sp>
          <p:nvSpPr>
            <p:cNvPr id="155" name="Google Shape;155;g2ba88721d4d_1_504"/>
            <p:cNvSpPr/>
            <p:nvPr/>
          </p:nvSpPr>
          <p:spPr>
            <a:xfrm rot="5400000">
              <a:off x="267358" y="2473923"/>
              <a:ext cx="303000" cy="3276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g2ba88721d4d_1_504"/>
            <p:cNvSpPr/>
            <p:nvPr/>
          </p:nvSpPr>
          <p:spPr>
            <a:xfrm rot="5400000">
              <a:off x="267358" y="2840246"/>
              <a:ext cx="303000" cy="3276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g2ba88721d4d_1_504"/>
            <p:cNvSpPr/>
            <p:nvPr/>
          </p:nvSpPr>
          <p:spPr>
            <a:xfrm rot="5400000">
              <a:off x="267358" y="3206569"/>
              <a:ext cx="303000" cy="3276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g2ba88721d4d_1_504"/>
            <p:cNvSpPr/>
            <p:nvPr/>
          </p:nvSpPr>
          <p:spPr>
            <a:xfrm rot="5400000">
              <a:off x="267358" y="3572893"/>
              <a:ext cx="303000" cy="3276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g2ba88721d4d_1_504"/>
            <p:cNvSpPr/>
            <p:nvPr/>
          </p:nvSpPr>
          <p:spPr>
            <a:xfrm rot="5400000">
              <a:off x="267358" y="3939216"/>
              <a:ext cx="303000" cy="3276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g2ba88721d4d_1_504"/>
            <p:cNvSpPr/>
            <p:nvPr/>
          </p:nvSpPr>
          <p:spPr>
            <a:xfrm rot="5400000">
              <a:off x="267358" y="2107600"/>
              <a:ext cx="303000" cy="3276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g2ba88721d4d_1_504"/>
            <p:cNvSpPr/>
            <p:nvPr/>
          </p:nvSpPr>
          <p:spPr>
            <a:xfrm rot="5400000">
              <a:off x="267358" y="4305539"/>
              <a:ext cx="303000" cy="3276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g2ba88721d4d_1_504"/>
            <p:cNvSpPr/>
            <p:nvPr/>
          </p:nvSpPr>
          <p:spPr>
            <a:xfrm rot="5400000">
              <a:off x="267358" y="4671862"/>
              <a:ext cx="303000" cy="3276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g2ba88721d4d_1_504"/>
            <p:cNvSpPr/>
            <p:nvPr/>
          </p:nvSpPr>
          <p:spPr>
            <a:xfrm rot="5400000">
              <a:off x="267358" y="5038185"/>
              <a:ext cx="303000" cy="3276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g2ba88721d4d_1_504"/>
            <p:cNvSpPr/>
            <p:nvPr/>
          </p:nvSpPr>
          <p:spPr>
            <a:xfrm rot="5400000">
              <a:off x="267358" y="5404508"/>
              <a:ext cx="303000" cy="3276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g2ba88721d4d_1_504"/>
          <p:cNvGrpSpPr/>
          <p:nvPr/>
        </p:nvGrpSpPr>
        <p:grpSpPr>
          <a:xfrm>
            <a:off x="609188" y="1108212"/>
            <a:ext cx="1533600" cy="1995900"/>
            <a:chOff x="609188" y="1108212"/>
            <a:chExt cx="1533600" cy="1995900"/>
          </a:xfrm>
        </p:grpSpPr>
        <p:cxnSp>
          <p:nvCxnSpPr>
            <p:cNvPr id="166" name="Google Shape;166;g2ba88721d4d_1_504"/>
            <p:cNvCxnSpPr>
              <a:stCxn id="155" idx="0"/>
              <a:endCxn id="167" idx="4"/>
            </p:cNvCxnSpPr>
            <p:nvPr/>
          </p:nvCxnSpPr>
          <p:spPr>
            <a:xfrm flipH="1" rot="10800000">
              <a:off x="609188" y="1108404"/>
              <a:ext cx="1533600" cy="56100"/>
            </a:xfrm>
            <a:prstGeom prst="straightConnector1">
              <a:avLst/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68" name="Google Shape;168;g2ba88721d4d_1_504"/>
            <p:cNvCxnSpPr>
              <a:stCxn id="163" idx="0"/>
              <a:endCxn id="167" idx="4"/>
            </p:cNvCxnSpPr>
            <p:nvPr/>
          </p:nvCxnSpPr>
          <p:spPr>
            <a:xfrm flipH="1" rot="10800000">
              <a:off x="609188" y="1108212"/>
              <a:ext cx="1533600" cy="1995900"/>
            </a:xfrm>
            <a:prstGeom prst="straightConnector1">
              <a:avLst/>
            </a:prstGeom>
            <a:noFill/>
            <a:ln cap="flat" cmpd="sng" w="38100">
              <a:solidFill>
                <a:srgbClr val="38761D"/>
              </a:solidFill>
              <a:prstDash val="dash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69" name="Google Shape;169;g2ba88721d4d_1_504"/>
          <p:cNvGrpSpPr/>
          <p:nvPr/>
        </p:nvGrpSpPr>
        <p:grpSpPr>
          <a:xfrm>
            <a:off x="609188" y="1108291"/>
            <a:ext cx="1533600" cy="1718734"/>
            <a:chOff x="609188" y="1108291"/>
            <a:chExt cx="1533600" cy="1718734"/>
          </a:xfrm>
        </p:grpSpPr>
        <p:cxnSp>
          <p:nvCxnSpPr>
            <p:cNvPr id="170" name="Google Shape;170;g2ba88721d4d_1_504"/>
            <p:cNvCxnSpPr>
              <a:stCxn id="156" idx="0"/>
              <a:endCxn id="167" idx="4"/>
            </p:cNvCxnSpPr>
            <p:nvPr/>
          </p:nvCxnSpPr>
          <p:spPr>
            <a:xfrm flipH="1" rot="10800000">
              <a:off x="609188" y="1108291"/>
              <a:ext cx="1533600" cy="3333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1" name="Google Shape;171;g2ba88721d4d_1_504"/>
            <p:cNvCxnSpPr>
              <a:stCxn id="162" idx="0"/>
              <a:endCxn id="167" idx="4"/>
            </p:cNvCxnSpPr>
            <p:nvPr/>
          </p:nvCxnSpPr>
          <p:spPr>
            <a:xfrm flipH="1" rot="10800000">
              <a:off x="609188" y="1108325"/>
              <a:ext cx="1533600" cy="17187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dash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72" name="Google Shape;172;g2ba88721d4d_1_504"/>
          <p:cNvGrpSpPr/>
          <p:nvPr/>
        </p:nvGrpSpPr>
        <p:grpSpPr>
          <a:xfrm>
            <a:off x="609188" y="1108138"/>
            <a:ext cx="1533600" cy="1441800"/>
            <a:chOff x="609188" y="1108138"/>
            <a:chExt cx="1533600" cy="1441800"/>
          </a:xfrm>
        </p:grpSpPr>
        <p:cxnSp>
          <p:nvCxnSpPr>
            <p:cNvPr id="173" name="Google Shape;173;g2ba88721d4d_1_504"/>
            <p:cNvCxnSpPr>
              <a:stCxn id="157" idx="0"/>
              <a:endCxn id="167" idx="4"/>
            </p:cNvCxnSpPr>
            <p:nvPr/>
          </p:nvCxnSpPr>
          <p:spPr>
            <a:xfrm flipH="1" rot="10800000">
              <a:off x="609188" y="1108178"/>
              <a:ext cx="1533600" cy="610500"/>
            </a:xfrm>
            <a:prstGeom prst="straightConnector1">
              <a:avLst/>
            </a:pr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4" name="Google Shape;174;g2ba88721d4d_1_504"/>
            <p:cNvCxnSpPr>
              <a:stCxn id="161" idx="0"/>
              <a:endCxn id="167" idx="4"/>
            </p:cNvCxnSpPr>
            <p:nvPr/>
          </p:nvCxnSpPr>
          <p:spPr>
            <a:xfrm flipH="1" rot="10800000">
              <a:off x="609188" y="1108138"/>
              <a:ext cx="1533600" cy="1441800"/>
            </a:xfrm>
            <a:prstGeom prst="straightConnector1">
              <a:avLst/>
            </a:prstGeom>
            <a:noFill/>
            <a:ln cap="flat" cmpd="sng" w="38100">
              <a:solidFill>
                <a:srgbClr val="F1C232"/>
              </a:solidFill>
              <a:prstDash val="dash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75" name="Google Shape;175;g2ba88721d4d_1_504"/>
          <p:cNvGrpSpPr/>
          <p:nvPr/>
        </p:nvGrpSpPr>
        <p:grpSpPr>
          <a:xfrm>
            <a:off x="609188" y="1108251"/>
            <a:ext cx="1533600" cy="1164600"/>
            <a:chOff x="609188" y="1108251"/>
            <a:chExt cx="1533600" cy="1164600"/>
          </a:xfrm>
        </p:grpSpPr>
        <p:cxnSp>
          <p:nvCxnSpPr>
            <p:cNvPr id="176" name="Google Shape;176;g2ba88721d4d_1_504"/>
            <p:cNvCxnSpPr>
              <a:stCxn id="158" idx="0"/>
              <a:endCxn id="167" idx="4"/>
            </p:cNvCxnSpPr>
            <p:nvPr/>
          </p:nvCxnSpPr>
          <p:spPr>
            <a:xfrm flipH="1" rot="10800000">
              <a:off x="609188" y="1108365"/>
              <a:ext cx="1533600" cy="887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7" name="Google Shape;177;g2ba88721d4d_1_504"/>
            <p:cNvCxnSpPr>
              <a:stCxn id="159" idx="0"/>
              <a:endCxn id="167" idx="4"/>
            </p:cNvCxnSpPr>
            <p:nvPr/>
          </p:nvCxnSpPr>
          <p:spPr>
            <a:xfrm flipH="1" rot="10800000">
              <a:off x="609188" y="1108251"/>
              <a:ext cx="1533600" cy="11646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dash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78" name="Google Shape;178;g2ba88721d4d_1_504"/>
          <p:cNvGrpSpPr/>
          <p:nvPr/>
        </p:nvGrpSpPr>
        <p:grpSpPr>
          <a:xfrm flipH="1" rot="10800000">
            <a:off x="609188" y="1164399"/>
            <a:ext cx="1533600" cy="1995900"/>
            <a:chOff x="609188" y="1108212"/>
            <a:chExt cx="1533600" cy="1995900"/>
          </a:xfrm>
        </p:grpSpPr>
        <p:cxnSp>
          <p:nvCxnSpPr>
            <p:cNvPr id="179" name="Google Shape;179;g2ba88721d4d_1_504"/>
            <p:cNvCxnSpPr/>
            <p:nvPr/>
          </p:nvCxnSpPr>
          <p:spPr>
            <a:xfrm flipH="1" rot="10800000">
              <a:off x="609188" y="1108404"/>
              <a:ext cx="1533600" cy="56100"/>
            </a:xfrm>
            <a:prstGeom prst="straightConnector1">
              <a:avLst/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80" name="Google Shape;180;g2ba88721d4d_1_504"/>
            <p:cNvCxnSpPr/>
            <p:nvPr/>
          </p:nvCxnSpPr>
          <p:spPr>
            <a:xfrm flipH="1" rot="10800000">
              <a:off x="609188" y="1108212"/>
              <a:ext cx="1533600" cy="1995900"/>
            </a:xfrm>
            <a:prstGeom prst="straightConnector1">
              <a:avLst/>
            </a:prstGeom>
            <a:noFill/>
            <a:ln cap="flat" cmpd="sng" w="38100">
              <a:solidFill>
                <a:srgbClr val="38761D"/>
              </a:solidFill>
              <a:prstDash val="dash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81" name="Google Shape;181;g2ba88721d4d_1_504"/>
          <p:cNvGrpSpPr/>
          <p:nvPr/>
        </p:nvGrpSpPr>
        <p:grpSpPr>
          <a:xfrm flipH="1" rot="10800000">
            <a:off x="609188" y="1441553"/>
            <a:ext cx="1533600" cy="1718734"/>
            <a:chOff x="609188" y="1108291"/>
            <a:chExt cx="1533600" cy="1718734"/>
          </a:xfrm>
        </p:grpSpPr>
        <p:cxnSp>
          <p:nvCxnSpPr>
            <p:cNvPr id="182" name="Google Shape;182;g2ba88721d4d_1_504"/>
            <p:cNvCxnSpPr/>
            <p:nvPr/>
          </p:nvCxnSpPr>
          <p:spPr>
            <a:xfrm flipH="1" rot="10800000">
              <a:off x="609188" y="1108291"/>
              <a:ext cx="1533600" cy="3333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83" name="Google Shape;183;g2ba88721d4d_1_504"/>
            <p:cNvCxnSpPr/>
            <p:nvPr/>
          </p:nvCxnSpPr>
          <p:spPr>
            <a:xfrm flipH="1" rot="10800000">
              <a:off x="609188" y="1108325"/>
              <a:ext cx="1533600" cy="17187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dash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84" name="Google Shape;184;g2ba88721d4d_1_504"/>
          <p:cNvGrpSpPr/>
          <p:nvPr/>
        </p:nvGrpSpPr>
        <p:grpSpPr>
          <a:xfrm flipH="1" rot="10800000">
            <a:off x="609188" y="1718501"/>
            <a:ext cx="1533600" cy="1441800"/>
            <a:chOff x="609188" y="1108138"/>
            <a:chExt cx="1533600" cy="1441800"/>
          </a:xfrm>
        </p:grpSpPr>
        <p:cxnSp>
          <p:nvCxnSpPr>
            <p:cNvPr id="185" name="Google Shape;185;g2ba88721d4d_1_504"/>
            <p:cNvCxnSpPr/>
            <p:nvPr/>
          </p:nvCxnSpPr>
          <p:spPr>
            <a:xfrm flipH="1" rot="10800000">
              <a:off x="609188" y="1108178"/>
              <a:ext cx="1533600" cy="610500"/>
            </a:xfrm>
            <a:prstGeom prst="straightConnector1">
              <a:avLst/>
            </a:pr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86" name="Google Shape;186;g2ba88721d4d_1_504"/>
            <p:cNvCxnSpPr/>
            <p:nvPr/>
          </p:nvCxnSpPr>
          <p:spPr>
            <a:xfrm flipH="1" rot="10800000">
              <a:off x="609188" y="1108138"/>
              <a:ext cx="1533600" cy="1441800"/>
            </a:xfrm>
            <a:prstGeom prst="straightConnector1">
              <a:avLst/>
            </a:prstGeom>
            <a:noFill/>
            <a:ln cap="flat" cmpd="sng" w="38100">
              <a:solidFill>
                <a:srgbClr val="F1C232"/>
              </a:solidFill>
              <a:prstDash val="dash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87" name="Google Shape;187;g2ba88721d4d_1_504"/>
          <p:cNvGrpSpPr/>
          <p:nvPr/>
        </p:nvGrpSpPr>
        <p:grpSpPr>
          <a:xfrm flipH="1" rot="10800000">
            <a:off x="609188" y="1995701"/>
            <a:ext cx="1533600" cy="1164600"/>
            <a:chOff x="609188" y="1108251"/>
            <a:chExt cx="1533600" cy="1164600"/>
          </a:xfrm>
        </p:grpSpPr>
        <p:cxnSp>
          <p:nvCxnSpPr>
            <p:cNvPr id="188" name="Google Shape;188;g2ba88721d4d_1_504"/>
            <p:cNvCxnSpPr/>
            <p:nvPr/>
          </p:nvCxnSpPr>
          <p:spPr>
            <a:xfrm flipH="1" rot="10800000">
              <a:off x="609188" y="1108365"/>
              <a:ext cx="1533600" cy="887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89" name="Google Shape;189;g2ba88721d4d_1_504"/>
            <p:cNvCxnSpPr/>
            <p:nvPr/>
          </p:nvCxnSpPr>
          <p:spPr>
            <a:xfrm flipH="1" rot="10800000">
              <a:off x="609188" y="1108251"/>
              <a:ext cx="1533600" cy="11646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dash"/>
              <a:round/>
              <a:headEnd len="med" w="med" type="none"/>
              <a:tailEnd len="med" w="med" type="stealth"/>
            </a:ln>
          </p:spPr>
        </p:cxnSp>
      </p:grpSp>
      <p:sp>
        <p:nvSpPr>
          <p:cNvPr id="190" name="Google Shape;190;g2ba88721d4d_1_504"/>
          <p:cNvSpPr/>
          <p:nvPr/>
        </p:nvSpPr>
        <p:spPr>
          <a:xfrm rot="5400000">
            <a:off x="3311124" y="1843309"/>
            <a:ext cx="581100" cy="638100"/>
          </a:xfrm>
          <a:prstGeom prst="ellipse">
            <a:avLst/>
          </a:prstGeom>
          <a:solidFill>
            <a:srgbClr val="FEFED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" name="Google Shape;191;g2ba88721d4d_1_504"/>
          <p:cNvGrpSpPr/>
          <p:nvPr/>
        </p:nvGrpSpPr>
        <p:grpSpPr>
          <a:xfrm>
            <a:off x="2768124" y="1108284"/>
            <a:ext cx="514625" cy="2045875"/>
            <a:chOff x="2768124" y="1108284"/>
            <a:chExt cx="514625" cy="2045875"/>
          </a:xfrm>
        </p:grpSpPr>
        <p:cxnSp>
          <p:nvCxnSpPr>
            <p:cNvPr id="192" name="Google Shape;192;g2ba88721d4d_1_504"/>
            <p:cNvCxnSpPr>
              <a:stCxn id="167" idx="0"/>
              <a:endCxn id="190" idx="4"/>
            </p:cNvCxnSpPr>
            <p:nvPr/>
          </p:nvCxnSpPr>
          <p:spPr>
            <a:xfrm>
              <a:off x="2780849" y="1108284"/>
              <a:ext cx="501900" cy="1054200"/>
            </a:xfrm>
            <a:prstGeom prst="straightConnector1">
              <a:avLst/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3" name="Google Shape;193;g2ba88721d4d_1_504"/>
            <p:cNvCxnSpPr>
              <a:stCxn id="194" idx="3"/>
              <a:endCxn id="190" idx="4"/>
            </p:cNvCxnSpPr>
            <p:nvPr/>
          </p:nvCxnSpPr>
          <p:spPr>
            <a:xfrm flipH="1" rot="10800000">
              <a:off x="2768124" y="2162359"/>
              <a:ext cx="514500" cy="991800"/>
            </a:xfrm>
            <a:prstGeom prst="straightConnector1">
              <a:avLst/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5" name="Google Shape;195;g2ba88721d4d_1_504"/>
          <p:cNvGrpSpPr/>
          <p:nvPr/>
        </p:nvGrpSpPr>
        <p:grpSpPr>
          <a:xfrm>
            <a:off x="2455525" y="1401050"/>
            <a:ext cx="8838" cy="1554825"/>
            <a:chOff x="2455525" y="1401050"/>
            <a:chExt cx="8838" cy="1554825"/>
          </a:xfrm>
        </p:grpSpPr>
        <p:cxnSp>
          <p:nvCxnSpPr>
            <p:cNvPr id="196" name="Google Shape;196;g2ba88721d4d_1_504"/>
            <p:cNvCxnSpPr/>
            <p:nvPr/>
          </p:nvCxnSpPr>
          <p:spPr>
            <a:xfrm>
              <a:off x="2455525" y="2376875"/>
              <a:ext cx="5100" cy="579000"/>
            </a:xfrm>
            <a:prstGeom prst="straightConnector1">
              <a:avLst/>
            </a:prstGeom>
            <a:noFill/>
            <a:ln cap="flat" cmpd="sng" w="28575">
              <a:solidFill>
                <a:srgbClr val="674EA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7" name="Google Shape;197;g2ba88721d4d_1_504"/>
            <p:cNvCxnSpPr/>
            <p:nvPr/>
          </p:nvCxnSpPr>
          <p:spPr>
            <a:xfrm flipH="1" rot="10800000">
              <a:off x="2459263" y="1401050"/>
              <a:ext cx="5100" cy="579000"/>
            </a:xfrm>
            <a:prstGeom prst="straightConnector1">
              <a:avLst/>
            </a:prstGeom>
            <a:noFill/>
            <a:ln cap="flat" cmpd="sng" w="28575">
              <a:solidFill>
                <a:srgbClr val="674EA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8" name="Google Shape;198;g2ba88721d4d_1_504"/>
          <p:cNvGrpSpPr/>
          <p:nvPr/>
        </p:nvGrpSpPr>
        <p:grpSpPr>
          <a:xfrm>
            <a:off x="2142798" y="2914709"/>
            <a:ext cx="638051" cy="581088"/>
            <a:chOff x="2142798" y="817734"/>
            <a:chExt cx="638051" cy="581088"/>
          </a:xfrm>
        </p:grpSpPr>
        <p:sp>
          <p:nvSpPr>
            <p:cNvPr id="199" name="Google Shape;199;g2ba88721d4d_1_504"/>
            <p:cNvSpPr txBox="1"/>
            <p:nvPr/>
          </p:nvSpPr>
          <p:spPr>
            <a:xfrm>
              <a:off x="2142800" y="831075"/>
              <a:ext cx="407100" cy="4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500">
                  <a:solidFill>
                    <a:srgbClr val="000000"/>
                  </a:solidFill>
                  <a:latin typeface="Chela One"/>
                  <a:ea typeface="Chela One"/>
                  <a:cs typeface="Chela One"/>
                  <a:sym typeface="Chela One"/>
                </a:rPr>
                <a:t>Σ</a:t>
              </a:r>
              <a:endParaRPr sz="2500">
                <a:solidFill>
                  <a:srgbClr val="000000"/>
                </a:solidFill>
                <a:latin typeface="Chela One"/>
                <a:ea typeface="Chela One"/>
                <a:cs typeface="Chela One"/>
                <a:sym typeface="Chela One"/>
              </a:endParaRPr>
            </a:p>
          </p:txBody>
        </p:sp>
        <p:grpSp>
          <p:nvGrpSpPr>
            <p:cNvPr id="200" name="Google Shape;200;g2ba88721d4d_1_504"/>
            <p:cNvGrpSpPr/>
            <p:nvPr/>
          </p:nvGrpSpPr>
          <p:grpSpPr>
            <a:xfrm>
              <a:off x="2142798" y="817734"/>
              <a:ext cx="638051" cy="581088"/>
              <a:chOff x="2142753" y="981951"/>
              <a:chExt cx="780300" cy="758700"/>
            </a:xfrm>
          </p:grpSpPr>
          <p:cxnSp>
            <p:nvCxnSpPr>
              <p:cNvPr id="201" name="Google Shape;201;g2ba88721d4d_1_504"/>
              <p:cNvCxnSpPr>
                <a:stCxn id="202" idx="2"/>
                <a:endCxn id="202" idx="6"/>
              </p:cNvCxnSpPr>
              <p:nvPr/>
            </p:nvCxnSpPr>
            <p:spPr>
              <a:xfrm>
                <a:off x="2532903" y="981951"/>
                <a:ext cx="0" cy="7587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2" name="Google Shape;202;g2ba88721d4d_1_504"/>
              <p:cNvSpPr/>
              <p:nvPr/>
            </p:nvSpPr>
            <p:spPr>
              <a:xfrm rot="5400000">
                <a:off x="2153553" y="971151"/>
                <a:ext cx="758700" cy="780300"/>
              </a:xfrm>
              <a:prstGeom prst="ellipse">
                <a:avLst/>
              </a:prstGeom>
              <a:solidFill>
                <a:srgbClr val="FEFED3"/>
              </a:solidFill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7" name="Google Shape;167;g2ba88721d4d_1_504"/>
          <p:cNvSpPr/>
          <p:nvPr/>
        </p:nvSpPr>
        <p:spPr>
          <a:xfrm rot="5400000">
            <a:off x="2171249" y="789234"/>
            <a:ext cx="581100" cy="638100"/>
          </a:xfrm>
          <a:prstGeom prst="ellipse">
            <a:avLst/>
          </a:prstGeom>
          <a:solidFill>
            <a:srgbClr val="FEFED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g2ba88721d4d_1_504"/>
          <p:cNvCxnSpPr/>
          <p:nvPr/>
        </p:nvCxnSpPr>
        <p:spPr>
          <a:xfrm>
            <a:off x="3586538" y="1292800"/>
            <a:ext cx="5100" cy="5790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g2ba88721d4d_1_504"/>
          <p:cNvCxnSpPr>
            <a:stCxn id="190" idx="0"/>
          </p:cNvCxnSpPr>
          <p:nvPr/>
        </p:nvCxnSpPr>
        <p:spPr>
          <a:xfrm>
            <a:off x="3920724" y="2162359"/>
            <a:ext cx="509700" cy="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5" name="Google Shape;205;g2ba88721d4d_1_504"/>
          <p:cNvGrpSpPr/>
          <p:nvPr/>
        </p:nvGrpSpPr>
        <p:grpSpPr>
          <a:xfrm>
            <a:off x="150124" y="3914109"/>
            <a:ext cx="4323950" cy="2678063"/>
            <a:chOff x="150124" y="3914109"/>
            <a:chExt cx="4323950" cy="2678063"/>
          </a:xfrm>
        </p:grpSpPr>
        <p:sp>
          <p:nvSpPr>
            <p:cNvPr id="206" name="Google Shape;206;g2ba88721d4d_1_504"/>
            <p:cNvSpPr/>
            <p:nvPr/>
          </p:nvSpPr>
          <p:spPr>
            <a:xfrm rot="5400000">
              <a:off x="3434849" y="4939684"/>
              <a:ext cx="581100" cy="638100"/>
            </a:xfrm>
            <a:prstGeom prst="ellipse">
              <a:avLst/>
            </a:prstGeom>
            <a:solidFill>
              <a:srgbClr val="FEFED3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" name="Google Shape;207;g2ba88721d4d_1_504"/>
            <p:cNvGrpSpPr/>
            <p:nvPr/>
          </p:nvGrpSpPr>
          <p:grpSpPr>
            <a:xfrm>
              <a:off x="2142798" y="6011084"/>
              <a:ext cx="638051" cy="581088"/>
              <a:chOff x="2142798" y="817734"/>
              <a:chExt cx="638051" cy="581088"/>
            </a:xfrm>
          </p:grpSpPr>
          <p:sp>
            <p:nvSpPr>
              <p:cNvPr id="208" name="Google Shape;208;g2ba88721d4d_1_504"/>
              <p:cNvSpPr txBox="1"/>
              <p:nvPr/>
            </p:nvSpPr>
            <p:spPr>
              <a:xfrm>
                <a:off x="2142800" y="831075"/>
                <a:ext cx="407100" cy="45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2500">
                    <a:solidFill>
                      <a:srgbClr val="000000"/>
                    </a:solidFill>
                    <a:latin typeface="Chela One"/>
                    <a:ea typeface="Chela One"/>
                    <a:cs typeface="Chela One"/>
                    <a:sym typeface="Chela One"/>
                  </a:rPr>
                  <a:t>Σ</a:t>
                </a:r>
                <a:endParaRPr sz="2500">
                  <a:solidFill>
                    <a:srgbClr val="000000"/>
                  </a:solidFill>
                  <a:latin typeface="Chela One"/>
                  <a:ea typeface="Chela One"/>
                  <a:cs typeface="Chela One"/>
                  <a:sym typeface="Chela One"/>
                </a:endParaRPr>
              </a:p>
            </p:txBody>
          </p:sp>
          <p:grpSp>
            <p:nvGrpSpPr>
              <p:cNvPr id="209" name="Google Shape;209;g2ba88721d4d_1_504"/>
              <p:cNvGrpSpPr/>
              <p:nvPr/>
            </p:nvGrpSpPr>
            <p:grpSpPr>
              <a:xfrm>
                <a:off x="2142798" y="817734"/>
                <a:ext cx="638051" cy="581088"/>
                <a:chOff x="2142753" y="981951"/>
                <a:chExt cx="780300" cy="758700"/>
              </a:xfrm>
            </p:grpSpPr>
            <p:cxnSp>
              <p:nvCxnSpPr>
                <p:cNvPr id="210" name="Google Shape;210;g2ba88721d4d_1_504"/>
                <p:cNvCxnSpPr>
                  <a:stCxn id="211" idx="2"/>
                  <a:endCxn id="211" idx="6"/>
                </p:cNvCxnSpPr>
                <p:nvPr/>
              </p:nvCxnSpPr>
              <p:spPr>
                <a:xfrm>
                  <a:off x="2532903" y="981951"/>
                  <a:ext cx="0" cy="7587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211" name="Google Shape;211;g2ba88721d4d_1_504"/>
                <p:cNvSpPr/>
                <p:nvPr/>
              </p:nvSpPr>
              <p:spPr>
                <a:xfrm rot="5400000">
                  <a:off x="2153553" y="971151"/>
                  <a:ext cx="758700" cy="780300"/>
                </a:xfrm>
                <a:prstGeom prst="ellipse">
                  <a:avLst/>
                </a:prstGeom>
                <a:solidFill>
                  <a:srgbClr val="FEFED3"/>
                </a:solidFill>
                <a:ln cap="flat" cmpd="sng" w="19050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12" name="Google Shape;212;g2ba88721d4d_1_504"/>
            <p:cNvSpPr/>
            <p:nvPr/>
          </p:nvSpPr>
          <p:spPr>
            <a:xfrm rot="5400000">
              <a:off x="2171249" y="3885609"/>
              <a:ext cx="581100" cy="638100"/>
            </a:xfrm>
            <a:prstGeom prst="ellipse">
              <a:avLst/>
            </a:prstGeom>
            <a:solidFill>
              <a:srgbClr val="FEFED3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g2ba88721d4d_1_504"/>
            <p:cNvSpPr/>
            <p:nvPr/>
          </p:nvSpPr>
          <p:spPr>
            <a:xfrm rot="5400000">
              <a:off x="178624" y="4939684"/>
              <a:ext cx="581100" cy="638100"/>
            </a:xfrm>
            <a:prstGeom prst="ellipse">
              <a:avLst/>
            </a:prstGeom>
            <a:solidFill>
              <a:srgbClr val="FF9900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4" name="Google Shape;214;g2ba88721d4d_1_504"/>
            <p:cNvCxnSpPr>
              <a:stCxn id="213" idx="0"/>
              <a:endCxn id="212" idx="4"/>
            </p:cNvCxnSpPr>
            <p:nvPr/>
          </p:nvCxnSpPr>
          <p:spPr>
            <a:xfrm flipH="1" rot="10800000">
              <a:off x="788224" y="4204534"/>
              <a:ext cx="1354500" cy="1054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g2ba88721d4d_1_504"/>
            <p:cNvCxnSpPr>
              <a:stCxn id="213" idx="0"/>
              <a:endCxn id="211" idx="4"/>
            </p:cNvCxnSpPr>
            <p:nvPr/>
          </p:nvCxnSpPr>
          <p:spPr>
            <a:xfrm>
              <a:off x="788224" y="5258734"/>
              <a:ext cx="1354500" cy="1042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216" name="Google Shape;216;g2ba88721d4d_1_504"/>
            <p:cNvSpPr txBox="1"/>
            <p:nvPr/>
          </p:nvSpPr>
          <p:spPr>
            <a:xfrm rot="-2339374">
              <a:off x="770249" y="4336719"/>
              <a:ext cx="895453" cy="554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400">
                  <a:solidFill>
                    <a:schemeClr val="dk1"/>
                  </a:solidFill>
                  <a:latin typeface="Bitter"/>
                  <a:ea typeface="Bitter"/>
                  <a:cs typeface="Bitter"/>
                  <a:sym typeface="Bitter"/>
                </a:rPr>
                <a:t>w</a:t>
              </a:r>
              <a:r>
                <a:rPr b="1" lang="en-IN" sz="1800">
                  <a:solidFill>
                    <a:schemeClr val="dk1"/>
                  </a:solidFill>
                  <a:latin typeface="Bitter"/>
                  <a:ea typeface="Bitter"/>
                  <a:cs typeface="Bitter"/>
                  <a:sym typeface="Bitter"/>
                </a:rPr>
                <a:t>o</a:t>
              </a:r>
              <a:endParaRPr b="1" sz="1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endParaRPr>
            </a:p>
          </p:txBody>
        </p:sp>
        <p:sp>
          <p:nvSpPr>
            <p:cNvPr id="217" name="Google Shape;217;g2ba88721d4d_1_504"/>
            <p:cNvSpPr txBox="1"/>
            <p:nvPr/>
          </p:nvSpPr>
          <p:spPr>
            <a:xfrm rot="2357632">
              <a:off x="676648" y="5710243"/>
              <a:ext cx="1083850" cy="554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400">
                  <a:solidFill>
                    <a:schemeClr val="dk1"/>
                  </a:solidFill>
                  <a:latin typeface="Bitter"/>
                  <a:ea typeface="Bitter"/>
                  <a:cs typeface="Bitter"/>
                  <a:sym typeface="Bitter"/>
                </a:rPr>
                <a:t>-w</a:t>
              </a:r>
              <a:r>
                <a:rPr b="1" lang="en-IN" sz="1800">
                  <a:solidFill>
                    <a:schemeClr val="dk1"/>
                  </a:solidFill>
                  <a:latin typeface="Bitter"/>
                  <a:ea typeface="Bitter"/>
                  <a:cs typeface="Bitter"/>
                  <a:sym typeface="Bitter"/>
                </a:rPr>
                <a:t>o</a:t>
              </a:r>
              <a:endParaRPr b="1" sz="1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endParaRPr>
            </a:p>
          </p:txBody>
        </p:sp>
        <p:grpSp>
          <p:nvGrpSpPr>
            <p:cNvPr id="218" name="Google Shape;218;g2ba88721d4d_1_504"/>
            <p:cNvGrpSpPr/>
            <p:nvPr/>
          </p:nvGrpSpPr>
          <p:grpSpPr>
            <a:xfrm>
              <a:off x="2457400" y="4481313"/>
              <a:ext cx="8838" cy="1554825"/>
              <a:chOff x="2455525" y="1401050"/>
              <a:chExt cx="8838" cy="1554825"/>
            </a:xfrm>
          </p:grpSpPr>
          <p:cxnSp>
            <p:nvCxnSpPr>
              <p:cNvPr id="219" name="Google Shape;219;g2ba88721d4d_1_504"/>
              <p:cNvCxnSpPr/>
              <p:nvPr/>
            </p:nvCxnSpPr>
            <p:spPr>
              <a:xfrm>
                <a:off x="2455525" y="2376875"/>
                <a:ext cx="5100" cy="579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674EA7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0" name="Google Shape;220;g2ba88721d4d_1_504"/>
              <p:cNvCxnSpPr/>
              <p:nvPr/>
            </p:nvCxnSpPr>
            <p:spPr>
              <a:xfrm flipH="1" rot="10800000">
                <a:off x="2459263" y="1401050"/>
                <a:ext cx="5100" cy="579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674EA7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221" name="Google Shape;221;g2ba88721d4d_1_504"/>
            <p:cNvGrpSpPr/>
            <p:nvPr/>
          </p:nvGrpSpPr>
          <p:grpSpPr>
            <a:xfrm>
              <a:off x="2780849" y="4204659"/>
              <a:ext cx="625500" cy="2096969"/>
              <a:chOff x="2780849" y="4204659"/>
              <a:chExt cx="625500" cy="2096969"/>
            </a:xfrm>
          </p:grpSpPr>
          <p:cxnSp>
            <p:nvCxnSpPr>
              <p:cNvPr id="222" name="Google Shape;222;g2ba88721d4d_1_504"/>
              <p:cNvCxnSpPr>
                <a:stCxn id="212" idx="0"/>
                <a:endCxn id="206" idx="4"/>
              </p:cNvCxnSpPr>
              <p:nvPr/>
            </p:nvCxnSpPr>
            <p:spPr>
              <a:xfrm>
                <a:off x="2780849" y="4204659"/>
                <a:ext cx="625500" cy="1054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3" name="Google Shape;223;g2ba88721d4d_1_504"/>
              <p:cNvCxnSpPr>
                <a:stCxn id="211" idx="0"/>
                <a:endCxn id="206" idx="4"/>
              </p:cNvCxnSpPr>
              <p:nvPr/>
            </p:nvCxnSpPr>
            <p:spPr>
              <a:xfrm flipH="1" rot="10800000">
                <a:off x="2780849" y="5258828"/>
                <a:ext cx="625500" cy="10428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24" name="Google Shape;224;g2ba88721d4d_1_504"/>
            <p:cNvSpPr txBox="1"/>
            <p:nvPr/>
          </p:nvSpPr>
          <p:spPr>
            <a:xfrm rot="-2005">
              <a:off x="2204542" y="4976089"/>
              <a:ext cx="514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400">
                  <a:solidFill>
                    <a:schemeClr val="dk1"/>
                  </a:solidFill>
                  <a:latin typeface="Bitter"/>
                  <a:ea typeface="Bitter"/>
                  <a:cs typeface="Bitter"/>
                  <a:sym typeface="Bitter"/>
                </a:rPr>
                <a:t>b</a:t>
              </a:r>
              <a:r>
                <a:rPr b="1" lang="en-IN" sz="1800">
                  <a:solidFill>
                    <a:schemeClr val="dk1"/>
                  </a:solidFill>
                  <a:latin typeface="Bitter"/>
                  <a:ea typeface="Bitter"/>
                  <a:cs typeface="Bitter"/>
                  <a:sym typeface="Bitter"/>
                </a:rPr>
                <a:t>o</a:t>
              </a:r>
              <a:endParaRPr b="1" sz="1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endParaRPr>
            </a:p>
          </p:txBody>
        </p:sp>
        <p:cxnSp>
          <p:nvCxnSpPr>
            <p:cNvPr id="225" name="Google Shape;225;g2ba88721d4d_1_504"/>
            <p:cNvCxnSpPr/>
            <p:nvPr/>
          </p:nvCxnSpPr>
          <p:spPr>
            <a:xfrm>
              <a:off x="3720938" y="4389175"/>
              <a:ext cx="5100" cy="579000"/>
            </a:xfrm>
            <a:prstGeom prst="straightConnector1">
              <a:avLst/>
            </a:prstGeom>
            <a:noFill/>
            <a:ln cap="flat" cmpd="sng" w="28575">
              <a:solidFill>
                <a:srgbClr val="3D85C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6" name="Google Shape;226;g2ba88721d4d_1_504"/>
            <p:cNvCxnSpPr/>
            <p:nvPr/>
          </p:nvCxnSpPr>
          <p:spPr>
            <a:xfrm flipH="1" rot="10800000">
              <a:off x="4044474" y="5234253"/>
              <a:ext cx="429600" cy="16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7" name="Google Shape;227;g2ba88721d4d_1_504"/>
            <p:cNvSpPr txBox="1"/>
            <p:nvPr/>
          </p:nvSpPr>
          <p:spPr>
            <a:xfrm rot="4004193">
              <a:off x="2839742" y="4216930"/>
              <a:ext cx="556766" cy="554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400">
                  <a:solidFill>
                    <a:srgbClr val="FF00FF"/>
                  </a:solidFill>
                  <a:latin typeface="Bitter"/>
                  <a:ea typeface="Bitter"/>
                  <a:cs typeface="Bitter"/>
                  <a:sym typeface="Bitter"/>
                </a:rPr>
                <a:t>w</a:t>
              </a:r>
              <a:r>
                <a:rPr b="1" lang="en-IN" sz="1800">
                  <a:solidFill>
                    <a:srgbClr val="FF00FF"/>
                  </a:solidFill>
                  <a:latin typeface="Bitter"/>
                  <a:ea typeface="Bitter"/>
                  <a:cs typeface="Bitter"/>
                  <a:sym typeface="Bitter"/>
                </a:rPr>
                <a:t>1</a:t>
              </a:r>
              <a:endParaRPr b="1" sz="1800">
                <a:solidFill>
                  <a:srgbClr val="FF00FF"/>
                </a:solidFill>
                <a:latin typeface="Bitter"/>
                <a:ea typeface="Bitter"/>
                <a:cs typeface="Bitter"/>
                <a:sym typeface="Bitter"/>
              </a:endParaRPr>
            </a:p>
          </p:txBody>
        </p:sp>
        <p:sp>
          <p:nvSpPr>
            <p:cNvPr id="228" name="Google Shape;228;g2ba88721d4d_1_504"/>
            <p:cNvSpPr txBox="1"/>
            <p:nvPr/>
          </p:nvSpPr>
          <p:spPr>
            <a:xfrm rot="-3745617">
              <a:off x="2876971" y="5628322"/>
              <a:ext cx="556733" cy="554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400">
                  <a:solidFill>
                    <a:srgbClr val="FF00FF"/>
                  </a:solidFill>
                  <a:latin typeface="Bitter"/>
                  <a:ea typeface="Bitter"/>
                  <a:cs typeface="Bitter"/>
                  <a:sym typeface="Bitter"/>
                </a:rPr>
                <a:t>w</a:t>
              </a:r>
              <a:r>
                <a:rPr b="1" lang="en-IN" sz="1800">
                  <a:solidFill>
                    <a:srgbClr val="FF00FF"/>
                  </a:solidFill>
                  <a:latin typeface="Bitter"/>
                  <a:ea typeface="Bitter"/>
                  <a:cs typeface="Bitter"/>
                  <a:sym typeface="Bitter"/>
                </a:rPr>
                <a:t>1</a:t>
              </a:r>
              <a:endParaRPr b="1" sz="1800">
                <a:solidFill>
                  <a:srgbClr val="FF00FF"/>
                </a:solidFill>
                <a:latin typeface="Bitter"/>
                <a:ea typeface="Bitter"/>
                <a:cs typeface="Bitter"/>
                <a:sym typeface="Bitter"/>
              </a:endParaRPr>
            </a:p>
          </p:txBody>
        </p:sp>
        <p:sp>
          <p:nvSpPr>
            <p:cNvPr id="229" name="Google Shape;229;g2ba88721d4d_1_504"/>
            <p:cNvSpPr txBox="1"/>
            <p:nvPr/>
          </p:nvSpPr>
          <p:spPr>
            <a:xfrm rot="-2005">
              <a:off x="3812967" y="4336739"/>
              <a:ext cx="514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400">
                  <a:solidFill>
                    <a:srgbClr val="3D85C6"/>
                  </a:solidFill>
                  <a:latin typeface="Bitter"/>
                  <a:ea typeface="Bitter"/>
                  <a:cs typeface="Bitter"/>
                  <a:sym typeface="Bitter"/>
                </a:rPr>
                <a:t>b</a:t>
              </a:r>
              <a:r>
                <a:rPr b="1" lang="en-IN" sz="1800">
                  <a:solidFill>
                    <a:srgbClr val="3D85C6"/>
                  </a:solidFill>
                  <a:latin typeface="Bitter"/>
                  <a:ea typeface="Bitter"/>
                  <a:cs typeface="Bitter"/>
                  <a:sym typeface="Bitter"/>
                </a:rPr>
                <a:t>1</a:t>
              </a:r>
              <a:endParaRPr b="1" sz="1800">
                <a:solidFill>
                  <a:srgbClr val="3D85C6"/>
                </a:solidFill>
                <a:latin typeface="Bitter"/>
                <a:ea typeface="Bitter"/>
                <a:cs typeface="Bitter"/>
                <a:sym typeface="Bitter"/>
              </a:endParaRPr>
            </a:p>
          </p:txBody>
        </p:sp>
      </p:grpSp>
      <p:grpSp>
        <p:nvGrpSpPr>
          <p:cNvPr id="230" name="Google Shape;230;g2ba88721d4d_1_504"/>
          <p:cNvGrpSpPr/>
          <p:nvPr/>
        </p:nvGrpSpPr>
        <p:grpSpPr>
          <a:xfrm>
            <a:off x="609188" y="887417"/>
            <a:ext cx="1533600" cy="2493782"/>
            <a:chOff x="609188" y="887417"/>
            <a:chExt cx="1533600" cy="2493782"/>
          </a:xfrm>
        </p:grpSpPr>
        <p:cxnSp>
          <p:nvCxnSpPr>
            <p:cNvPr id="231" name="Google Shape;231;g2ba88721d4d_1_504"/>
            <p:cNvCxnSpPr>
              <a:stCxn id="160" idx="0"/>
              <a:endCxn id="167" idx="4"/>
            </p:cNvCxnSpPr>
            <p:nvPr/>
          </p:nvCxnSpPr>
          <p:spPr>
            <a:xfrm>
              <a:off x="609188" y="887417"/>
              <a:ext cx="1533600" cy="2208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32" name="Google Shape;232;g2ba88721d4d_1_504"/>
            <p:cNvCxnSpPr>
              <a:stCxn id="164" idx="0"/>
              <a:endCxn id="167" idx="4"/>
            </p:cNvCxnSpPr>
            <p:nvPr/>
          </p:nvCxnSpPr>
          <p:spPr>
            <a:xfrm flipH="1" rot="10800000">
              <a:off x="609188" y="1108399"/>
              <a:ext cx="1533600" cy="22728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dash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233" name="Google Shape;233;g2ba88721d4d_1_504"/>
          <p:cNvGrpSpPr/>
          <p:nvPr/>
        </p:nvGrpSpPr>
        <p:grpSpPr>
          <a:xfrm flipH="1" rot="10800000">
            <a:off x="609188" y="887430"/>
            <a:ext cx="1533600" cy="2493782"/>
            <a:chOff x="609188" y="887417"/>
            <a:chExt cx="1533600" cy="2493782"/>
          </a:xfrm>
        </p:grpSpPr>
        <p:cxnSp>
          <p:nvCxnSpPr>
            <p:cNvPr id="234" name="Google Shape;234;g2ba88721d4d_1_504"/>
            <p:cNvCxnSpPr/>
            <p:nvPr/>
          </p:nvCxnSpPr>
          <p:spPr>
            <a:xfrm>
              <a:off x="609188" y="887417"/>
              <a:ext cx="1533600" cy="2208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35" name="Google Shape;235;g2ba88721d4d_1_504"/>
            <p:cNvCxnSpPr/>
            <p:nvPr/>
          </p:nvCxnSpPr>
          <p:spPr>
            <a:xfrm flipH="1" rot="10800000">
              <a:off x="609188" y="1108399"/>
              <a:ext cx="1533600" cy="22728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dash"/>
              <a:round/>
              <a:headEnd len="med" w="med" type="none"/>
              <a:tailEnd len="med" w="med" type="stealth"/>
            </a:ln>
          </p:spPr>
        </p:cxnSp>
      </p:grpSp>
      <p:sp>
        <p:nvSpPr>
          <p:cNvPr id="236" name="Google Shape;236;g2ba88721d4d_1_504"/>
          <p:cNvSpPr txBox="1"/>
          <p:nvPr/>
        </p:nvSpPr>
        <p:spPr>
          <a:xfrm>
            <a:off x="4571875" y="3161075"/>
            <a:ext cx="4572000" cy="492600"/>
          </a:xfrm>
          <a:prstGeom prst="rect">
            <a:avLst/>
          </a:prstGeom>
          <a:solidFill>
            <a:srgbClr val="9FD98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Lexend"/>
                <a:ea typeface="Lexend"/>
                <a:cs typeface="Lexend"/>
                <a:sym typeface="Lexend"/>
              </a:rPr>
              <a:t>CONSEQUENCES</a:t>
            </a:r>
            <a:endParaRPr sz="20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237" name="Google Shape;237;g2ba88721d4d_1_504"/>
          <p:cNvGrpSpPr/>
          <p:nvPr/>
        </p:nvGrpSpPr>
        <p:grpSpPr>
          <a:xfrm>
            <a:off x="4440713" y="673000"/>
            <a:ext cx="4834575" cy="2384850"/>
            <a:chOff x="4440713" y="673000"/>
            <a:chExt cx="4834575" cy="2384850"/>
          </a:xfrm>
        </p:grpSpPr>
        <p:sp>
          <p:nvSpPr>
            <p:cNvPr id="238" name="Google Shape;238;g2ba88721d4d_1_504"/>
            <p:cNvSpPr txBox="1"/>
            <p:nvPr/>
          </p:nvSpPr>
          <p:spPr>
            <a:xfrm>
              <a:off x="4572000" y="673000"/>
              <a:ext cx="4572000" cy="492600"/>
            </a:xfrm>
            <a:prstGeom prst="rect">
              <a:avLst/>
            </a:prstGeom>
            <a:solidFill>
              <a:srgbClr val="9FD98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latin typeface="Lexend"/>
                  <a:ea typeface="Lexend"/>
                  <a:cs typeface="Lexend"/>
                  <a:sym typeface="Lexend"/>
                </a:rPr>
                <a:t>OBSERVATIONS</a:t>
              </a:r>
              <a:endParaRPr sz="20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39" name="Google Shape;239;g2ba88721d4d_1_504"/>
            <p:cNvSpPr txBox="1"/>
            <p:nvPr/>
          </p:nvSpPr>
          <p:spPr>
            <a:xfrm>
              <a:off x="4571700" y="1160725"/>
              <a:ext cx="4572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200">
                  <a:solidFill>
                    <a:schemeClr val="dk1"/>
                  </a:solidFill>
                  <a:latin typeface="Bitter"/>
                  <a:ea typeface="Bitter"/>
                  <a:cs typeface="Bitter"/>
                  <a:sym typeface="Bitter"/>
                </a:rPr>
                <a:t>W</a:t>
              </a:r>
              <a:r>
                <a:rPr b="1" lang="en-IN" sz="1600">
                  <a:solidFill>
                    <a:schemeClr val="dk1"/>
                  </a:solidFill>
                  <a:latin typeface="Bitter"/>
                  <a:ea typeface="Bitter"/>
                  <a:cs typeface="Bitter"/>
                  <a:sym typeface="Bitter"/>
                </a:rPr>
                <a:t>o</a:t>
              </a:r>
              <a:r>
                <a:rPr b="1" lang="en-IN" sz="1800">
                  <a:solidFill>
                    <a:schemeClr val="dk1"/>
                  </a:solidFill>
                  <a:latin typeface="Bitter"/>
                  <a:ea typeface="Bitter"/>
                  <a:cs typeface="Bitter"/>
                  <a:sym typeface="Bitter"/>
                </a:rPr>
                <a:t>   </a:t>
              </a:r>
              <a:r>
                <a:rPr lang="en-IN" sz="2000">
                  <a:latin typeface="Lexend"/>
                  <a:ea typeface="Lexend"/>
                  <a:cs typeface="Lexend"/>
                  <a:sym typeface="Lexend"/>
                </a:rPr>
                <a:t>Anti Symmetry around axis</a:t>
              </a:r>
              <a:endParaRPr sz="20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40" name="Google Shape;240;g2ba88721d4d_1_504"/>
            <p:cNvSpPr txBox="1"/>
            <p:nvPr/>
          </p:nvSpPr>
          <p:spPr>
            <a:xfrm>
              <a:off x="4571700" y="2549950"/>
              <a:ext cx="45720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100">
                  <a:solidFill>
                    <a:srgbClr val="FF00FF"/>
                  </a:solidFill>
                  <a:latin typeface="Bitter"/>
                  <a:ea typeface="Bitter"/>
                  <a:cs typeface="Bitter"/>
                  <a:sym typeface="Bitter"/>
                </a:rPr>
                <a:t>W</a:t>
              </a:r>
              <a:r>
                <a:rPr b="1" lang="en-IN" sz="1500">
                  <a:solidFill>
                    <a:srgbClr val="FF00FF"/>
                  </a:solidFill>
                  <a:latin typeface="Bitter"/>
                  <a:ea typeface="Bitter"/>
                  <a:cs typeface="Bitter"/>
                  <a:sym typeface="Bitter"/>
                </a:rPr>
                <a:t>1</a:t>
              </a:r>
              <a:r>
                <a:rPr b="1" lang="en-IN" sz="1800">
                  <a:solidFill>
                    <a:srgbClr val="FF00FF"/>
                  </a:solidFill>
                  <a:latin typeface="Bitter"/>
                  <a:ea typeface="Bitter"/>
                  <a:cs typeface="Bitter"/>
                  <a:sym typeface="Bitter"/>
                </a:rPr>
                <a:t>  </a:t>
              </a:r>
              <a:r>
                <a:rPr lang="en-IN" sz="2000">
                  <a:latin typeface="Lexend"/>
                  <a:ea typeface="Lexend"/>
                  <a:cs typeface="Lexend"/>
                  <a:sym typeface="Lexend"/>
                </a:rPr>
                <a:t>Both weights are the same</a:t>
              </a:r>
              <a:endParaRPr sz="20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41" name="Google Shape;241;g2ba88721d4d_1_504"/>
            <p:cNvSpPr txBox="1"/>
            <p:nvPr/>
          </p:nvSpPr>
          <p:spPr>
            <a:xfrm>
              <a:off x="4571700" y="2050650"/>
              <a:ext cx="4572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200">
                  <a:solidFill>
                    <a:schemeClr val="dk1"/>
                  </a:solidFill>
                  <a:latin typeface="Bitter"/>
                  <a:ea typeface="Bitter"/>
                  <a:cs typeface="Bitter"/>
                  <a:sym typeface="Bitter"/>
                </a:rPr>
                <a:t>bo</a:t>
              </a:r>
              <a:r>
                <a:rPr b="1" lang="en-IN" sz="1800">
                  <a:solidFill>
                    <a:schemeClr val="dk1"/>
                  </a:solidFill>
                  <a:latin typeface="Bitter"/>
                  <a:ea typeface="Bitter"/>
                  <a:cs typeface="Bitter"/>
                  <a:sym typeface="Bitter"/>
                </a:rPr>
                <a:t>   </a:t>
              </a:r>
              <a:r>
                <a:rPr lang="en-IN" sz="2000">
                  <a:latin typeface="Lexend"/>
                  <a:ea typeface="Lexend"/>
                  <a:cs typeface="Lexend"/>
                  <a:sym typeface="Lexend"/>
                </a:rPr>
                <a:t>Same value for both neurons</a:t>
              </a:r>
              <a:endParaRPr sz="20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grpSp>
          <p:nvGrpSpPr>
            <p:cNvPr id="242" name="Google Shape;242;g2ba88721d4d_1_504"/>
            <p:cNvGrpSpPr/>
            <p:nvPr/>
          </p:nvGrpSpPr>
          <p:grpSpPr>
            <a:xfrm>
              <a:off x="4440713" y="1628956"/>
              <a:ext cx="4834575" cy="400200"/>
              <a:chOff x="4440713" y="1628956"/>
              <a:chExt cx="4834575" cy="400200"/>
            </a:xfrm>
          </p:grpSpPr>
          <p:sp>
            <p:nvSpPr>
              <p:cNvPr id="243" name="Google Shape;243;g2ba88721d4d_1_504"/>
              <p:cNvSpPr txBox="1"/>
              <p:nvPr/>
            </p:nvSpPr>
            <p:spPr>
              <a:xfrm>
                <a:off x="4894688" y="1628956"/>
                <a:ext cx="748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>
                    <a:solidFill>
                      <a:srgbClr val="0000FF"/>
                    </a:solidFill>
                    <a:latin typeface="Bitter"/>
                    <a:ea typeface="Bitter"/>
                    <a:cs typeface="Bitter"/>
                    <a:sym typeface="Bitter"/>
                  </a:rPr>
                  <a:t> </a:t>
                </a:r>
                <a:r>
                  <a:rPr b="1" lang="en-IN">
                    <a:solidFill>
                      <a:srgbClr val="38761D"/>
                    </a:solidFill>
                    <a:latin typeface="Bitter"/>
                    <a:ea typeface="Bitter"/>
                    <a:cs typeface="Bitter"/>
                    <a:sym typeface="Bitter"/>
                  </a:rPr>
                  <a:t> +w12</a:t>
                </a:r>
                <a:r>
                  <a:rPr b="1" lang="en-IN">
                    <a:solidFill>
                      <a:srgbClr val="0000FF"/>
                    </a:solidFill>
                    <a:latin typeface="Bitter"/>
                    <a:ea typeface="Bitter"/>
                    <a:cs typeface="Bitter"/>
                    <a:sym typeface="Bitter"/>
                  </a:rPr>
                  <a:t>       </a:t>
                </a:r>
                <a:endParaRPr b="1">
                  <a:solidFill>
                    <a:srgbClr val="0000FF"/>
                  </a:solidFill>
                  <a:latin typeface="Bitter"/>
                  <a:ea typeface="Bitter"/>
                  <a:cs typeface="Bitter"/>
                  <a:sym typeface="Bitter"/>
                </a:endParaRPr>
              </a:p>
            </p:txBody>
          </p:sp>
          <p:sp>
            <p:nvSpPr>
              <p:cNvPr id="244" name="Google Shape;244;g2ba88721d4d_1_504"/>
              <p:cNvSpPr txBox="1"/>
              <p:nvPr/>
            </p:nvSpPr>
            <p:spPr>
              <a:xfrm>
                <a:off x="4440713" y="1628956"/>
                <a:ext cx="748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>
                    <a:solidFill>
                      <a:srgbClr val="0000FF"/>
                    </a:solidFill>
                    <a:latin typeface="Bitter"/>
                    <a:ea typeface="Bitter"/>
                    <a:cs typeface="Bitter"/>
                    <a:sym typeface="Bitter"/>
                  </a:rPr>
                  <a:t>  +w11       </a:t>
                </a:r>
                <a:endParaRPr b="1">
                  <a:solidFill>
                    <a:srgbClr val="0000FF"/>
                  </a:solidFill>
                  <a:latin typeface="Bitter"/>
                  <a:ea typeface="Bitter"/>
                  <a:cs typeface="Bitter"/>
                  <a:sym typeface="Bitter"/>
                </a:endParaRPr>
              </a:p>
            </p:txBody>
          </p:sp>
          <p:sp>
            <p:nvSpPr>
              <p:cNvPr id="245" name="Google Shape;245;g2ba88721d4d_1_504"/>
              <p:cNvSpPr txBox="1"/>
              <p:nvPr/>
            </p:nvSpPr>
            <p:spPr>
              <a:xfrm>
                <a:off x="5348663" y="1628956"/>
                <a:ext cx="748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>
                    <a:solidFill>
                      <a:srgbClr val="CC0000"/>
                    </a:solidFill>
                    <a:latin typeface="Bitter"/>
                    <a:ea typeface="Bitter"/>
                    <a:cs typeface="Bitter"/>
                    <a:sym typeface="Bitter"/>
                  </a:rPr>
                  <a:t>  +w13</a:t>
                </a:r>
                <a:r>
                  <a:rPr b="1" lang="en-IN">
                    <a:solidFill>
                      <a:srgbClr val="0000FF"/>
                    </a:solidFill>
                    <a:latin typeface="Bitter"/>
                    <a:ea typeface="Bitter"/>
                    <a:cs typeface="Bitter"/>
                    <a:sym typeface="Bitter"/>
                  </a:rPr>
                  <a:t>       </a:t>
                </a:r>
                <a:endParaRPr b="1">
                  <a:solidFill>
                    <a:srgbClr val="0000FF"/>
                  </a:solidFill>
                  <a:latin typeface="Bitter"/>
                  <a:ea typeface="Bitter"/>
                  <a:cs typeface="Bitter"/>
                  <a:sym typeface="Bitter"/>
                </a:endParaRPr>
              </a:p>
            </p:txBody>
          </p:sp>
          <p:sp>
            <p:nvSpPr>
              <p:cNvPr id="246" name="Google Shape;246;g2ba88721d4d_1_504"/>
              <p:cNvSpPr txBox="1"/>
              <p:nvPr/>
            </p:nvSpPr>
            <p:spPr>
              <a:xfrm>
                <a:off x="5802638" y="1628956"/>
                <a:ext cx="748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>
                    <a:solidFill>
                      <a:srgbClr val="0000FF"/>
                    </a:solidFill>
                    <a:latin typeface="Bitter"/>
                    <a:ea typeface="Bitter"/>
                    <a:cs typeface="Bitter"/>
                    <a:sym typeface="Bitter"/>
                  </a:rPr>
                  <a:t> </a:t>
                </a:r>
                <a:r>
                  <a:rPr b="1" lang="en-IN">
                    <a:solidFill>
                      <a:srgbClr val="F1C232"/>
                    </a:solidFill>
                    <a:latin typeface="Bitter"/>
                    <a:ea typeface="Bitter"/>
                    <a:cs typeface="Bitter"/>
                    <a:sym typeface="Bitter"/>
                  </a:rPr>
                  <a:t> +w14  </a:t>
                </a:r>
                <a:r>
                  <a:rPr b="1" lang="en-IN">
                    <a:solidFill>
                      <a:srgbClr val="0000FF"/>
                    </a:solidFill>
                    <a:latin typeface="Bitter"/>
                    <a:ea typeface="Bitter"/>
                    <a:cs typeface="Bitter"/>
                    <a:sym typeface="Bitter"/>
                  </a:rPr>
                  <a:t>     </a:t>
                </a:r>
                <a:endParaRPr b="1">
                  <a:solidFill>
                    <a:srgbClr val="0000FF"/>
                  </a:solidFill>
                  <a:latin typeface="Bitter"/>
                  <a:ea typeface="Bitter"/>
                  <a:cs typeface="Bitter"/>
                  <a:sym typeface="Bitter"/>
                </a:endParaRPr>
              </a:p>
            </p:txBody>
          </p:sp>
          <p:sp>
            <p:nvSpPr>
              <p:cNvPr id="247" name="Google Shape;247;g2ba88721d4d_1_504"/>
              <p:cNvSpPr txBox="1"/>
              <p:nvPr/>
            </p:nvSpPr>
            <p:spPr>
              <a:xfrm>
                <a:off x="6256613" y="1628956"/>
                <a:ext cx="748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>
                    <a:solidFill>
                      <a:srgbClr val="0000FF"/>
                    </a:solidFill>
                    <a:latin typeface="Bitter"/>
                    <a:ea typeface="Bitter"/>
                    <a:cs typeface="Bitter"/>
                    <a:sym typeface="Bitter"/>
                  </a:rPr>
                  <a:t> </a:t>
                </a:r>
                <a:r>
                  <a:rPr b="1" lang="en-IN">
                    <a:solidFill>
                      <a:schemeClr val="dk1"/>
                    </a:solidFill>
                    <a:latin typeface="Bitter"/>
                    <a:ea typeface="Bitter"/>
                    <a:cs typeface="Bitter"/>
                    <a:sym typeface="Bitter"/>
                  </a:rPr>
                  <a:t> +w15 </a:t>
                </a:r>
                <a:r>
                  <a:rPr b="1" lang="en-IN">
                    <a:solidFill>
                      <a:srgbClr val="0000FF"/>
                    </a:solidFill>
                    <a:latin typeface="Bitter"/>
                    <a:ea typeface="Bitter"/>
                    <a:cs typeface="Bitter"/>
                    <a:sym typeface="Bitter"/>
                  </a:rPr>
                  <a:t>      </a:t>
                </a:r>
                <a:endParaRPr b="1">
                  <a:solidFill>
                    <a:srgbClr val="0000FF"/>
                  </a:solidFill>
                  <a:latin typeface="Bitter"/>
                  <a:ea typeface="Bitter"/>
                  <a:cs typeface="Bitter"/>
                  <a:sym typeface="Bitter"/>
                </a:endParaRPr>
              </a:p>
            </p:txBody>
          </p:sp>
          <p:sp>
            <p:nvSpPr>
              <p:cNvPr id="248" name="Google Shape;248;g2ba88721d4d_1_504"/>
              <p:cNvSpPr txBox="1"/>
              <p:nvPr/>
            </p:nvSpPr>
            <p:spPr>
              <a:xfrm>
                <a:off x="6710588" y="1628956"/>
                <a:ext cx="748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>
                    <a:solidFill>
                      <a:srgbClr val="0000FF"/>
                    </a:solidFill>
                    <a:latin typeface="Bitter"/>
                    <a:ea typeface="Bitter"/>
                    <a:cs typeface="Bitter"/>
                    <a:sym typeface="Bitter"/>
                  </a:rPr>
                  <a:t> </a:t>
                </a:r>
                <a:r>
                  <a:rPr b="1" lang="en-IN">
                    <a:solidFill>
                      <a:schemeClr val="dk1"/>
                    </a:solidFill>
                    <a:latin typeface="Bitter"/>
                    <a:ea typeface="Bitter"/>
                    <a:cs typeface="Bitter"/>
                    <a:sym typeface="Bitter"/>
                  </a:rPr>
                  <a:t> -w15</a:t>
                </a:r>
                <a:r>
                  <a:rPr b="1" lang="en-IN">
                    <a:solidFill>
                      <a:srgbClr val="0000FF"/>
                    </a:solidFill>
                    <a:latin typeface="Bitter"/>
                    <a:ea typeface="Bitter"/>
                    <a:cs typeface="Bitter"/>
                    <a:sym typeface="Bitter"/>
                  </a:rPr>
                  <a:t>       </a:t>
                </a:r>
                <a:endParaRPr b="1">
                  <a:solidFill>
                    <a:srgbClr val="0000FF"/>
                  </a:solidFill>
                  <a:latin typeface="Bitter"/>
                  <a:ea typeface="Bitter"/>
                  <a:cs typeface="Bitter"/>
                  <a:sym typeface="Bitter"/>
                </a:endParaRPr>
              </a:p>
            </p:txBody>
          </p:sp>
          <p:sp>
            <p:nvSpPr>
              <p:cNvPr id="249" name="Google Shape;249;g2ba88721d4d_1_504"/>
              <p:cNvSpPr txBox="1"/>
              <p:nvPr/>
            </p:nvSpPr>
            <p:spPr>
              <a:xfrm>
                <a:off x="7164563" y="1628956"/>
                <a:ext cx="748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>
                    <a:solidFill>
                      <a:srgbClr val="0000FF"/>
                    </a:solidFill>
                    <a:latin typeface="Bitter"/>
                    <a:ea typeface="Bitter"/>
                    <a:cs typeface="Bitter"/>
                    <a:sym typeface="Bitter"/>
                  </a:rPr>
                  <a:t> </a:t>
                </a:r>
                <a:r>
                  <a:rPr b="1" lang="en-IN">
                    <a:solidFill>
                      <a:srgbClr val="F1C232"/>
                    </a:solidFill>
                    <a:latin typeface="Bitter"/>
                    <a:ea typeface="Bitter"/>
                    <a:cs typeface="Bitter"/>
                    <a:sym typeface="Bitter"/>
                  </a:rPr>
                  <a:t> -w14  </a:t>
                </a:r>
                <a:r>
                  <a:rPr b="1" lang="en-IN">
                    <a:solidFill>
                      <a:srgbClr val="0000FF"/>
                    </a:solidFill>
                    <a:latin typeface="Bitter"/>
                    <a:ea typeface="Bitter"/>
                    <a:cs typeface="Bitter"/>
                    <a:sym typeface="Bitter"/>
                  </a:rPr>
                  <a:t>     </a:t>
                </a:r>
                <a:endParaRPr b="1">
                  <a:solidFill>
                    <a:srgbClr val="0000FF"/>
                  </a:solidFill>
                  <a:latin typeface="Bitter"/>
                  <a:ea typeface="Bitter"/>
                  <a:cs typeface="Bitter"/>
                  <a:sym typeface="Bitter"/>
                </a:endParaRPr>
              </a:p>
            </p:txBody>
          </p:sp>
          <p:sp>
            <p:nvSpPr>
              <p:cNvPr id="250" name="Google Shape;250;g2ba88721d4d_1_504"/>
              <p:cNvSpPr txBox="1"/>
              <p:nvPr/>
            </p:nvSpPr>
            <p:spPr>
              <a:xfrm>
                <a:off x="7618538" y="1628956"/>
                <a:ext cx="748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>
                    <a:solidFill>
                      <a:srgbClr val="0000FF"/>
                    </a:solidFill>
                    <a:latin typeface="Bitter"/>
                    <a:ea typeface="Bitter"/>
                    <a:cs typeface="Bitter"/>
                    <a:sym typeface="Bitter"/>
                  </a:rPr>
                  <a:t>  </a:t>
                </a:r>
                <a:r>
                  <a:rPr b="1" lang="en-IN">
                    <a:solidFill>
                      <a:srgbClr val="CC0000"/>
                    </a:solidFill>
                    <a:latin typeface="Bitter"/>
                    <a:ea typeface="Bitter"/>
                    <a:cs typeface="Bitter"/>
                    <a:sym typeface="Bitter"/>
                  </a:rPr>
                  <a:t>-w13</a:t>
                </a:r>
                <a:r>
                  <a:rPr b="1" lang="en-IN">
                    <a:solidFill>
                      <a:srgbClr val="0000FF"/>
                    </a:solidFill>
                    <a:latin typeface="Bitter"/>
                    <a:ea typeface="Bitter"/>
                    <a:cs typeface="Bitter"/>
                    <a:sym typeface="Bitter"/>
                  </a:rPr>
                  <a:t>       </a:t>
                </a:r>
                <a:endParaRPr b="1">
                  <a:solidFill>
                    <a:srgbClr val="0000FF"/>
                  </a:solidFill>
                  <a:latin typeface="Bitter"/>
                  <a:ea typeface="Bitter"/>
                  <a:cs typeface="Bitter"/>
                  <a:sym typeface="Bitter"/>
                </a:endParaRPr>
              </a:p>
            </p:txBody>
          </p:sp>
          <p:sp>
            <p:nvSpPr>
              <p:cNvPr id="251" name="Google Shape;251;g2ba88721d4d_1_504"/>
              <p:cNvSpPr txBox="1"/>
              <p:nvPr/>
            </p:nvSpPr>
            <p:spPr>
              <a:xfrm>
                <a:off x="8072513" y="1628956"/>
                <a:ext cx="748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>
                    <a:solidFill>
                      <a:srgbClr val="0000FF"/>
                    </a:solidFill>
                    <a:latin typeface="Bitter"/>
                    <a:ea typeface="Bitter"/>
                    <a:cs typeface="Bitter"/>
                    <a:sym typeface="Bitter"/>
                  </a:rPr>
                  <a:t>  </a:t>
                </a:r>
                <a:r>
                  <a:rPr b="1" lang="en-IN">
                    <a:solidFill>
                      <a:srgbClr val="38761D"/>
                    </a:solidFill>
                    <a:latin typeface="Bitter"/>
                    <a:ea typeface="Bitter"/>
                    <a:cs typeface="Bitter"/>
                    <a:sym typeface="Bitter"/>
                  </a:rPr>
                  <a:t>-w12</a:t>
                </a:r>
                <a:r>
                  <a:rPr b="1" lang="en-IN">
                    <a:solidFill>
                      <a:srgbClr val="0000FF"/>
                    </a:solidFill>
                    <a:latin typeface="Bitter"/>
                    <a:ea typeface="Bitter"/>
                    <a:cs typeface="Bitter"/>
                    <a:sym typeface="Bitter"/>
                  </a:rPr>
                  <a:t>       </a:t>
                </a:r>
                <a:endParaRPr b="1">
                  <a:solidFill>
                    <a:srgbClr val="0000FF"/>
                  </a:solidFill>
                  <a:latin typeface="Bitter"/>
                  <a:ea typeface="Bitter"/>
                  <a:cs typeface="Bitter"/>
                  <a:sym typeface="Bitter"/>
                </a:endParaRPr>
              </a:p>
            </p:txBody>
          </p:sp>
          <p:sp>
            <p:nvSpPr>
              <p:cNvPr id="252" name="Google Shape;252;g2ba88721d4d_1_504"/>
              <p:cNvSpPr txBox="1"/>
              <p:nvPr/>
            </p:nvSpPr>
            <p:spPr>
              <a:xfrm>
                <a:off x="8526488" y="1628956"/>
                <a:ext cx="748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>
                    <a:solidFill>
                      <a:srgbClr val="0000FF"/>
                    </a:solidFill>
                    <a:latin typeface="Bitter"/>
                    <a:ea typeface="Bitter"/>
                    <a:cs typeface="Bitter"/>
                    <a:sym typeface="Bitter"/>
                  </a:rPr>
                  <a:t>  -w11       </a:t>
                </a:r>
                <a:endParaRPr b="1">
                  <a:solidFill>
                    <a:srgbClr val="0000FF"/>
                  </a:solidFill>
                  <a:latin typeface="Bitter"/>
                  <a:ea typeface="Bitter"/>
                  <a:cs typeface="Bitter"/>
                  <a:sym typeface="Bitter"/>
                </a:endParaRPr>
              </a:p>
            </p:txBody>
          </p:sp>
        </p:grpSp>
      </p:grpSp>
      <p:grpSp>
        <p:nvGrpSpPr>
          <p:cNvPr id="253" name="Google Shape;253;g2ba88721d4d_1_504"/>
          <p:cNvGrpSpPr/>
          <p:nvPr/>
        </p:nvGrpSpPr>
        <p:grpSpPr>
          <a:xfrm>
            <a:off x="4729676" y="3806225"/>
            <a:ext cx="4226199" cy="1446900"/>
            <a:chOff x="5178525" y="3869175"/>
            <a:chExt cx="3580311" cy="1446900"/>
          </a:xfrm>
        </p:grpSpPr>
        <p:sp>
          <p:nvSpPr>
            <p:cNvPr id="254" name="Google Shape;254;g2ba88721d4d_1_504"/>
            <p:cNvSpPr txBox="1"/>
            <p:nvPr/>
          </p:nvSpPr>
          <p:spPr>
            <a:xfrm>
              <a:off x="5178525" y="4346475"/>
              <a:ext cx="755400" cy="477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900">
                  <a:solidFill>
                    <a:schemeClr val="dk1"/>
                  </a:solidFill>
                  <a:latin typeface="Bitter"/>
                  <a:ea typeface="Bitter"/>
                  <a:cs typeface="Bitter"/>
                  <a:sym typeface="Bitter"/>
                </a:rPr>
                <a:t>Z</a:t>
              </a:r>
              <a:r>
                <a:rPr lang="en-IN" sz="1900">
                  <a:solidFill>
                    <a:schemeClr val="dk1"/>
                  </a:solidFill>
                  <a:latin typeface="Bitter"/>
                  <a:ea typeface="Bitter"/>
                  <a:cs typeface="Bitter"/>
                  <a:sym typeface="Bitter"/>
                </a:rPr>
                <a:t>up</a:t>
              </a:r>
              <a:endParaRPr sz="19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endParaRPr>
            </a:p>
          </p:txBody>
        </p:sp>
        <p:sp>
          <p:nvSpPr>
            <p:cNvPr id="255" name="Google Shape;255;g2ba88721d4d_1_504"/>
            <p:cNvSpPr txBox="1"/>
            <p:nvPr/>
          </p:nvSpPr>
          <p:spPr>
            <a:xfrm>
              <a:off x="5178525" y="4839075"/>
              <a:ext cx="755400" cy="477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900">
                  <a:solidFill>
                    <a:schemeClr val="dk1"/>
                  </a:solidFill>
                  <a:latin typeface="Bitter"/>
                  <a:ea typeface="Bitter"/>
                  <a:cs typeface="Bitter"/>
                  <a:sym typeface="Bitter"/>
                </a:rPr>
                <a:t>Z</a:t>
              </a:r>
              <a:r>
                <a:rPr lang="en-IN" sz="1900">
                  <a:solidFill>
                    <a:schemeClr val="dk1"/>
                  </a:solidFill>
                  <a:latin typeface="Bitter"/>
                  <a:ea typeface="Bitter"/>
                  <a:cs typeface="Bitter"/>
                  <a:sym typeface="Bitter"/>
                </a:rPr>
                <a:t>low</a:t>
              </a:r>
              <a:endParaRPr sz="19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endParaRPr>
            </a:p>
          </p:txBody>
        </p:sp>
        <p:sp>
          <p:nvSpPr>
            <p:cNvPr id="256" name="Google Shape;256;g2ba88721d4d_1_504"/>
            <p:cNvSpPr txBox="1"/>
            <p:nvPr/>
          </p:nvSpPr>
          <p:spPr>
            <a:xfrm>
              <a:off x="5178525" y="3869175"/>
              <a:ext cx="3580200" cy="461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800">
                  <a:solidFill>
                    <a:schemeClr val="dk1"/>
                  </a:solidFill>
                  <a:latin typeface="Bitter"/>
                  <a:ea typeface="Bitter"/>
                  <a:cs typeface="Bitter"/>
                  <a:sym typeface="Bitter"/>
                </a:rPr>
                <a:t>PALINDROME</a:t>
              </a:r>
              <a:endParaRPr sz="1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endParaRPr>
            </a:p>
          </p:txBody>
        </p:sp>
        <p:sp>
          <p:nvSpPr>
            <p:cNvPr id="257" name="Google Shape;257;g2ba88721d4d_1_504"/>
            <p:cNvSpPr txBox="1"/>
            <p:nvPr/>
          </p:nvSpPr>
          <p:spPr>
            <a:xfrm>
              <a:off x="5933925" y="4346475"/>
              <a:ext cx="755400" cy="477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900">
                  <a:solidFill>
                    <a:schemeClr val="dk1"/>
                  </a:solidFill>
                  <a:latin typeface="Bitter"/>
                  <a:ea typeface="Bitter"/>
                  <a:cs typeface="Bitter"/>
                  <a:sym typeface="Bitter"/>
                </a:rPr>
                <a:t>bo</a:t>
              </a:r>
              <a:endParaRPr b="1" sz="19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endParaRPr>
            </a:p>
          </p:txBody>
        </p:sp>
        <p:sp>
          <p:nvSpPr>
            <p:cNvPr id="258" name="Google Shape;258;g2ba88721d4d_1_504"/>
            <p:cNvSpPr txBox="1"/>
            <p:nvPr/>
          </p:nvSpPr>
          <p:spPr>
            <a:xfrm>
              <a:off x="5933925" y="4839075"/>
              <a:ext cx="755400" cy="477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900">
                  <a:solidFill>
                    <a:schemeClr val="dk1"/>
                  </a:solidFill>
                  <a:latin typeface="Bitter"/>
                  <a:ea typeface="Bitter"/>
                  <a:cs typeface="Bitter"/>
                  <a:sym typeface="Bitter"/>
                </a:rPr>
                <a:t>bo</a:t>
              </a:r>
              <a:endParaRPr sz="19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endParaRPr>
            </a:p>
          </p:txBody>
        </p:sp>
        <p:sp>
          <p:nvSpPr>
            <p:cNvPr id="259" name="Google Shape;259;g2ba88721d4d_1_504"/>
            <p:cNvSpPr txBox="1"/>
            <p:nvPr/>
          </p:nvSpPr>
          <p:spPr>
            <a:xfrm>
              <a:off x="6477025" y="4346475"/>
              <a:ext cx="639900" cy="477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900">
                  <a:solidFill>
                    <a:schemeClr val="dk1"/>
                  </a:solidFill>
                  <a:latin typeface="Bitter"/>
                  <a:ea typeface="Bitter"/>
                  <a:cs typeface="Bitter"/>
                  <a:sym typeface="Bitter"/>
                </a:rPr>
                <a:t>A</a:t>
              </a:r>
              <a:r>
                <a:rPr lang="en-IN" sz="1900">
                  <a:solidFill>
                    <a:schemeClr val="dk1"/>
                  </a:solidFill>
                  <a:latin typeface="Bitter"/>
                  <a:ea typeface="Bitter"/>
                  <a:cs typeface="Bitter"/>
                  <a:sym typeface="Bitter"/>
                </a:rPr>
                <a:t>up</a:t>
              </a:r>
              <a:endParaRPr sz="19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endParaRPr>
            </a:p>
          </p:txBody>
        </p:sp>
        <p:sp>
          <p:nvSpPr>
            <p:cNvPr id="260" name="Google Shape;260;g2ba88721d4d_1_504"/>
            <p:cNvSpPr txBox="1"/>
            <p:nvPr/>
          </p:nvSpPr>
          <p:spPr>
            <a:xfrm>
              <a:off x="6477025" y="4839075"/>
              <a:ext cx="639900" cy="477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900">
                  <a:solidFill>
                    <a:schemeClr val="dk1"/>
                  </a:solidFill>
                  <a:latin typeface="Bitter"/>
                  <a:ea typeface="Bitter"/>
                  <a:cs typeface="Bitter"/>
                  <a:sym typeface="Bitter"/>
                </a:rPr>
                <a:t>A</a:t>
              </a:r>
              <a:r>
                <a:rPr lang="en-IN" sz="1900">
                  <a:solidFill>
                    <a:schemeClr val="dk1"/>
                  </a:solidFill>
                  <a:latin typeface="Bitter"/>
                  <a:ea typeface="Bitter"/>
                  <a:cs typeface="Bitter"/>
                  <a:sym typeface="Bitter"/>
                </a:rPr>
                <a:t>low</a:t>
              </a:r>
              <a:endParaRPr sz="19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endParaRPr>
            </a:p>
          </p:txBody>
        </p:sp>
        <p:sp>
          <p:nvSpPr>
            <p:cNvPr id="261" name="Google Shape;261;g2ba88721d4d_1_504"/>
            <p:cNvSpPr txBox="1"/>
            <p:nvPr/>
          </p:nvSpPr>
          <p:spPr>
            <a:xfrm>
              <a:off x="7116936" y="4346475"/>
              <a:ext cx="1641900" cy="477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900">
                  <a:solidFill>
                    <a:schemeClr val="dk1"/>
                  </a:solidFill>
                  <a:latin typeface="Bitter"/>
                  <a:ea typeface="Bitter"/>
                  <a:cs typeface="Bitter"/>
                  <a:sym typeface="Bitter"/>
                </a:rPr>
                <a:t>similar</a:t>
              </a:r>
              <a:endParaRPr b="1" sz="19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endParaRPr>
            </a:p>
          </p:txBody>
        </p:sp>
        <p:sp>
          <p:nvSpPr>
            <p:cNvPr id="262" name="Google Shape;262;g2ba88721d4d_1_504"/>
            <p:cNvSpPr txBox="1"/>
            <p:nvPr/>
          </p:nvSpPr>
          <p:spPr>
            <a:xfrm>
              <a:off x="7116936" y="4839075"/>
              <a:ext cx="1641900" cy="477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900">
                  <a:solidFill>
                    <a:schemeClr val="dk1"/>
                  </a:solidFill>
                  <a:latin typeface="Bitter"/>
                  <a:ea typeface="Bitter"/>
                  <a:cs typeface="Bitter"/>
                  <a:sym typeface="Bitter"/>
                </a:rPr>
                <a:t>similar</a:t>
              </a:r>
              <a:endParaRPr b="1" sz="19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endParaRPr>
            </a:p>
          </p:txBody>
        </p:sp>
      </p:grpSp>
      <p:grpSp>
        <p:nvGrpSpPr>
          <p:cNvPr id="263" name="Google Shape;263;g2ba88721d4d_1_504"/>
          <p:cNvGrpSpPr/>
          <p:nvPr/>
        </p:nvGrpSpPr>
        <p:grpSpPr>
          <a:xfrm>
            <a:off x="4729459" y="5253125"/>
            <a:ext cx="4226389" cy="1431300"/>
            <a:chOff x="4729459" y="5253125"/>
            <a:chExt cx="4226389" cy="1431300"/>
          </a:xfrm>
        </p:grpSpPr>
        <p:sp>
          <p:nvSpPr>
            <p:cNvPr id="264" name="Google Shape;264;g2ba88721d4d_1_504"/>
            <p:cNvSpPr txBox="1"/>
            <p:nvPr/>
          </p:nvSpPr>
          <p:spPr>
            <a:xfrm>
              <a:off x="4729673" y="5714825"/>
              <a:ext cx="876000" cy="477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900">
                  <a:solidFill>
                    <a:schemeClr val="dk1"/>
                  </a:solidFill>
                  <a:latin typeface="Bitter"/>
                  <a:ea typeface="Bitter"/>
                  <a:cs typeface="Bitter"/>
                  <a:sym typeface="Bitter"/>
                </a:rPr>
                <a:t>A</a:t>
              </a:r>
              <a:r>
                <a:rPr lang="en-IN" sz="1900">
                  <a:solidFill>
                    <a:schemeClr val="dk1"/>
                  </a:solidFill>
                  <a:latin typeface="Bitter"/>
                  <a:ea typeface="Bitter"/>
                  <a:cs typeface="Bitter"/>
                  <a:sym typeface="Bitter"/>
                </a:rPr>
                <a:t>up</a:t>
              </a:r>
              <a:endParaRPr sz="19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endParaRPr>
            </a:p>
          </p:txBody>
        </p:sp>
        <p:sp>
          <p:nvSpPr>
            <p:cNvPr id="265" name="Google Shape;265;g2ba88721d4d_1_504"/>
            <p:cNvSpPr txBox="1"/>
            <p:nvPr/>
          </p:nvSpPr>
          <p:spPr>
            <a:xfrm>
              <a:off x="4729673" y="6207425"/>
              <a:ext cx="876000" cy="477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900">
                  <a:solidFill>
                    <a:schemeClr val="dk1"/>
                  </a:solidFill>
                  <a:latin typeface="Bitter"/>
                  <a:ea typeface="Bitter"/>
                  <a:cs typeface="Bitter"/>
                  <a:sym typeface="Bitter"/>
                </a:rPr>
                <a:t>A</a:t>
              </a:r>
              <a:r>
                <a:rPr lang="en-IN" sz="1900">
                  <a:solidFill>
                    <a:schemeClr val="dk1"/>
                  </a:solidFill>
                  <a:latin typeface="Bitter"/>
                  <a:ea typeface="Bitter"/>
                  <a:cs typeface="Bitter"/>
                  <a:sym typeface="Bitter"/>
                </a:rPr>
                <a:t>low</a:t>
              </a:r>
              <a:endParaRPr sz="19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endParaRPr>
            </a:p>
          </p:txBody>
        </p:sp>
        <p:sp>
          <p:nvSpPr>
            <p:cNvPr id="266" name="Google Shape;266;g2ba88721d4d_1_504"/>
            <p:cNvSpPr txBox="1"/>
            <p:nvPr/>
          </p:nvSpPr>
          <p:spPr>
            <a:xfrm>
              <a:off x="4729459" y="5253125"/>
              <a:ext cx="4226068" cy="461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800">
                  <a:solidFill>
                    <a:schemeClr val="dk1"/>
                  </a:solidFill>
                  <a:latin typeface="Bitter"/>
                  <a:ea typeface="Bitter"/>
                  <a:cs typeface="Bitter"/>
                  <a:sym typeface="Bitter"/>
                </a:rPr>
                <a:t>NON PALINDROME</a:t>
              </a:r>
              <a:endParaRPr sz="1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endParaRPr>
            </a:p>
          </p:txBody>
        </p:sp>
        <p:sp>
          <p:nvSpPr>
            <p:cNvPr id="267" name="Google Shape;267;g2ba88721d4d_1_504"/>
            <p:cNvSpPr txBox="1"/>
            <p:nvPr/>
          </p:nvSpPr>
          <p:spPr>
            <a:xfrm>
              <a:off x="5605673" y="5714825"/>
              <a:ext cx="3350100" cy="477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900">
                  <a:solidFill>
                    <a:schemeClr val="dk1"/>
                  </a:solidFill>
                  <a:latin typeface="Bitter"/>
                  <a:ea typeface="Bitter"/>
                  <a:cs typeface="Bitter"/>
                  <a:sym typeface="Bitter"/>
                </a:rPr>
                <a:t>Close to O or 1</a:t>
              </a:r>
              <a:endParaRPr b="1" sz="19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endParaRPr>
            </a:p>
          </p:txBody>
        </p:sp>
        <p:sp>
          <p:nvSpPr>
            <p:cNvPr id="268" name="Google Shape;268;g2ba88721d4d_1_504"/>
            <p:cNvSpPr txBox="1"/>
            <p:nvPr/>
          </p:nvSpPr>
          <p:spPr>
            <a:xfrm>
              <a:off x="5605748" y="6207425"/>
              <a:ext cx="3350100" cy="477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900">
                  <a:solidFill>
                    <a:schemeClr val="dk1"/>
                  </a:solidFill>
                  <a:latin typeface="Bitter"/>
                  <a:ea typeface="Bitter"/>
                  <a:cs typeface="Bitter"/>
                  <a:sym typeface="Bitter"/>
                </a:rPr>
                <a:t>Close to 1 or O</a:t>
              </a:r>
              <a:endParaRPr b="1" sz="19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"/>
          <p:cNvSpPr txBox="1"/>
          <p:nvPr>
            <p:ph type="title"/>
          </p:nvPr>
        </p:nvSpPr>
        <p:spPr>
          <a:xfrm>
            <a:off x="0" y="4900"/>
            <a:ext cx="9144000" cy="66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IN"/>
              <a:t>Learnings</a:t>
            </a:r>
            <a:endParaRPr b="1"/>
          </a:p>
        </p:txBody>
      </p:sp>
      <p:pic>
        <p:nvPicPr>
          <p:cNvPr id="274" name="Google Shape;27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898" y="832937"/>
            <a:ext cx="4268499" cy="235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9"/>
          <p:cNvCxnSpPr/>
          <p:nvPr/>
        </p:nvCxnSpPr>
        <p:spPr>
          <a:xfrm>
            <a:off x="3470600" y="1072925"/>
            <a:ext cx="1697100" cy="219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76" name="Google Shape;276;p9"/>
          <p:cNvCxnSpPr>
            <a:stCxn id="277" idx="3"/>
          </p:cNvCxnSpPr>
          <p:nvPr/>
        </p:nvCxnSpPr>
        <p:spPr>
          <a:xfrm>
            <a:off x="3503375" y="2070625"/>
            <a:ext cx="3295500" cy="195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78" name="Google Shape;278;p9"/>
          <p:cNvSpPr txBox="1"/>
          <p:nvPr/>
        </p:nvSpPr>
        <p:spPr>
          <a:xfrm>
            <a:off x="109475" y="832950"/>
            <a:ext cx="3393900" cy="461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Lexend"/>
                <a:ea typeface="Lexend"/>
                <a:cs typeface="Lexend"/>
                <a:sym typeface="Lexend"/>
              </a:rPr>
              <a:t>NON PALINDROME REGION</a:t>
            </a:r>
            <a:endParaRPr sz="18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7" name="Google Shape;277;p9"/>
          <p:cNvSpPr txBox="1"/>
          <p:nvPr/>
        </p:nvSpPr>
        <p:spPr>
          <a:xfrm>
            <a:off x="109475" y="1839775"/>
            <a:ext cx="3393900" cy="461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Lexend"/>
                <a:ea typeface="Lexend"/>
                <a:cs typeface="Lexend"/>
                <a:sym typeface="Lexend"/>
              </a:rPr>
              <a:t>PALINDROME REGION</a:t>
            </a:r>
            <a:endParaRPr sz="18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9" name="Google Shape;279;p9"/>
          <p:cNvSpPr txBox="1"/>
          <p:nvPr/>
        </p:nvSpPr>
        <p:spPr>
          <a:xfrm>
            <a:off x="7368175" y="1022975"/>
            <a:ext cx="12261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σ(</a:t>
            </a:r>
            <a:r>
              <a:rPr b="1" lang="en-IN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="1" lang="en-I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IN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3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80" name="Google Shape;280;p9"/>
          <p:cNvCxnSpPr/>
          <p:nvPr/>
        </p:nvCxnSpPr>
        <p:spPr>
          <a:xfrm flipH="1" rot="10800000">
            <a:off x="6875525" y="1543775"/>
            <a:ext cx="558300" cy="49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9"/>
          <p:cNvSpPr txBox="1"/>
          <p:nvPr/>
        </p:nvSpPr>
        <p:spPr>
          <a:xfrm>
            <a:off x="109475" y="1291925"/>
            <a:ext cx="788400" cy="477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9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Aout</a:t>
            </a:r>
            <a:endParaRPr sz="19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82" name="Google Shape;282;p9"/>
          <p:cNvSpPr txBox="1"/>
          <p:nvPr/>
        </p:nvSpPr>
        <p:spPr>
          <a:xfrm>
            <a:off x="897875" y="1291925"/>
            <a:ext cx="2605500" cy="47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w1</a:t>
            </a:r>
            <a:r>
              <a:rPr lang="en-IN" sz="22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-IN" sz="2200">
                <a:latin typeface="Open Sans"/>
                <a:ea typeface="Open Sans"/>
                <a:cs typeface="Open Sans"/>
                <a:sym typeface="Open Sans"/>
              </a:rPr>
              <a:t>+ </a:t>
            </a:r>
            <a:r>
              <a:rPr b="1" lang="en-IN" sz="22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b1</a:t>
            </a:r>
            <a:endParaRPr b="1" sz="2200">
              <a:solidFill>
                <a:srgbClr val="3D85C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83" name="Google Shape;283;p9"/>
          <p:cNvSpPr txBox="1"/>
          <p:nvPr/>
        </p:nvSpPr>
        <p:spPr>
          <a:xfrm>
            <a:off x="109475" y="2290938"/>
            <a:ext cx="788400" cy="477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9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Aout</a:t>
            </a:r>
            <a:endParaRPr sz="19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897875" y="2290938"/>
            <a:ext cx="2605500" cy="47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 x</a:t>
            </a:r>
            <a:r>
              <a:rPr b="1" lang="en-IN" sz="22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-IN" sz="22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w1 </a:t>
            </a:r>
            <a:r>
              <a:rPr b="1" lang="en-I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 </a:t>
            </a:r>
            <a:r>
              <a:rPr lang="en-I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σ(</a:t>
            </a:r>
            <a:r>
              <a:rPr b="1" lang="en-I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="1" lang="en-I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I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lang="en-IN" sz="22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-IN" sz="2200">
                <a:latin typeface="Open Sans"/>
                <a:ea typeface="Open Sans"/>
                <a:cs typeface="Open Sans"/>
                <a:sym typeface="Open Sans"/>
              </a:rPr>
              <a:t>+ </a:t>
            </a:r>
            <a:r>
              <a:rPr b="1" lang="en-IN" sz="22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b1</a:t>
            </a:r>
            <a:endParaRPr b="1" sz="2200">
              <a:solidFill>
                <a:srgbClr val="3D85C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85" name="Google Shape;285;p9"/>
          <p:cNvSpPr txBox="1"/>
          <p:nvPr/>
        </p:nvSpPr>
        <p:spPr>
          <a:xfrm>
            <a:off x="109475" y="2767950"/>
            <a:ext cx="33939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NOTE :   </a:t>
            </a:r>
            <a:r>
              <a:rPr lang="en-I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σ(</a:t>
            </a:r>
            <a:r>
              <a:rPr b="1" lang="en-I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="1" lang="en-I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I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b="1" lang="en-I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&gt; 0.5</a:t>
            </a:r>
            <a:endParaRPr b="1"/>
          </a:p>
        </p:txBody>
      </p:sp>
      <p:sp>
        <p:nvSpPr>
          <p:cNvPr id="286" name="Google Shape;286;p9"/>
          <p:cNvSpPr txBox="1"/>
          <p:nvPr/>
        </p:nvSpPr>
        <p:spPr>
          <a:xfrm>
            <a:off x="112500" y="3351850"/>
            <a:ext cx="8919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IN" sz="2300">
                <a:solidFill>
                  <a:srgbClr val="0000FF"/>
                </a:solidFill>
              </a:rPr>
              <a:t>OUTER NETWORK</a:t>
            </a:r>
            <a:r>
              <a:rPr lang="en-IN" sz="2300">
                <a:solidFill>
                  <a:srgbClr val="0000FF"/>
                </a:solidFill>
              </a:rPr>
              <a:t> JUST </a:t>
            </a:r>
            <a:r>
              <a:rPr lang="en-IN" sz="2300">
                <a:solidFill>
                  <a:srgbClr val="0000FF"/>
                </a:solidFill>
              </a:rPr>
              <a:t>learns this decision boundary as above</a:t>
            </a:r>
            <a:endParaRPr/>
          </a:p>
        </p:txBody>
      </p:sp>
      <p:sp>
        <p:nvSpPr>
          <p:cNvPr id="287" name="Google Shape;287;p9"/>
          <p:cNvSpPr txBox="1"/>
          <p:nvPr>
            <p:ph idx="1" type="body"/>
          </p:nvPr>
        </p:nvSpPr>
        <p:spPr>
          <a:xfrm>
            <a:off x="0" y="3951350"/>
            <a:ext cx="9144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Two neuron in hidden layer is required if activation is sigmoid and no skip connection allowed.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One neuron is sufficient in case of mod or square activation in hidden layer OR with skip connections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As data is imbalance, oversampling minority class improves performance.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Weighted BCE loss did not improved performance.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7d6953fcb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Evaluation Scheme</a:t>
            </a:r>
            <a:endParaRPr b="1"/>
          </a:p>
        </p:txBody>
      </p:sp>
      <p:sp>
        <p:nvSpPr>
          <p:cNvPr id="293" name="Google Shape;293;g267d6953fcb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Correct implementation of BP from scratch: 10 marks (show the code parts that implement weight change rules) 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Theory of BP clarity: 10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Overall Performance: accuracy &gt;=90: 10 marks; 80-89: 9; 70-79: 8; 60-69: 7; 50-59: 40-49: 5; 30-39: 4. And so on 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Interpretability of middle layer: 10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Demo -10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a88721d4d_8_0"/>
          <p:cNvSpPr txBox="1"/>
          <p:nvPr>
            <p:ph type="title"/>
          </p:nvPr>
        </p:nvSpPr>
        <p:spPr>
          <a:xfrm>
            <a:off x="0" y="0"/>
            <a:ext cx="9144000" cy="90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APPENDIX: </a:t>
            </a:r>
            <a:r>
              <a:rPr b="1" lang="en-IN"/>
              <a:t>Input representation</a:t>
            </a:r>
            <a:endParaRPr b="1"/>
          </a:p>
        </p:txBody>
      </p:sp>
      <p:grpSp>
        <p:nvGrpSpPr>
          <p:cNvPr id="299" name="Google Shape;299;g2ba88721d4d_8_0"/>
          <p:cNvGrpSpPr/>
          <p:nvPr/>
        </p:nvGrpSpPr>
        <p:grpSpPr>
          <a:xfrm>
            <a:off x="331800" y="1120123"/>
            <a:ext cx="1261500" cy="4054441"/>
            <a:chOff x="1053875" y="1351813"/>
            <a:chExt cx="1261500" cy="4777800"/>
          </a:xfrm>
        </p:grpSpPr>
        <p:grpSp>
          <p:nvGrpSpPr>
            <p:cNvPr id="300" name="Google Shape;300;g2ba88721d4d_8_0"/>
            <p:cNvGrpSpPr/>
            <p:nvPr/>
          </p:nvGrpSpPr>
          <p:grpSpPr>
            <a:xfrm>
              <a:off x="1504619" y="1556188"/>
              <a:ext cx="360013" cy="4369050"/>
              <a:chOff x="1411338" y="1401250"/>
              <a:chExt cx="360013" cy="4369050"/>
            </a:xfrm>
          </p:grpSpPr>
          <p:sp>
            <p:nvSpPr>
              <p:cNvPr id="301" name="Google Shape;301;g2ba88721d4d_8_0"/>
              <p:cNvSpPr/>
              <p:nvPr/>
            </p:nvSpPr>
            <p:spPr>
              <a:xfrm rot="5400000">
                <a:off x="1411350" y="1437425"/>
                <a:ext cx="360000" cy="360000"/>
              </a:xfrm>
              <a:prstGeom prst="ellipse">
                <a:avLst/>
              </a:prstGeom>
              <a:solidFill>
                <a:srgbClr val="EA9999"/>
              </a:solidFill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g2ba88721d4d_8_0"/>
              <p:cNvSpPr/>
              <p:nvPr/>
            </p:nvSpPr>
            <p:spPr>
              <a:xfrm rot="5400000">
                <a:off x="1411350" y="1873275"/>
                <a:ext cx="360000" cy="360000"/>
              </a:xfrm>
              <a:prstGeom prst="ellipse">
                <a:avLst/>
              </a:prstGeom>
              <a:solidFill>
                <a:srgbClr val="EA9999"/>
              </a:solidFill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g2ba88721d4d_8_0"/>
              <p:cNvSpPr/>
              <p:nvPr/>
            </p:nvSpPr>
            <p:spPr>
              <a:xfrm rot="5400000">
                <a:off x="1411350" y="2309125"/>
                <a:ext cx="360000" cy="360000"/>
              </a:xfrm>
              <a:prstGeom prst="ellipse">
                <a:avLst/>
              </a:prstGeom>
              <a:solidFill>
                <a:srgbClr val="EA9999"/>
              </a:solidFill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g2ba88721d4d_8_0"/>
              <p:cNvSpPr/>
              <p:nvPr/>
            </p:nvSpPr>
            <p:spPr>
              <a:xfrm rot="5400000">
                <a:off x="1411350" y="2744976"/>
                <a:ext cx="360000" cy="360000"/>
              </a:xfrm>
              <a:prstGeom prst="ellipse">
                <a:avLst/>
              </a:prstGeom>
              <a:solidFill>
                <a:srgbClr val="EA9999"/>
              </a:solidFill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g2ba88721d4d_8_0"/>
              <p:cNvSpPr/>
              <p:nvPr/>
            </p:nvSpPr>
            <p:spPr>
              <a:xfrm rot="5400000">
                <a:off x="1411350" y="3180826"/>
                <a:ext cx="360000" cy="360000"/>
              </a:xfrm>
              <a:prstGeom prst="ellipse">
                <a:avLst/>
              </a:prstGeom>
              <a:solidFill>
                <a:srgbClr val="EA9999"/>
              </a:solidFill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g2ba88721d4d_8_0"/>
              <p:cNvSpPr/>
              <p:nvPr/>
            </p:nvSpPr>
            <p:spPr>
              <a:xfrm rot="5400000">
                <a:off x="1411350" y="3616676"/>
                <a:ext cx="360000" cy="360000"/>
              </a:xfrm>
              <a:prstGeom prst="ellipse">
                <a:avLst/>
              </a:prstGeom>
              <a:solidFill>
                <a:srgbClr val="EA9999"/>
              </a:solidFill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g2ba88721d4d_8_0"/>
              <p:cNvSpPr/>
              <p:nvPr/>
            </p:nvSpPr>
            <p:spPr>
              <a:xfrm rot="5400000">
                <a:off x="1411350" y="4052526"/>
                <a:ext cx="360000" cy="360000"/>
              </a:xfrm>
              <a:prstGeom prst="ellipse">
                <a:avLst/>
              </a:prstGeom>
              <a:solidFill>
                <a:srgbClr val="EA9999"/>
              </a:solidFill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g2ba88721d4d_8_0"/>
              <p:cNvSpPr/>
              <p:nvPr/>
            </p:nvSpPr>
            <p:spPr>
              <a:xfrm rot="5400000">
                <a:off x="1411350" y="4488376"/>
                <a:ext cx="360000" cy="360000"/>
              </a:xfrm>
              <a:prstGeom prst="ellipse">
                <a:avLst/>
              </a:prstGeom>
              <a:solidFill>
                <a:srgbClr val="EA9999"/>
              </a:solidFill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g2ba88721d4d_8_0"/>
              <p:cNvSpPr/>
              <p:nvPr/>
            </p:nvSpPr>
            <p:spPr>
              <a:xfrm rot="5400000">
                <a:off x="1411350" y="4924226"/>
                <a:ext cx="360000" cy="360000"/>
              </a:xfrm>
              <a:prstGeom prst="ellipse">
                <a:avLst/>
              </a:prstGeom>
              <a:solidFill>
                <a:srgbClr val="EA9999"/>
              </a:solidFill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g2ba88721d4d_8_0"/>
              <p:cNvSpPr/>
              <p:nvPr/>
            </p:nvSpPr>
            <p:spPr>
              <a:xfrm rot="5400000">
                <a:off x="1411338" y="5360075"/>
                <a:ext cx="360000" cy="360000"/>
              </a:xfrm>
              <a:prstGeom prst="ellipse">
                <a:avLst/>
              </a:prstGeom>
              <a:solidFill>
                <a:srgbClr val="EA9999"/>
              </a:solidFill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g2ba88721d4d_8_0"/>
              <p:cNvSpPr txBox="1"/>
              <p:nvPr/>
            </p:nvSpPr>
            <p:spPr>
              <a:xfrm>
                <a:off x="1411338" y="1837100"/>
                <a:ext cx="360000" cy="5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chemeClr val="dk1"/>
                    </a:solidFill>
                  </a:rPr>
                  <a:t>O</a:t>
                </a:r>
                <a:endParaRPr b="1" sz="1700">
                  <a:solidFill>
                    <a:schemeClr val="dk1"/>
                  </a:solidFill>
                </a:endParaRPr>
              </a:p>
            </p:txBody>
          </p:sp>
          <p:sp>
            <p:nvSpPr>
              <p:cNvPr id="312" name="Google Shape;312;g2ba88721d4d_8_0"/>
              <p:cNvSpPr txBox="1"/>
              <p:nvPr/>
            </p:nvSpPr>
            <p:spPr>
              <a:xfrm>
                <a:off x="1461738" y="2272950"/>
                <a:ext cx="259200" cy="5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chemeClr val="dk1"/>
                    </a:solidFill>
                  </a:rPr>
                  <a:t>I</a:t>
                </a:r>
                <a:endParaRPr b="1" sz="1700">
                  <a:solidFill>
                    <a:schemeClr val="dk1"/>
                  </a:solidFill>
                </a:endParaRPr>
              </a:p>
            </p:txBody>
          </p:sp>
          <p:sp>
            <p:nvSpPr>
              <p:cNvPr id="313" name="Google Shape;313;g2ba88721d4d_8_0"/>
              <p:cNvSpPr txBox="1"/>
              <p:nvPr/>
            </p:nvSpPr>
            <p:spPr>
              <a:xfrm>
                <a:off x="1461738" y="1401250"/>
                <a:ext cx="259200" cy="5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chemeClr val="dk1"/>
                    </a:solidFill>
                  </a:rPr>
                  <a:t>I</a:t>
                </a:r>
                <a:endParaRPr b="1" sz="1700">
                  <a:solidFill>
                    <a:schemeClr val="dk1"/>
                  </a:solidFill>
                </a:endParaRPr>
              </a:p>
            </p:txBody>
          </p:sp>
          <p:sp>
            <p:nvSpPr>
              <p:cNvPr id="314" name="Google Shape;314;g2ba88721d4d_8_0"/>
              <p:cNvSpPr txBox="1"/>
              <p:nvPr/>
            </p:nvSpPr>
            <p:spPr>
              <a:xfrm>
                <a:off x="1411338" y="3144650"/>
                <a:ext cx="360000" cy="5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chemeClr val="dk1"/>
                    </a:solidFill>
                  </a:rPr>
                  <a:t>O</a:t>
                </a:r>
                <a:endParaRPr b="1" sz="1700">
                  <a:solidFill>
                    <a:schemeClr val="dk1"/>
                  </a:solidFill>
                </a:endParaRPr>
              </a:p>
            </p:txBody>
          </p:sp>
          <p:sp>
            <p:nvSpPr>
              <p:cNvPr id="315" name="Google Shape;315;g2ba88721d4d_8_0"/>
              <p:cNvSpPr txBox="1"/>
              <p:nvPr/>
            </p:nvSpPr>
            <p:spPr>
              <a:xfrm>
                <a:off x="1411338" y="2708800"/>
                <a:ext cx="360000" cy="5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chemeClr val="dk1"/>
                    </a:solidFill>
                  </a:rPr>
                  <a:t>O</a:t>
                </a:r>
                <a:endParaRPr b="1" sz="1700">
                  <a:solidFill>
                    <a:schemeClr val="dk1"/>
                  </a:solidFill>
                </a:endParaRPr>
              </a:p>
            </p:txBody>
          </p:sp>
          <p:sp>
            <p:nvSpPr>
              <p:cNvPr id="316" name="Google Shape;316;g2ba88721d4d_8_0"/>
              <p:cNvSpPr txBox="1"/>
              <p:nvPr/>
            </p:nvSpPr>
            <p:spPr>
              <a:xfrm flipH="1" rot="10800000">
                <a:off x="1461738" y="4372700"/>
                <a:ext cx="259200" cy="5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chemeClr val="dk1"/>
                    </a:solidFill>
                  </a:rPr>
                  <a:t>I</a:t>
                </a:r>
                <a:endParaRPr b="1" sz="1700">
                  <a:solidFill>
                    <a:schemeClr val="dk1"/>
                  </a:solidFill>
                </a:endParaRPr>
              </a:p>
            </p:txBody>
          </p:sp>
          <p:sp>
            <p:nvSpPr>
              <p:cNvPr id="317" name="Google Shape;317;g2ba88721d4d_8_0"/>
              <p:cNvSpPr txBox="1"/>
              <p:nvPr/>
            </p:nvSpPr>
            <p:spPr>
              <a:xfrm flipH="1" rot="10800000">
                <a:off x="1461738" y="5244400"/>
                <a:ext cx="259200" cy="5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chemeClr val="dk1"/>
                    </a:solidFill>
                  </a:rPr>
                  <a:t>I</a:t>
                </a:r>
                <a:endParaRPr b="1" sz="1700">
                  <a:solidFill>
                    <a:schemeClr val="dk1"/>
                  </a:solidFill>
                </a:endParaRPr>
              </a:p>
            </p:txBody>
          </p:sp>
          <p:sp>
            <p:nvSpPr>
              <p:cNvPr id="318" name="Google Shape;318;g2ba88721d4d_8_0"/>
              <p:cNvSpPr txBox="1"/>
              <p:nvPr/>
            </p:nvSpPr>
            <p:spPr>
              <a:xfrm flipH="1" rot="10800000">
                <a:off x="1411338" y="3501000"/>
                <a:ext cx="360000" cy="5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chemeClr val="dk1"/>
                    </a:solidFill>
                  </a:rPr>
                  <a:t>O</a:t>
                </a:r>
                <a:endParaRPr b="1" sz="1700">
                  <a:solidFill>
                    <a:schemeClr val="dk1"/>
                  </a:solidFill>
                </a:endParaRPr>
              </a:p>
            </p:txBody>
          </p:sp>
          <p:sp>
            <p:nvSpPr>
              <p:cNvPr id="319" name="Google Shape;319;g2ba88721d4d_8_0"/>
              <p:cNvSpPr txBox="1"/>
              <p:nvPr/>
            </p:nvSpPr>
            <p:spPr>
              <a:xfrm flipH="1" rot="10800000">
                <a:off x="1461738" y="4808550"/>
                <a:ext cx="259200" cy="5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chemeClr val="dk1"/>
                    </a:solidFill>
                  </a:rPr>
                  <a:t>I</a:t>
                </a:r>
                <a:endParaRPr b="1" sz="1700">
                  <a:solidFill>
                    <a:schemeClr val="dk1"/>
                  </a:solidFill>
                </a:endParaRPr>
              </a:p>
            </p:txBody>
          </p:sp>
          <p:sp>
            <p:nvSpPr>
              <p:cNvPr id="320" name="Google Shape;320;g2ba88721d4d_8_0"/>
              <p:cNvSpPr txBox="1"/>
              <p:nvPr/>
            </p:nvSpPr>
            <p:spPr>
              <a:xfrm flipH="1" rot="10800000">
                <a:off x="1461738" y="3936850"/>
                <a:ext cx="259200" cy="5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chemeClr val="dk1"/>
                    </a:solidFill>
                  </a:rPr>
                  <a:t>I</a:t>
                </a:r>
                <a:endParaRPr b="1" sz="1700">
                  <a:solidFill>
                    <a:schemeClr val="dk1"/>
                  </a:solidFill>
                </a:endParaRPr>
              </a:p>
            </p:txBody>
          </p:sp>
        </p:grpSp>
        <p:cxnSp>
          <p:nvCxnSpPr>
            <p:cNvPr id="321" name="Google Shape;321;g2ba88721d4d_8_0"/>
            <p:cNvCxnSpPr/>
            <p:nvPr/>
          </p:nvCxnSpPr>
          <p:spPr>
            <a:xfrm>
              <a:off x="1053875" y="1351813"/>
              <a:ext cx="5700" cy="4777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g2ba88721d4d_8_0"/>
            <p:cNvCxnSpPr/>
            <p:nvPr/>
          </p:nvCxnSpPr>
          <p:spPr>
            <a:xfrm>
              <a:off x="2309675" y="1351813"/>
              <a:ext cx="5700" cy="4777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3" name="Google Shape;323;g2ba88721d4d_8_0"/>
          <p:cNvGrpSpPr/>
          <p:nvPr/>
        </p:nvGrpSpPr>
        <p:grpSpPr>
          <a:xfrm>
            <a:off x="1937700" y="1120144"/>
            <a:ext cx="1261500" cy="4054441"/>
            <a:chOff x="2070650" y="1179725"/>
            <a:chExt cx="1261500" cy="4777800"/>
          </a:xfrm>
        </p:grpSpPr>
        <p:grpSp>
          <p:nvGrpSpPr>
            <p:cNvPr id="324" name="Google Shape;324;g2ba88721d4d_8_0"/>
            <p:cNvGrpSpPr/>
            <p:nvPr/>
          </p:nvGrpSpPr>
          <p:grpSpPr>
            <a:xfrm>
              <a:off x="2521394" y="1384100"/>
              <a:ext cx="360013" cy="4369050"/>
              <a:chOff x="4839863" y="1280650"/>
              <a:chExt cx="360013" cy="4369050"/>
            </a:xfrm>
          </p:grpSpPr>
          <p:sp>
            <p:nvSpPr>
              <p:cNvPr id="325" name="Google Shape;325;g2ba88721d4d_8_0"/>
              <p:cNvSpPr/>
              <p:nvPr/>
            </p:nvSpPr>
            <p:spPr>
              <a:xfrm rot="5400000">
                <a:off x="4839875" y="1327225"/>
                <a:ext cx="360000" cy="360000"/>
              </a:xfrm>
              <a:prstGeom prst="ellipse">
                <a:avLst/>
              </a:prstGeom>
              <a:solidFill>
                <a:srgbClr val="9FD983"/>
              </a:solidFill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g2ba88721d4d_8_0"/>
              <p:cNvSpPr/>
              <p:nvPr/>
            </p:nvSpPr>
            <p:spPr>
              <a:xfrm rot="5400000">
                <a:off x="4839875" y="1763075"/>
                <a:ext cx="360000" cy="360000"/>
              </a:xfrm>
              <a:prstGeom prst="ellipse">
                <a:avLst/>
              </a:prstGeom>
              <a:solidFill>
                <a:srgbClr val="9FD983"/>
              </a:solidFill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g2ba88721d4d_8_0"/>
              <p:cNvSpPr/>
              <p:nvPr/>
            </p:nvSpPr>
            <p:spPr>
              <a:xfrm rot="5400000">
                <a:off x="4839875" y="2198925"/>
                <a:ext cx="360000" cy="360000"/>
              </a:xfrm>
              <a:prstGeom prst="ellipse">
                <a:avLst/>
              </a:prstGeom>
              <a:solidFill>
                <a:srgbClr val="9FD983"/>
              </a:solidFill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g2ba88721d4d_8_0"/>
              <p:cNvSpPr/>
              <p:nvPr/>
            </p:nvSpPr>
            <p:spPr>
              <a:xfrm rot="5400000">
                <a:off x="4839875" y="2634776"/>
                <a:ext cx="360000" cy="360000"/>
              </a:xfrm>
              <a:prstGeom prst="ellipse">
                <a:avLst/>
              </a:prstGeom>
              <a:solidFill>
                <a:srgbClr val="9FD983"/>
              </a:solidFill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g2ba88721d4d_8_0"/>
              <p:cNvSpPr/>
              <p:nvPr/>
            </p:nvSpPr>
            <p:spPr>
              <a:xfrm rot="5400000">
                <a:off x="4839875" y="3070626"/>
                <a:ext cx="360000" cy="360000"/>
              </a:xfrm>
              <a:prstGeom prst="ellipse">
                <a:avLst/>
              </a:prstGeom>
              <a:solidFill>
                <a:srgbClr val="9FD983"/>
              </a:solidFill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g2ba88721d4d_8_0"/>
              <p:cNvSpPr/>
              <p:nvPr/>
            </p:nvSpPr>
            <p:spPr>
              <a:xfrm rot="5400000">
                <a:off x="4839875" y="3506476"/>
                <a:ext cx="360000" cy="360000"/>
              </a:xfrm>
              <a:prstGeom prst="ellipse">
                <a:avLst/>
              </a:prstGeom>
              <a:solidFill>
                <a:srgbClr val="9FD983"/>
              </a:solidFill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g2ba88721d4d_8_0"/>
              <p:cNvSpPr/>
              <p:nvPr/>
            </p:nvSpPr>
            <p:spPr>
              <a:xfrm rot="5400000">
                <a:off x="4839875" y="3942326"/>
                <a:ext cx="360000" cy="360000"/>
              </a:xfrm>
              <a:prstGeom prst="ellipse">
                <a:avLst/>
              </a:prstGeom>
              <a:solidFill>
                <a:srgbClr val="9FD983"/>
              </a:solidFill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g2ba88721d4d_8_0"/>
              <p:cNvSpPr/>
              <p:nvPr/>
            </p:nvSpPr>
            <p:spPr>
              <a:xfrm rot="5400000">
                <a:off x="4839875" y="4378176"/>
                <a:ext cx="360000" cy="360000"/>
              </a:xfrm>
              <a:prstGeom prst="ellipse">
                <a:avLst/>
              </a:prstGeom>
              <a:solidFill>
                <a:srgbClr val="9FD983"/>
              </a:solidFill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g2ba88721d4d_8_0"/>
              <p:cNvSpPr/>
              <p:nvPr/>
            </p:nvSpPr>
            <p:spPr>
              <a:xfrm rot="5400000">
                <a:off x="4839875" y="4814026"/>
                <a:ext cx="360000" cy="360000"/>
              </a:xfrm>
              <a:prstGeom prst="ellipse">
                <a:avLst/>
              </a:prstGeom>
              <a:solidFill>
                <a:srgbClr val="9FD983"/>
              </a:solidFill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g2ba88721d4d_8_0"/>
              <p:cNvSpPr/>
              <p:nvPr/>
            </p:nvSpPr>
            <p:spPr>
              <a:xfrm rot="5400000">
                <a:off x="4839863" y="5249875"/>
                <a:ext cx="360000" cy="360000"/>
              </a:xfrm>
              <a:prstGeom prst="ellipse">
                <a:avLst/>
              </a:prstGeom>
              <a:solidFill>
                <a:srgbClr val="9FD983"/>
              </a:solidFill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g2ba88721d4d_8_0"/>
              <p:cNvSpPr txBox="1"/>
              <p:nvPr/>
            </p:nvSpPr>
            <p:spPr>
              <a:xfrm>
                <a:off x="4839863" y="1716500"/>
                <a:ext cx="360000" cy="5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chemeClr val="dk1"/>
                    </a:solidFill>
                  </a:rPr>
                  <a:t>O</a:t>
                </a:r>
                <a:endParaRPr b="1" sz="1700">
                  <a:solidFill>
                    <a:schemeClr val="dk1"/>
                  </a:solidFill>
                </a:endParaRPr>
              </a:p>
            </p:txBody>
          </p:sp>
          <p:sp>
            <p:nvSpPr>
              <p:cNvPr id="336" name="Google Shape;336;g2ba88721d4d_8_0"/>
              <p:cNvSpPr txBox="1"/>
              <p:nvPr/>
            </p:nvSpPr>
            <p:spPr>
              <a:xfrm>
                <a:off x="4890263" y="2152350"/>
                <a:ext cx="259200" cy="5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chemeClr val="dk1"/>
                    </a:solidFill>
                  </a:rPr>
                  <a:t>I</a:t>
                </a:r>
                <a:endParaRPr b="1" sz="1700">
                  <a:solidFill>
                    <a:schemeClr val="dk1"/>
                  </a:solidFill>
                </a:endParaRPr>
              </a:p>
            </p:txBody>
          </p:sp>
          <p:sp>
            <p:nvSpPr>
              <p:cNvPr id="337" name="Google Shape;337;g2ba88721d4d_8_0"/>
              <p:cNvSpPr txBox="1"/>
              <p:nvPr/>
            </p:nvSpPr>
            <p:spPr>
              <a:xfrm>
                <a:off x="4890263" y="1280650"/>
                <a:ext cx="259200" cy="5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chemeClr val="dk1"/>
                    </a:solidFill>
                  </a:rPr>
                  <a:t>I</a:t>
                </a:r>
                <a:endParaRPr b="1" sz="1700">
                  <a:solidFill>
                    <a:schemeClr val="dk1"/>
                  </a:solidFill>
                </a:endParaRPr>
              </a:p>
            </p:txBody>
          </p:sp>
          <p:sp>
            <p:nvSpPr>
              <p:cNvPr id="338" name="Google Shape;338;g2ba88721d4d_8_0"/>
              <p:cNvSpPr txBox="1"/>
              <p:nvPr/>
            </p:nvSpPr>
            <p:spPr>
              <a:xfrm>
                <a:off x="4839863" y="3024050"/>
                <a:ext cx="360000" cy="5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chemeClr val="dk1"/>
                    </a:solidFill>
                  </a:rPr>
                  <a:t>O</a:t>
                </a:r>
                <a:endParaRPr b="1" sz="1700">
                  <a:solidFill>
                    <a:schemeClr val="dk1"/>
                  </a:solidFill>
                </a:endParaRPr>
              </a:p>
            </p:txBody>
          </p:sp>
          <p:sp>
            <p:nvSpPr>
              <p:cNvPr id="339" name="Google Shape;339;g2ba88721d4d_8_0"/>
              <p:cNvSpPr txBox="1"/>
              <p:nvPr/>
            </p:nvSpPr>
            <p:spPr>
              <a:xfrm>
                <a:off x="4839863" y="2588200"/>
                <a:ext cx="360000" cy="5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chemeClr val="dk1"/>
                    </a:solidFill>
                  </a:rPr>
                  <a:t>O</a:t>
                </a:r>
                <a:endParaRPr b="1" sz="1700">
                  <a:solidFill>
                    <a:schemeClr val="dk1"/>
                  </a:solidFill>
                </a:endParaRPr>
              </a:p>
            </p:txBody>
          </p:sp>
          <p:sp>
            <p:nvSpPr>
              <p:cNvPr id="340" name="Google Shape;340;g2ba88721d4d_8_0"/>
              <p:cNvSpPr txBox="1"/>
              <p:nvPr/>
            </p:nvSpPr>
            <p:spPr>
              <a:xfrm flipH="1" rot="10800000">
                <a:off x="4839863" y="4687950"/>
                <a:ext cx="360000" cy="5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chemeClr val="dk1"/>
                    </a:solidFill>
                  </a:rPr>
                  <a:t>O</a:t>
                </a:r>
                <a:endParaRPr b="1" sz="1700">
                  <a:solidFill>
                    <a:schemeClr val="dk1"/>
                  </a:solidFill>
                </a:endParaRPr>
              </a:p>
            </p:txBody>
          </p:sp>
          <p:sp>
            <p:nvSpPr>
              <p:cNvPr id="341" name="Google Shape;341;g2ba88721d4d_8_0"/>
              <p:cNvSpPr txBox="1"/>
              <p:nvPr/>
            </p:nvSpPr>
            <p:spPr>
              <a:xfrm flipH="1" rot="10800000">
                <a:off x="4890263" y="4252100"/>
                <a:ext cx="259200" cy="5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chemeClr val="dk1"/>
                    </a:solidFill>
                  </a:rPr>
                  <a:t>I</a:t>
                </a:r>
                <a:endParaRPr b="1" sz="1700">
                  <a:solidFill>
                    <a:schemeClr val="dk1"/>
                  </a:solidFill>
                </a:endParaRPr>
              </a:p>
            </p:txBody>
          </p:sp>
          <p:sp>
            <p:nvSpPr>
              <p:cNvPr id="342" name="Google Shape;342;g2ba88721d4d_8_0"/>
              <p:cNvSpPr txBox="1"/>
              <p:nvPr/>
            </p:nvSpPr>
            <p:spPr>
              <a:xfrm flipH="1" rot="10800000">
                <a:off x="4890263" y="5123800"/>
                <a:ext cx="259200" cy="5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chemeClr val="dk1"/>
                    </a:solidFill>
                  </a:rPr>
                  <a:t>I</a:t>
                </a:r>
                <a:endParaRPr b="1" sz="1700">
                  <a:solidFill>
                    <a:schemeClr val="dk1"/>
                  </a:solidFill>
                </a:endParaRPr>
              </a:p>
            </p:txBody>
          </p:sp>
          <p:sp>
            <p:nvSpPr>
              <p:cNvPr id="343" name="Google Shape;343;g2ba88721d4d_8_0"/>
              <p:cNvSpPr txBox="1"/>
              <p:nvPr/>
            </p:nvSpPr>
            <p:spPr>
              <a:xfrm flipH="1" rot="10800000">
                <a:off x="4839863" y="3380400"/>
                <a:ext cx="360000" cy="5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chemeClr val="dk1"/>
                    </a:solidFill>
                  </a:rPr>
                  <a:t>O</a:t>
                </a:r>
                <a:endParaRPr b="1" sz="1700">
                  <a:solidFill>
                    <a:schemeClr val="dk1"/>
                  </a:solidFill>
                </a:endParaRPr>
              </a:p>
            </p:txBody>
          </p:sp>
          <p:sp>
            <p:nvSpPr>
              <p:cNvPr id="344" name="Google Shape;344;g2ba88721d4d_8_0"/>
              <p:cNvSpPr txBox="1"/>
              <p:nvPr/>
            </p:nvSpPr>
            <p:spPr>
              <a:xfrm flipH="1" rot="10800000">
                <a:off x="4839863" y="3816250"/>
                <a:ext cx="360000" cy="5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chemeClr val="dk1"/>
                    </a:solidFill>
                  </a:rPr>
                  <a:t>O</a:t>
                </a:r>
                <a:endParaRPr b="1" sz="1700">
                  <a:solidFill>
                    <a:schemeClr val="dk1"/>
                  </a:solidFill>
                </a:endParaRPr>
              </a:p>
            </p:txBody>
          </p:sp>
        </p:grpSp>
        <p:cxnSp>
          <p:nvCxnSpPr>
            <p:cNvPr id="345" name="Google Shape;345;g2ba88721d4d_8_0"/>
            <p:cNvCxnSpPr/>
            <p:nvPr/>
          </p:nvCxnSpPr>
          <p:spPr>
            <a:xfrm>
              <a:off x="2070650" y="1179725"/>
              <a:ext cx="5700" cy="4777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g2ba88721d4d_8_0"/>
            <p:cNvCxnSpPr/>
            <p:nvPr/>
          </p:nvCxnSpPr>
          <p:spPr>
            <a:xfrm>
              <a:off x="3326450" y="1179725"/>
              <a:ext cx="5700" cy="4777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7" name="Google Shape;347;g2ba88721d4d_8_0"/>
          <p:cNvSpPr txBox="1"/>
          <p:nvPr/>
        </p:nvSpPr>
        <p:spPr>
          <a:xfrm>
            <a:off x="3468025" y="1120201"/>
            <a:ext cx="5569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Each input </a:t>
            </a:r>
            <a:r>
              <a:rPr lang="en-IN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x</a:t>
            </a:r>
            <a:r>
              <a:rPr lang="en-IN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is a 10 x 1 numpy array</a:t>
            </a:r>
            <a:br>
              <a:rPr lang="en-IN" sz="7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7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lang="en-IN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Each entry of the input array form the input of the first (input) layer of the neural network</a:t>
            </a:r>
            <a:br>
              <a:rPr lang="en-IN" sz="7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7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-IN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The function </a:t>
            </a:r>
            <a:r>
              <a:rPr b="1" lang="en-IN" sz="1900">
                <a:solidFill>
                  <a:srgbClr val="009900"/>
                </a:solidFill>
                <a:latin typeface="Lexend"/>
                <a:ea typeface="Lexend"/>
                <a:cs typeface="Lexend"/>
                <a:sym typeface="Lexend"/>
              </a:rPr>
              <a:t>generate_combinations</a:t>
            </a:r>
            <a:r>
              <a:rPr b="1" lang="en-IN" sz="2100">
                <a:solidFill>
                  <a:srgbClr val="009900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IN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generates all the possible 10 bit lists</a:t>
            </a:r>
            <a:endParaRPr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48" name="Google Shape;348;g2ba88721d4d_8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600" y="3544461"/>
            <a:ext cx="5418024" cy="163045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2ba88721d4d_8_0"/>
          <p:cNvSpPr txBox="1"/>
          <p:nvPr/>
        </p:nvSpPr>
        <p:spPr>
          <a:xfrm>
            <a:off x="1821600" y="5355175"/>
            <a:ext cx="1493700" cy="58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>
                <a:solidFill>
                  <a:schemeClr val="dk1"/>
                </a:solidFill>
              </a:rPr>
              <a:t>Example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>
                <a:solidFill>
                  <a:schemeClr val="dk1"/>
                </a:solidFill>
              </a:rPr>
              <a:t>Palindrome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350" name="Google Shape;350;g2ba88721d4d_8_0"/>
          <p:cNvSpPr txBox="1"/>
          <p:nvPr/>
        </p:nvSpPr>
        <p:spPr>
          <a:xfrm>
            <a:off x="164425" y="5355175"/>
            <a:ext cx="1602600" cy="58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>
                <a:solidFill>
                  <a:schemeClr val="dk1"/>
                </a:solidFill>
              </a:rPr>
              <a:t>Example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>
                <a:solidFill>
                  <a:schemeClr val="dk1"/>
                </a:solidFill>
              </a:rPr>
              <a:t>Non -Palindrome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351" name="Google Shape;351;g2ba88721d4d_8_0"/>
          <p:cNvSpPr txBox="1"/>
          <p:nvPr/>
        </p:nvSpPr>
        <p:spPr>
          <a:xfrm>
            <a:off x="3543625" y="5440083"/>
            <a:ext cx="5418000" cy="38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>
                <a:solidFill>
                  <a:schemeClr val="dk1"/>
                </a:solidFill>
              </a:rPr>
              <a:t>Function to generate all 10 bit strings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352" name="Google Shape;352;g2ba88721d4d_8_0"/>
          <p:cNvSpPr txBox="1"/>
          <p:nvPr/>
        </p:nvSpPr>
        <p:spPr>
          <a:xfrm>
            <a:off x="0" y="6248900"/>
            <a:ext cx="91440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rgbClr val="FF0000"/>
                </a:solidFill>
              </a:rPr>
              <a:t>PLEASE NOTE : This slide is not part of the presentation. This is a REFERENCE slide</a:t>
            </a:r>
            <a:endParaRPr b="1" sz="1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ba88721d4d_8_166"/>
          <p:cNvSpPr txBox="1"/>
          <p:nvPr>
            <p:ph type="title"/>
          </p:nvPr>
        </p:nvSpPr>
        <p:spPr>
          <a:xfrm>
            <a:off x="0" y="0"/>
            <a:ext cx="9144000" cy="69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APPENDIX: Theory of BP</a:t>
            </a:r>
            <a:endParaRPr b="1"/>
          </a:p>
        </p:txBody>
      </p:sp>
      <p:pic>
        <p:nvPicPr>
          <p:cNvPr id="358" name="Google Shape;358;g2ba88721d4d_8_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7600"/>
            <a:ext cx="4319326" cy="302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2ba88721d4d_8_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8000" y="807600"/>
            <a:ext cx="4442626" cy="291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2ba88721d4d_8_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6875" y="3830300"/>
            <a:ext cx="5633899" cy="251539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g2ba88721d4d_8_16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362" name="Google Shape;362;g2ba88721d4d_8_166"/>
          <p:cNvSpPr txBox="1"/>
          <p:nvPr/>
        </p:nvSpPr>
        <p:spPr>
          <a:xfrm>
            <a:off x="0" y="645765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rgbClr val="FF0000"/>
                </a:solidFill>
              </a:rPr>
              <a:t>PLEASE NOTE : This slide is not part of the presentation. This is a REFERENCE slide</a:t>
            </a:r>
            <a:endParaRPr b="1" sz="17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Pushpak</dc:creator>
</cp:coreProperties>
</file>