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7" r:id="rId6"/>
    <p:sldId id="264" r:id="rId7"/>
    <p:sldId id="272" r:id="rId8"/>
    <p:sldId id="273" r:id="rId9"/>
    <p:sldId id="265" r:id="rId10"/>
    <p:sldId id="268" r:id="rId11"/>
    <p:sldId id="269" r:id="rId12"/>
    <p:sldId id="270" r:id="rId13"/>
    <p:sldId id="271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2D88-6092-8DE4-EBD9-0F72FEDF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35218-D7FF-44CC-FF75-C4E15C111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343-1A2F-7C41-C747-7EF4EE2D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03A3-163B-C059-109A-F09CC8C3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46A9-7B7A-0321-0CFE-4C1871F9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5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1BE-7674-A580-5D6A-9CC8D5E4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36E6D-4D35-EE93-191B-01C26ECAA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ABF2-07FF-B939-51B1-68F6C08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6FCC-73BD-909E-354F-07A6A59F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EE4E5-0428-58EA-EB80-61D4F994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F31FC-26A6-9DFB-6ED0-40F67687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2609D-B4D7-2D7F-AAD3-2AA74C0C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1F86-1377-BF17-D279-C9821BBE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5F01-4970-06B3-B5E6-F4A3FA96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A478-CDF7-B2C4-6759-79892408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7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F8C5-DE08-D4FF-97F8-44226D39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85AA-C0A2-0DCD-2444-08DD4C6A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F8F68-05EA-A37C-EAD3-440F9A6E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A09D8-3DB1-20BB-9B6C-344B7692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32E46-8F88-A1F1-09E5-6581E48C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9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76DE-EEAC-8C12-7BBA-EAAB865E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7DB9-888E-97D4-1CDB-BB334058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D2CC-E620-73AA-2F0F-5B762841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EE6E1-AA9C-2C7D-DE8C-7F21DAD1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1458-B975-4DBE-8811-9FEB6755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5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8462-B6DE-0171-61AA-75E8B67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217-7130-3C08-9BB4-69FB70F6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A4239-C640-B12F-99A1-F3D40430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6161-1D82-5F65-D7CC-D0E013AA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34BA-B584-DF92-E927-71D202C9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A291-787C-5B92-BC86-8E286357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1D92-1DC8-1E2E-AD71-79F45B15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AD54-3119-2166-C569-8192E81E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86559-1A19-D627-F4A4-D2659F827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5B9D2-04A1-A956-72A4-0C0267F54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A5115-1D74-005B-8056-BE316FB4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448CB-876F-C5D0-2BE3-71EB5AE3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E9BF-E186-1067-ADE2-85E7B815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7EBE1-C90B-0C32-2FF2-B8A0CDFA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755E-9538-F0FA-F2E3-768EE460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6FE59-CCCB-82BC-267E-B5B17D00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E0C21-3A30-514C-6E87-45B7756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9459D-427E-692E-063F-8C0D622A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0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7F50-2951-4AF7-6559-902430F5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8F6C3-DC58-EC55-E9FE-3C6A6974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3511-65A2-A6F5-852C-6A15ECAE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FB8E-D7DC-97AB-62DA-C0C81393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7860-CB03-81F3-2DCC-E1CF03A9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17D3-7B89-5527-D929-61950AC9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516A-CD14-4960-9F72-945E7B67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6BCE-68A4-8947-6B0C-96B3479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372DB-90B0-9FD6-65B9-DC19BD49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1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A401-01C4-FB1E-ED7C-490B250E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98F1C-91BD-A787-EF22-3E4D70FFF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AF55D-6189-9F2F-295D-8F9D76F8E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E9613-8521-42A1-36AB-EA40F0D1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63F5A-97E1-04DF-8A6D-63BB90E6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827C-DED5-9632-8D57-07D39F5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DAD76-1038-DCDC-0B17-30B79636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A7C96-7072-797B-2071-420669D2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41AE-8F0D-8E5E-7ED2-693C12897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B30F-95F7-423A-9546-1C273AC9D77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FBC3-F71C-BA55-DB36-2ECC42150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82C9-2F76-2829-AD50-B41CAB348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C0A6-B951-4624-AAFC-63F777AD3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52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search.digital.com/SRC/eachmovi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research.digital.com/SRC/eachmovie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75FC-882F-BE74-A8CA-A713195C37C3}"/>
              </a:ext>
            </a:extLst>
          </p:cNvPr>
          <p:cNvSpPr txBox="1">
            <a:spLocks/>
          </p:cNvSpPr>
          <p:nvPr/>
        </p:nvSpPr>
        <p:spPr>
          <a:xfrm>
            <a:off x="1416570" y="3498839"/>
            <a:ext cx="9144000" cy="81872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spc="5">
                <a:solidFill>
                  <a:schemeClr val="accent1">
                    <a:lumMod val="75000"/>
                  </a:schemeClr>
                </a:solidFill>
                <a:latin typeface="+mn-lt"/>
              </a:rPr>
              <a:t>Title: PRanking</a:t>
            </a:r>
            <a:r>
              <a:rPr lang="en-IN" sz="4800" spc="-5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IN" sz="4800">
                <a:solidFill>
                  <a:schemeClr val="accent1">
                    <a:lumMod val="75000"/>
                  </a:schemeClr>
                </a:solidFill>
                <a:latin typeface="+mn-lt"/>
              </a:rPr>
              <a:t>with</a:t>
            </a:r>
            <a:r>
              <a:rPr lang="en-IN" sz="4800" spc="-5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IN" sz="4800">
                <a:solidFill>
                  <a:schemeClr val="accent1">
                    <a:lumMod val="75000"/>
                  </a:schemeClr>
                </a:solidFill>
                <a:latin typeface="+mn-lt"/>
              </a:rPr>
              <a:t>Ranking</a:t>
            </a:r>
            <a:endParaRPr lang="en-IN" sz="48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BF078-171A-4DFE-6C7B-55738C79C2DC}"/>
              </a:ext>
            </a:extLst>
          </p:cNvPr>
          <p:cNvSpPr/>
          <p:nvPr/>
        </p:nvSpPr>
        <p:spPr>
          <a:xfrm>
            <a:off x="2576203" y="4287131"/>
            <a:ext cx="7272602" cy="1106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44345" marR="5080" indent="-1732280">
              <a:lnSpc>
                <a:spcPct val="101000"/>
              </a:lnSpc>
              <a:spcBef>
                <a:spcPts val="95"/>
              </a:spcBef>
            </a:pPr>
            <a:r>
              <a:rPr lang="en-IN" sz="2800" spc="1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Team: Vasusena</a:t>
            </a:r>
          </a:p>
          <a:p>
            <a:pPr marL="1744345" marR="5080" indent="-1732280">
              <a:lnSpc>
                <a:spcPct val="101000"/>
              </a:lnSpc>
              <a:spcBef>
                <a:spcPts val="95"/>
              </a:spcBef>
            </a:pPr>
            <a:r>
              <a:rPr lang="en-IN" sz="2800" spc="1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Vivek Kumar Trivedi (22N0457)</a:t>
            </a:r>
          </a:p>
        </p:txBody>
      </p:sp>
      <p:pic>
        <p:nvPicPr>
          <p:cNvPr id="4" name="Google Shape;89;p13">
            <a:extLst>
              <a:ext uri="{FF2B5EF4-FFF2-40B4-BE49-F238E27FC236}">
                <a16:creationId xmlns:a16="http://schemas.microsoft.com/office/drawing/2014/main" id="{640C2E48-44A8-3326-7808-6A1B2DB516B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63750" y="103385"/>
            <a:ext cx="2360645" cy="1997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8D34F-35CE-1474-2945-1D0670A9DEFA}"/>
              </a:ext>
            </a:extLst>
          </p:cNvPr>
          <p:cNvSpPr/>
          <p:nvPr/>
        </p:nvSpPr>
        <p:spPr>
          <a:xfrm>
            <a:off x="0" y="2267339"/>
            <a:ext cx="12192000" cy="1091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GB" sz="40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End Term</a:t>
            </a:r>
            <a:r>
              <a:rPr lang="en-US" sz="4000" dirty="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Presentation for Course Project in IE506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6D7FA-1A61-3A8B-C3A1-08F38A752575}"/>
              </a:ext>
            </a:extLst>
          </p:cNvPr>
          <p:cNvSpPr txBox="1"/>
          <p:nvPr/>
        </p:nvSpPr>
        <p:spPr>
          <a:xfrm>
            <a:off x="2965271" y="5461781"/>
            <a:ext cx="5888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Instructor: Prof. P. Balamurugan</a:t>
            </a:r>
          </a:p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          IEOR,IIT Bombay</a:t>
            </a:r>
          </a:p>
        </p:txBody>
      </p:sp>
    </p:spTree>
    <p:extLst>
      <p:ext uri="{BB962C8B-B14F-4D97-AF65-F5344CB8AC3E}">
        <p14:creationId xmlns:p14="http://schemas.microsoft.com/office/powerpoint/2010/main" val="162855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858F6-FC7D-21AE-3AE3-00DF5A7B3F74}"/>
              </a:ext>
            </a:extLst>
          </p:cNvPr>
          <p:cNvSpPr/>
          <p:nvPr/>
        </p:nvSpPr>
        <p:spPr>
          <a:xfrm>
            <a:off x="1227182" y="63255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 done after Mid-</a:t>
            </a:r>
            <a:r>
              <a:rPr lang="en-I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(contd..)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1F7F-C5BF-B2DD-0C85-4C063D370540}"/>
              </a:ext>
            </a:extLst>
          </p:cNvPr>
          <p:cNvSpPr txBox="1"/>
          <p:nvPr/>
        </p:nvSpPr>
        <p:spPr>
          <a:xfrm>
            <a:off x="701040" y="1103077"/>
            <a:ext cx="506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Merging Dataset and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16327-F7CF-09FA-F8E0-1F06C298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730"/>
            <a:ext cx="5171440" cy="2779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732A2-51D7-F03F-ECE9-68450DF7A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55" y="1965730"/>
            <a:ext cx="2235198" cy="2832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399C5-BAB5-F7DA-F902-2C64478BD7CE}"/>
              </a:ext>
            </a:extLst>
          </p:cNvPr>
          <p:cNvSpPr txBox="1"/>
          <p:nvPr/>
        </p:nvSpPr>
        <p:spPr>
          <a:xfrm>
            <a:off x="2326847" y="1632121"/>
            <a:ext cx="250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Pre-processing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6EC0E1-49F2-B526-5B74-00C70C202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09" y="1970568"/>
            <a:ext cx="4526672" cy="3033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1D2746-6597-7766-0E26-73B2C3AF8227}"/>
              </a:ext>
            </a:extLst>
          </p:cNvPr>
          <p:cNvSpPr txBox="1"/>
          <p:nvPr/>
        </p:nvSpPr>
        <p:spPr>
          <a:xfrm>
            <a:off x="8052668" y="1727049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IMDB movie Review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7D4CF-0433-9BC0-F91B-94C92F96CF1A}"/>
              </a:ext>
            </a:extLst>
          </p:cNvPr>
          <p:cNvSpPr txBox="1"/>
          <p:nvPr/>
        </p:nvSpPr>
        <p:spPr>
          <a:xfrm>
            <a:off x="72777" y="6465527"/>
            <a:ext cx="375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Source: https://www.kaggle.com/code/nisargchodavadiya/movie-review-analytics-sentiment-ratings/notebook</a:t>
            </a:r>
          </a:p>
        </p:txBody>
      </p:sp>
    </p:spTree>
    <p:extLst>
      <p:ext uri="{BB962C8B-B14F-4D97-AF65-F5344CB8AC3E}">
        <p14:creationId xmlns:p14="http://schemas.microsoft.com/office/powerpoint/2010/main" val="418760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5B886-47FC-32C2-4168-23A9A8910448}"/>
              </a:ext>
            </a:extLst>
          </p:cNvPr>
          <p:cNvSpPr/>
          <p:nvPr/>
        </p:nvSpPr>
        <p:spPr>
          <a:xfrm>
            <a:off x="786066" y="298580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 done after Mid-</a:t>
            </a:r>
            <a:r>
              <a:rPr lang="en-I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(contd...)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EC0AE-EA05-3BA3-A62A-F71DC3D8FC6B}"/>
              </a:ext>
            </a:extLst>
          </p:cNvPr>
          <p:cNvSpPr txBox="1"/>
          <p:nvPr/>
        </p:nvSpPr>
        <p:spPr>
          <a:xfrm>
            <a:off x="786066" y="1351280"/>
            <a:ext cx="10867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Stopword Module from NLTK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provides a list of commonly used words that are often excluded from text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These stopwords typically include words like a ,an ,the ,in ,of and many others that are considered to be of little value in determining the meaning of a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Porter Stemmer from NLTK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stemming process involves removing suffixes from words to obtain their root form, which may not always be an actual word.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Porter Stemmer algorithm follows a set of rules for stemming that are based on common English word endings.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jumping to jump, singing to sing, and walked to walk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3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77AF4-94F7-F172-8370-BFE560F05DA7}"/>
              </a:ext>
            </a:extLst>
          </p:cNvPr>
          <p:cNvSpPr/>
          <p:nvPr/>
        </p:nvSpPr>
        <p:spPr>
          <a:xfrm>
            <a:off x="786066" y="298580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 done after Mid-</a:t>
            </a:r>
            <a:r>
              <a:rPr lang="en-I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(Contd...)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312E4-CAD4-14E0-55E3-342A78EC1BC9}"/>
              </a:ext>
            </a:extLst>
          </p:cNvPr>
          <p:cNvSpPr txBox="1"/>
          <p:nvPr/>
        </p:nvSpPr>
        <p:spPr>
          <a:xfrm>
            <a:off x="508000" y="1391920"/>
            <a:ext cx="11551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Count Vectorizer from Sklearn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Tokenization: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text data is split into individual words (or tokens) using the specified analyzer.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default, Count Vectorizer uses the 'word' analyzer, which splits text on whitespace and punctuation.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Vocabulary creation: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vocabulary of unique tokens is created from the text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token is assigned a unique integer index in the vocabulary, which corresponds to the column in the feature matrix.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Counting: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document, the occurrence count of each token in the vocabulary is computed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 is stored in the corresponding row of the feature matrix.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resulting feature matrix is a sparse matrix, where each row represents a document and each column represents a token in the vocabulary.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values in the matrix indicate the occurrence count of each token in the corresponding 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90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DC5303-2BCE-4547-FFAC-24430CC2AF6E}"/>
              </a:ext>
            </a:extLst>
          </p:cNvPr>
          <p:cNvSpPr/>
          <p:nvPr/>
        </p:nvSpPr>
        <p:spPr>
          <a:xfrm>
            <a:off x="786066" y="298580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 done after Mid-</a:t>
            </a:r>
            <a:r>
              <a:rPr lang="en-I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(Contd..)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A1352-CE07-B52F-7178-9D86E09F4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573"/>
            <a:ext cx="6400800" cy="3206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C5873-58F5-E74D-8232-5AA199634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3741701"/>
            <a:ext cx="6257731" cy="31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555493-A1DB-C8FB-D089-CA5840FF6C71}"/>
              </a:ext>
            </a:extLst>
          </p:cNvPr>
          <p:cNvSpPr/>
          <p:nvPr/>
        </p:nvSpPr>
        <p:spPr>
          <a:xfrm>
            <a:off x="786066" y="251927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328D2-E110-F9B6-68BF-6C73F945E6DC}"/>
              </a:ext>
            </a:extLst>
          </p:cNvPr>
          <p:cNvSpPr txBox="1"/>
          <p:nvPr/>
        </p:nvSpPr>
        <p:spPr>
          <a:xfrm>
            <a:off x="576942" y="1892740"/>
            <a:ext cx="11038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Pranking Outperform only when if there is the possibility that in higher dimension label is parallelly separable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Our neural network approach performs well in all scenario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additive multiclass algorithm is also perform well on IMDB and TMDB movie review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33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8B510-EDCD-0826-0D76-48D972D1ECC6}"/>
              </a:ext>
            </a:extLst>
          </p:cNvPr>
          <p:cNvSpPr/>
          <p:nvPr/>
        </p:nvSpPr>
        <p:spPr>
          <a:xfrm>
            <a:off x="786066" y="251927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>
                <a:solidFill>
                  <a:schemeClr val="tx1">
                    <a:lumMod val="95000"/>
                    <a:lumOff val="5000"/>
                  </a:schemeClr>
                </a:solidFill>
              </a:rPr>
              <a:t>Future Direction </a:t>
            </a:r>
            <a:endParaRPr lang="en-IN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CEE4E-8DB8-2931-37A1-06D92EB82BA9}"/>
              </a:ext>
            </a:extLst>
          </p:cNvPr>
          <p:cNvSpPr txBox="1"/>
          <p:nvPr/>
        </p:nvSpPr>
        <p:spPr>
          <a:xfrm>
            <a:off x="373224" y="1418253"/>
            <a:ext cx="1125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We can use pairwise approach for ranking if we only care about order not their actual rank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Developing 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122811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15D9B-3FCD-5E0E-0752-F4D6575C48EE}"/>
              </a:ext>
            </a:extLst>
          </p:cNvPr>
          <p:cNvSpPr/>
          <p:nvPr/>
        </p:nvSpPr>
        <p:spPr>
          <a:xfrm>
            <a:off x="734518" y="298121"/>
            <a:ext cx="10175262" cy="69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4A96E-252F-83C1-A165-A4C8A6C34160}"/>
              </a:ext>
            </a:extLst>
          </p:cNvPr>
          <p:cNvSpPr txBox="1"/>
          <p:nvPr/>
        </p:nvSpPr>
        <p:spPr>
          <a:xfrm>
            <a:off x="281727" y="1083269"/>
            <a:ext cx="113113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[1]Crammer, K., Singer, Y.: Pranking with ranking. In: Advances in Neural Information Processing Systems 14 [Neural Information Processing Systems: Natural and Synthetic, NIPS 2001], pp. 641–647. MIT Press (2001)</a:t>
            </a:r>
          </a:p>
          <a:p>
            <a:endParaRPr lang="en-US" sz="1500" dirty="0"/>
          </a:p>
          <a:p>
            <a:r>
              <a:rPr lang="en-US" sz="1500" dirty="0"/>
              <a:t>[2]  William W. Cohen, Robert E. Schapire, and Yoram Singer. Learning to order things. Journal of Artificial Intelligence Research, 10:243- 270, 1999. </a:t>
            </a:r>
          </a:p>
          <a:p>
            <a:endParaRPr lang="en-US" sz="1500" dirty="0"/>
          </a:p>
          <a:p>
            <a:r>
              <a:rPr lang="en-US" sz="1500" dirty="0"/>
              <a:t>[3] Crammer and Y. Singer. Ultraconservative online algorithms for multiclass problems. Proc. of the Fourteenth Annual ConI on Computational Learning Theory, 200l. </a:t>
            </a:r>
          </a:p>
          <a:p>
            <a:endParaRPr lang="en-US" sz="1500" dirty="0"/>
          </a:p>
          <a:p>
            <a:r>
              <a:rPr lang="en-US" sz="1500" dirty="0"/>
              <a:t>[4] Y. Freund, R. Iyer, R. E. Schapire, and Y. Singer. An efficient boosting algorithm for combining preferences. Machine Learning: Proc. of the Fifteenth Inti. ConI, 1998</a:t>
            </a:r>
          </a:p>
          <a:p>
            <a:endParaRPr lang="en-US" sz="1500" dirty="0"/>
          </a:p>
          <a:p>
            <a:r>
              <a:rPr lang="en-US" sz="1500" dirty="0"/>
              <a:t>[5] R. Herbrich, T. Graepel, and K. Obermayer. Large margin rank boundaries for ordinal regression. Advances in Large Margin Classifiers. MIT Press, 2000</a:t>
            </a:r>
          </a:p>
          <a:p>
            <a:endParaRPr lang="en-US" sz="1500" dirty="0"/>
          </a:p>
          <a:p>
            <a:r>
              <a:rPr lang="en-US" sz="1500" dirty="0"/>
              <a:t>[6] Paul McJones. EachMovie collaborative filtering data set. DEC Systems Research Center, 1997. </a:t>
            </a:r>
            <a:r>
              <a:rPr lang="en-US" sz="1500" dirty="0">
                <a:hlinkClick r:id="rId2"/>
              </a:rPr>
              <a:t>http://www.research.digital.com/SRC/eachmovie/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[7] F. Rosenblatt. The perceptron: A probabilistic model for information storage and organization in the brain. Psychological Review, 65:386–407, 1958</a:t>
            </a:r>
          </a:p>
          <a:p>
            <a:endParaRPr lang="en-IN" sz="1500" dirty="0"/>
          </a:p>
          <a:p>
            <a:r>
              <a:rPr lang="en-IN" sz="1500" dirty="0"/>
              <a:t>[8] TMDB movie review Data https://www.kaggle.com/datasets/rounakbanik/the-movies-dataset</a:t>
            </a:r>
          </a:p>
          <a:p>
            <a:endParaRPr lang="en-IN" sz="1500" dirty="0"/>
          </a:p>
          <a:p>
            <a:r>
              <a:rPr lang="en-IN" sz="1500" dirty="0"/>
              <a:t>[9] IMDB movie review Dataset Source: https://www.kaggle.com/code/nisargchodavadiya/movie-review-analytics-sentiment-ratings/notebook</a:t>
            </a:r>
          </a:p>
        </p:txBody>
      </p:sp>
    </p:spTree>
    <p:extLst>
      <p:ext uri="{BB962C8B-B14F-4D97-AF65-F5344CB8AC3E}">
        <p14:creationId xmlns:p14="http://schemas.microsoft.com/office/powerpoint/2010/main" val="293138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ABEF8-2432-9B52-8DF2-D8DCDEB8FAEA}"/>
              </a:ext>
            </a:extLst>
          </p:cNvPr>
          <p:cNvSpPr txBox="1"/>
          <p:nvPr/>
        </p:nvSpPr>
        <p:spPr>
          <a:xfrm>
            <a:off x="837690" y="1085730"/>
            <a:ext cx="96986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spc="-10" dirty="0"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spc="-10" dirty="0">
                <a:latin typeface="Arial" panose="020B0604020202020204" pitchFamily="34" charset="0"/>
                <a:cs typeface="Arial" panose="020B0604020202020204" pitchFamily="34" charset="0"/>
              </a:rPr>
              <a:t>Work done before Midsem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spc="-10" dirty="0">
                <a:latin typeface="Arial" panose="020B0604020202020204" pitchFamily="34" charset="0"/>
                <a:cs typeface="Arial" panose="020B0604020202020204" pitchFamily="34" charset="0"/>
              </a:rPr>
              <a:t>Major Comment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spc="-10" dirty="0">
                <a:latin typeface="Arial" panose="020B0604020202020204" pitchFamily="34" charset="0"/>
                <a:cs typeface="Arial" panose="020B0604020202020204" pitchFamily="34" charset="0"/>
              </a:rPr>
              <a:t>Proposed idea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spc="-10" dirty="0">
                <a:latin typeface="Arial" panose="020B0604020202020204" pitchFamily="34" charset="0"/>
                <a:cs typeface="Arial" panose="020B0604020202020204" pitchFamily="34" charset="0"/>
              </a:rPr>
              <a:t>Work Done after Midsem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spc="-1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spc="-10" dirty="0">
                <a:latin typeface="Arial" panose="020B0604020202020204" pitchFamily="34" charset="0"/>
                <a:cs typeface="Arial" panose="020B0604020202020204" pitchFamily="34" charset="0"/>
              </a:rPr>
              <a:t>Future Direction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eferences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6597B-62D9-6216-F4ED-F87362F41FD0}"/>
              </a:ext>
            </a:extLst>
          </p:cNvPr>
          <p:cNvSpPr/>
          <p:nvPr/>
        </p:nvSpPr>
        <p:spPr>
          <a:xfrm>
            <a:off x="625151" y="139959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8253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E69C774E-FAD9-26F5-D2AE-304EE4CF353F}"/>
              </a:ext>
            </a:extLst>
          </p:cNvPr>
          <p:cNvSpPr txBox="1"/>
          <p:nvPr/>
        </p:nvSpPr>
        <p:spPr>
          <a:xfrm>
            <a:off x="797718" y="1955730"/>
            <a:ext cx="4408764" cy="378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>
              <a:lnSpc>
                <a:spcPct val="100000"/>
              </a:lnSpc>
              <a:tabLst>
                <a:tab pos="365760" algn="l"/>
                <a:tab pos="366395" algn="l"/>
              </a:tabLst>
            </a:pPr>
            <a:r>
              <a:rPr lang="en-IN" sz="2350" spc="-60" dirty="0">
                <a:latin typeface="Arial MT"/>
                <a:cs typeface="Arial MT"/>
              </a:rPr>
              <a:t> </a:t>
            </a:r>
            <a:endParaRPr sz="2350" dirty="0">
              <a:latin typeface="Arial MT"/>
              <a:cs typeface="Arial MT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C626D93F-4F56-BA0B-5BC6-4B1C8EFB98B8}"/>
              </a:ext>
            </a:extLst>
          </p:cNvPr>
          <p:cNvSpPr txBox="1"/>
          <p:nvPr/>
        </p:nvSpPr>
        <p:spPr>
          <a:xfrm>
            <a:off x="6020451" y="1955054"/>
            <a:ext cx="4942068" cy="2638158"/>
          </a:xfrm>
          <a:prstGeom prst="rect">
            <a:avLst/>
          </a:prstGeom>
          <a:solidFill>
            <a:srgbClr val="BCDFFF"/>
          </a:solidFill>
          <a:ln w="985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48945" indent="-354965">
              <a:lnSpc>
                <a:spcPct val="100000"/>
              </a:lnSpc>
              <a:spcBef>
                <a:spcPts val="400"/>
              </a:spcBef>
              <a:buChar char="•"/>
              <a:tabLst>
                <a:tab pos="448945" algn="l"/>
                <a:tab pos="449580" algn="l"/>
              </a:tabLst>
            </a:pP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rounds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8945" marR="300990" indent="-354965">
              <a:lnSpc>
                <a:spcPct val="100899"/>
              </a:lnSpc>
              <a:spcBef>
                <a:spcPts val="625"/>
              </a:spcBef>
              <a:buChar char="•"/>
              <a:tabLst>
                <a:tab pos="448945" algn="l"/>
                <a:tab pos="449580" algn="l"/>
              </a:tabLst>
            </a:pP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ranking </a:t>
            </a:r>
            <a:r>
              <a:rPr sz="2000" spc="-6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1694" lvl="1" indent="-294640">
              <a:lnSpc>
                <a:spcPct val="100000"/>
              </a:lnSpc>
              <a:spcBef>
                <a:spcPts val="464"/>
              </a:spcBef>
              <a:buChar char="–"/>
              <a:tabLst>
                <a:tab pos="861694" algn="l"/>
                <a:tab pos="862330" algn="l"/>
              </a:tabLst>
            </a:pP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input instance</a:t>
            </a:r>
          </a:p>
          <a:p>
            <a:pPr marL="861694" lvl="1" indent="-294640">
              <a:lnSpc>
                <a:spcPct val="100000"/>
              </a:lnSpc>
              <a:spcBef>
                <a:spcPts val="540"/>
              </a:spcBef>
              <a:buChar char="–"/>
              <a:tabLst>
                <a:tab pos="861694" algn="l"/>
                <a:tab pos="862330" algn="l"/>
              </a:tabLst>
            </a:pP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prediction</a:t>
            </a:r>
          </a:p>
          <a:p>
            <a:pPr marL="856615" marR="400050" lvl="1" indent="-289560">
              <a:lnSpc>
                <a:spcPct val="101800"/>
              </a:lnSpc>
              <a:spcBef>
                <a:spcPts val="495"/>
              </a:spcBef>
              <a:buChar char="–"/>
              <a:tabLst>
                <a:tab pos="861694" algn="l"/>
                <a:tab pos="862330" algn="l"/>
              </a:tabLst>
            </a:pP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Receives the correct </a:t>
            </a:r>
            <a:r>
              <a:rPr lang="en-IN" sz="2000" spc="5" dirty="0">
                <a:latin typeface="Arial" panose="020B0604020202020204" pitchFamily="34" charset="0"/>
                <a:cs typeface="Arial" panose="020B0604020202020204" pitchFamily="34" charset="0"/>
              </a:rPr>
              <a:t>rank-value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1694" lvl="1" indent="-294640">
              <a:lnSpc>
                <a:spcPct val="100000"/>
              </a:lnSpc>
              <a:spcBef>
                <a:spcPts val="525"/>
              </a:spcBef>
              <a:buChar char="–"/>
              <a:tabLst>
                <a:tab pos="861694" algn="l"/>
                <a:tab pos="862330" algn="l"/>
              </a:tabLst>
            </a:pP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Computes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marL="856615" marR="238760" lvl="1" indent="-289560">
              <a:lnSpc>
                <a:spcPts val="2400"/>
              </a:lnSpc>
              <a:spcBef>
                <a:spcPts val="670"/>
              </a:spcBef>
              <a:buChar char="–"/>
              <a:tabLst>
                <a:tab pos="861694" algn="l"/>
                <a:tab pos="862330" algn="l"/>
              </a:tabLst>
            </a:pP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Updates the rank-prediction </a:t>
            </a:r>
            <a:r>
              <a:rPr sz="2000" spc="-5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D7200B3A-3BB8-C7E9-D515-CA2F919338D0}"/>
              </a:ext>
            </a:extLst>
          </p:cNvPr>
          <p:cNvSpPr txBox="1"/>
          <p:nvPr/>
        </p:nvSpPr>
        <p:spPr>
          <a:xfrm>
            <a:off x="6020451" y="1311236"/>
            <a:ext cx="3291204" cy="470000"/>
          </a:xfrm>
          <a:prstGeom prst="rect">
            <a:avLst/>
          </a:prstGeom>
          <a:solidFill>
            <a:srgbClr val="BCDFFF"/>
          </a:solidFill>
          <a:ln w="985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05"/>
              </a:spcBef>
            </a:pPr>
            <a:r>
              <a:rPr sz="2800" b="1" spc="-5" dirty="0">
                <a:latin typeface="Arial"/>
                <a:cs typeface="Arial"/>
              </a:rPr>
              <a:t>Online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Framework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767460A5-850D-C4AA-A8A2-DC24D3109D5C}"/>
              </a:ext>
            </a:extLst>
          </p:cNvPr>
          <p:cNvSpPr txBox="1"/>
          <p:nvPr/>
        </p:nvSpPr>
        <p:spPr>
          <a:xfrm>
            <a:off x="264414" y="1291283"/>
            <a:ext cx="2907030" cy="509905"/>
          </a:xfrm>
          <a:prstGeom prst="rect">
            <a:avLst/>
          </a:prstGeom>
          <a:solidFill>
            <a:srgbClr val="BCDFFF"/>
          </a:solidFill>
          <a:ln w="9859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05"/>
              </a:spcBef>
            </a:pPr>
            <a:r>
              <a:rPr sz="2800" b="1" spc="-5" dirty="0">
                <a:latin typeface="Arial"/>
                <a:cs typeface="Arial"/>
              </a:rPr>
              <a:t>Problem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Setting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6" name="object 23">
            <a:extLst>
              <a:ext uri="{FF2B5EF4-FFF2-40B4-BE49-F238E27FC236}">
                <a16:creationId xmlns:a16="http://schemas.microsoft.com/office/drawing/2014/main" id="{6DD6E749-70D2-D565-9DAD-F06CEA5067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645" y="6874116"/>
            <a:ext cx="2129408" cy="315513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1A2F28A0-58EC-4A72-C29B-68EE73C30D5A}"/>
              </a:ext>
            </a:extLst>
          </p:cNvPr>
          <p:cNvSpPr txBox="1"/>
          <p:nvPr/>
        </p:nvSpPr>
        <p:spPr>
          <a:xfrm>
            <a:off x="264414" y="1955730"/>
            <a:ext cx="4942068" cy="2513509"/>
          </a:xfrm>
          <a:prstGeom prst="rect">
            <a:avLst/>
          </a:prstGeom>
          <a:solidFill>
            <a:srgbClr val="BCDFFF"/>
          </a:solidFill>
          <a:ln w="985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688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48945" algn="l"/>
                <a:tab pos="449580" algn="l"/>
              </a:tabLst>
            </a:pPr>
            <a:r>
              <a:rPr lang="en-IN" sz="2000" spc="10" dirty="0">
                <a:cs typeface="Arial" panose="020B0604020202020204" pitchFamily="34" charset="0"/>
              </a:rPr>
              <a:t>Instances                      X </a:t>
            </a:r>
            <a:r>
              <a:rPr lang="en-IN" sz="2000" b="0" i="0" dirty="0">
                <a:solidFill>
                  <a:srgbClr val="232629"/>
                </a:solidFill>
                <a:effectLst/>
              </a:rPr>
              <a:t>∈ R</a:t>
            </a:r>
          </a:p>
          <a:p>
            <a:pPr marL="43688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48945" algn="l"/>
                <a:tab pos="449580" algn="l"/>
              </a:tabLst>
            </a:pPr>
            <a:r>
              <a:rPr lang="en-IN" sz="2000" dirty="0">
                <a:solidFill>
                  <a:srgbClr val="232629"/>
                </a:solidFill>
                <a:cs typeface="Arial" panose="020B0604020202020204" pitchFamily="34" charset="0"/>
              </a:rPr>
              <a:t>Labels                              y </a:t>
            </a:r>
            <a:r>
              <a:rPr lang="en-IN" sz="2000" b="0" i="0" dirty="0">
                <a:solidFill>
                  <a:srgbClr val="232629"/>
                </a:solidFill>
                <a:effectLst/>
              </a:rPr>
              <a:t>∈</a:t>
            </a:r>
            <a:r>
              <a:rPr lang="en-IN" sz="2000" dirty="0">
                <a:solidFill>
                  <a:srgbClr val="232629"/>
                </a:solidFill>
              </a:rPr>
              <a:t> {1,2,…,k}</a:t>
            </a:r>
          </a:p>
          <a:p>
            <a:pPr marL="43688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48945" algn="l"/>
                <a:tab pos="449580" algn="l"/>
              </a:tabLst>
            </a:pPr>
            <a:endParaRPr lang="en-IN" sz="2000" dirty="0">
              <a:solidFill>
                <a:srgbClr val="232629"/>
              </a:solidFill>
            </a:endParaRPr>
          </a:p>
          <a:p>
            <a:pPr marL="43688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48945" algn="l"/>
                <a:tab pos="449580" algn="l"/>
              </a:tabLst>
            </a:pPr>
            <a:r>
              <a:rPr lang="en-IN" sz="2000" dirty="0">
                <a:solidFill>
                  <a:srgbClr val="232629"/>
                </a:solidFill>
                <a:cs typeface="Arial" panose="020B0604020202020204" pitchFamily="34" charset="0"/>
              </a:rPr>
              <a:t>Structure                       1&lt;2&lt;3&lt;…….&lt;k</a:t>
            </a:r>
          </a:p>
          <a:p>
            <a:pPr marL="43688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48945" algn="l"/>
                <a:tab pos="449580" algn="l"/>
              </a:tabLst>
            </a:pPr>
            <a:endParaRPr lang="en-IN" sz="2000" dirty="0">
              <a:solidFill>
                <a:srgbClr val="232629"/>
              </a:solidFill>
              <a:cs typeface="Arial" panose="020B0604020202020204" pitchFamily="34" charset="0"/>
            </a:endParaRPr>
          </a:p>
          <a:p>
            <a:pPr marL="436880" indent="-342900"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48945" algn="l"/>
                <a:tab pos="449580" algn="l"/>
              </a:tabLst>
            </a:pPr>
            <a:r>
              <a:rPr lang="en-IN" sz="2000" dirty="0">
                <a:solidFill>
                  <a:srgbClr val="232629"/>
                </a:solidFill>
                <a:cs typeface="Arial" panose="020B0604020202020204" pitchFamily="34" charset="0"/>
              </a:rPr>
              <a:t>Ranking rule                f:R  → {1,2,….,k}</a:t>
            </a:r>
            <a:r>
              <a:rPr lang="en-IN" sz="2000" dirty="0">
                <a:solidFill>
                  <a:srgbClr val="232629"/>
                </a:solidFill>
              </a:rPr>
              <a:t> </a:t>
            </a:r>
          </a:p>
          <a:p>
            <a:pPr marL="43688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48945" algn="l"/>
                <a:tab pos="449580" algn="l"/>
              </a:tabLst>
            </a:pPr>
            <a:endParaRPr sz="2000" dirty="0"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17325-A721-9333-B387-BE064A7AFEF1}"/>
              </a:ext>
            </a:extLst>
          </p:cNvPr>
          <p:cNvSpPr txBox="1"/>
          <p:nvPr/>
        </p:nvSpPr>
        <p:spPr>
          <a:xfrm>
            <a:off x="3419670" y="1930359"/>
            <a:ext cx="25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50A25-4278-95CF-8C24-3DB97D76C876}"/>
              </a:ext>
            </a:extLst>
          </p:cNvPr>
          <p:cNvSpPr txBox="1"/>
          <p:nvPr/>
        </p:nvSpPr>
        <p:spPr>
          <a:xfrm>
            <a:off x="3084127" y="3645623"/>
            <a:ext cx="25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807B045B-CB7E-9BCF-258E-2449D8C0C7EE}"/>
              </a:ext>
            </a:extLst>
          </p:cNvPr>
          <p:cNvGrpSpPr/>
          <p:nvPr/>
        </p:nvGrpSpPr>
        <p:grpSpPr>
          <a:xfrm>
            <a:off x="2488367" y="4643012"/>
            <a:ext cx="9081592" cy="1991053"/>
            <a:chOff x="2024888" y="1806171"/>
            <a:chExt cx="7731125" cy="351536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91F901D9-41F9-D76E-35D9-03165BC143F0}"/>
                </a:ext>
              </a:extLst>
            </p:cNvPr>
            <p:cNvSpPr/>
            <p:nvPr/>
          </p:nvSpPr>
          <p:spPr>
            <a:xfrm>
              <a:off x="2034747" y="3620376"/>
              <a:ext cx="7517130" cy="1499235"/>
            </a:xfrm>
            <a:custGeom>
              <a:avLst/>
              <a:gdLst/>
              <a:ahLst/>
              <a:cxnLst/>
              <a:rect l="l" t="t" r="r" b="b"/>
              <a:pathLst>
                <a:path w="7517130" h="1499235">
                  <a:moveTo>
                    <a:pt x="0" y="1262056"/>
                  </a:moveTo>
                  <a:lnTo>
                    <a:pt x="3994" y="1232373"/>
                  </a:lnTo>
                  <a:lnTo>
                    <a:pt x="15656" y="1203790"/>
                  </a:lnTo>
                  <a:lnTo>
                    <a:pt x="60063" y="1150813"/>
                  </a:lnTo>
                  <a:lnTo>
                    <a:pt x="91847" y="1126861"/>
                  </a:lnTo>
                  <a:lnTo>
                    <a:pt x="129377" y="1104897"/>
                  </a:lnTo>
                  <a:lnTo>
                    <a:pt x="172173" y="1085142"/>
                  </a:lnTo>
                  <a:lnTo>
                    <a:pt x="219755" y="1067818"/>
                  </a:lnTo>
                  <a:lnTo>
                    <a:pt x="271642" y="1053146"/>
                  </a:lnTo>
                  <a:lnTo>
                    <a:pt x="327354" y="1041349"/>
                  </a:lnTo>
                  <a:lnTo>
                    <a:pt x="386411" y="1032647"/>
                  </a:lnTo>
                  <a:lnTo>
                    <a:pt x="448331" y="1027264"/>
                  </a:lnTo>
                  <a:lnTo>
                    <a:pt x="512635" y="1025420"/>
                  </a:lnTo>
                  <a:lnTo>
                    <a:pt x="576939" y="1027264"/>
                  </a:lnTo>
                  <a:lnTo>
                    <a:pt x="638859" y="1032647"/>
                  </a:lnTo>
                  <a:lnTo>
                    <a:pt x="697915" y="1041349"/>
                  </a:lnTo>
                  <a:lnTo>
                    <a:pt x="753627" y="1053146"/>
                  </a:lnTo>
                  <a:lnTo>
                    <a:pt x="805514" y="1067818"/>
                  </a:lnTo>
                  <a:lnTo>
                    <a:pt x="853096" y="1085142"/>
                  </a:lnTo>
                  <a:lnTo>
                    <a:pt x="895893" y="1104897"/>
                  </a:lnTo>
                  <a:lnTo>
                    <a:pt x="933423" y="1126861"/>
                  </a:lnTo>
                  <a:lnTo>
                    <a:pt x="965207" y="1150813"/>
                  </a:lnTo>
                  <a:lnTo>
                    <a:pt x="1009614" y="1203790"/>
                  </a:lnTo>
                  <a:lnTo>
                    <a:pt x="1025270" y="1262056"/>
                  </a:lnTo>
                  <a:lnTo>
                    <a:pt x="1021276" y="1291739"/>
                  </a:lnTo>
                  <a:lnTo>
                    <a:pt x="1009614" y="1320322"/>
                  </a:lnTo>
                  <a:lnTo>
                    <a:pt x="965207" y="1373299"/>
                  </a:lnTo>
                  <a:lnTo>
                    <a:pt x="933423" y="1397251"/>
                  </a:lnTo>
                  <a:lnTo>
                    <a:pt x="895893" y="1419215"/>
                  </a:lnTo>
                  <a:lnTo>
                    <a:pt x="853096" y="1438970"/>
                  </a:lnTo>
                  <a:lnTo>
                    <a:pt x="805514" y="1456294"/>
                  </a:lnTo>
                  <a:lnTo>
                    <a:pt x="753627" y="1470966"/>
                  </a:lnTo>
                  <a:lnTo>
                    <a:pt x="697915" y="1482763"/>
                  </a:lnTo>
                  <a:lnTo>
                    <a:pt x="638859" y="1491464"/>
                  </a:lnTo>
                  <a:lnTo>
                    <a:pt x="576939" y="1496848"/>
                  </a:lnTo>
                  <a:lnTo>
                    <a:pt x="512635" y="1498692"/>
                  </a:lnTo>
                  <a:lnTo>
                    <a:pt x="448331" y="1496848"/>
                  </a:lnTo>
                  <a:lnTo>
                    <a:pt x="386411" y="1491464"/>
                  </a:lnTo>
                  <a:lnTo>
                    <a:pt x="327354" y="1482763"/>
                  </a:lnTo>
                  <a:lnTo>
                    <a:pt x="271642" y="1470966"/>
                  </a:lnTo>
                  <a:lnTo>
                    <a:pt x="219755" y="1456294"/>
                  </a:lnTo>
                  <a:lnTo>
                    <a:pt x="172173" y="1438970"/>
                  </a:lnTo>
                  <a:lnTo>
                    <a:pt x="129377" y="1419215"/>
                  </a:lnTo>
                  <a:lnTo>
                    <a:pt x="91847" y="1397251"/>
                  </a:lnTo>
                  <a:lnTo>
                    <a:pt x="60063" y="1373299"/>
                  </a:lnTo>
                  <a:lnTo>
                    <a:pt x="15656" y="1320322"/>
                  </a:lnTo>
                  <a:lnTo>
                    <a:pt x="0" y="1262056"/>
                  </a:lnTo>
                  <a:close/>
                </a:path>
                <a:path w="7517130" h="1499235">
                  <a:moveTo>
                    <a:pt x="1712071" y="236635"/>
                  </a:moveTo>
                  <a:lnTo>
                    <a:pt x="1716065" y="206952"/>
                  </a:lnTo>
                  <a:lnTo>
                    <a:pt x="1727727" y="178369"/>
                  </a:lnTo>
                  <a:lnTo>
                    <a:pt x="1772134" y="125392"/>
                  </a:lnTo>
                  <a:lnTo>
                    <a:pt x="1803918" y="101440"/>
                  </a:lnTo>
                  <a:lnTo>
                    <a:pt x="1841448" y="79476"/>
                  </a:lnTo>
                  <a:lnTo>
                    <a:pt x="1884244" y="59721"/>
                  </a:lnTo>
                  <a:lnTo>
                    <a:pt x="1931826" y="42397"/>
                  </a:lnTo>
                  <a:lnTo>
                    <a:pt x="1983713" y="27725"/>
                  </a:lnTo>
                  <a:lnTo>
                    <a:pt x="2039425" y="15928"/>
                  </a:lnTo>
                  <a:lnTo>
                    <a:pt x="2098482" y="7227"/>
                  </a:lnTo>
                  <a:lnTo>
                    <a:pt x="2160402" y="1843"/>
                  </a:lnTo>
                  <a:lnTo>
                    <a:pt x="2224706" y="0"/>
                  </a:lnTo>
                  <a:lnTo>
                    <a:pt x="2289010" y="1843"/>
                  </a:lnTo>
                  <a:lnTo>
                    <a:pt x="2350930" y="7227"/>
                  </a:lnTo>
                  <a:lnTo>
                    <a:pt x="2409987" y="15928"/>
                  </a:lnTo>
                  <a:lnTo>
                    <a:pt x="2465699" y="27725"/>
                  </a:lnTo>
                  <a:lnTo>
                    <a:pt x="2517586" y="42397"/>
                  </a:lnTo>
                  <a:lnTo>
                    <a:pt x="2565168" y="59721"/>
                  </a:lnTo>
                  <a:lnTo>
                    <a:pt x="2607964" y="79476"/>
                  </a:lnTo>
                  <a:lnTo>
                    <a:pt x="2645494" y="101440"/>
                  </a:lnTo>
                  <a:lnTo>
                    <a:pt x="2677278" y="125392"/>
                  </a:lnTo>
                  <a:lnTo>
                    <a:pt x="2721685" y="178369"/>
                  </a:lnTo>
                  <a:lnTo>
                    <a:pt x="2737341" y="236635"/>
                  </a:lnTo>
                  <a:lnTo>
                    <a:pt x="2733347" y="266318"/>
                  </a:lnTo>
                  <a:lnTo>
                    <a:pt x="2721685" y="294901"/>
                  </a:lnTo>
                  <a:lnTo>
                    <a:pt x="2677278" y="347879"/>
                  </a:lnTo>
                  <a:lnTo>
                    <a:pt x="2645494" y="371830"/>
                  </a:lnTo>
                  <a:lnTo>
                    <a:pt x="2607964" y="393794"/>
                  </a:lnTo>
                  <a:lnTo>
                    <a:pt x="2565168" y="413549"/>
                  </a:lnTo>
                  <a:lnTo>
                    <a:pt x="2517586" y="430873"/>
                  </a:lnTo>
                  <a:lnTo>
                    <a:pt x="2465699" y="445545"/>
                  </a:lnTo>
                  <a:lnTo>
                    <a:pt x="2409987" y="457342"/>
                  </a:lnTo>
                  <a:lnTo>
                    <a:pt x="2350930" y="466044"/>
                  </a:lnTo>
                  <a:lnTo>
                    <a:pt x="2289010" y="471427"/>
                  </a:lnTo>
                  <a:lnTo>
                    <a:pt x="2224706" y="473271"/>
                  </a:lnTo>
                  <a:lnTo>
                    <a:pt x="2160402" y="471427"/>
                  </a:lnTo>
                  <a:lnTo>
                    <a:pt x="2098482" y="466044"/>
                  </a:lnTo>
                  <a:lnTo>
                    <a:pt x="2039425" y="457342"/>
                  </a:lnTo>
                  <a:lnTo>
                    <a:pt x="1983713" y="445545"/>
                  </a:lnTo>
                  <a:lnTo>
                    <a:pt x="1931826" y="430873"/>
                  </a:lnTo>
                  <a:lnTo>
                    <a:pt x="1884244" y="413549"/>
                  </a:lnTo>
                  <a:lnTo>
                    <a:pt x="1841448" y="393794"/>
                  </a:lnTo>
                  <a:lnTo>
                    <a:pt x="1803918" y="371830"/>
                  </a:lnTo>
                  <a:lnTo>
                    <a:pt x="1772134" y="347879"/>
                  </a:lnTo>
                  <a:lnTo>
                    <a:pt x="1727727" y="294901"/>
                  </a:lnTo>
                  <a:lnTo>
                    <a:pt x="1712071" y="236635"/>
                  </a:lnTo>
                  <a:close/>
                </a:path>
                <a:path w="7517130" h="1499235">
                  <a:moveTo>
                    <a:pt x="6964942" y="542289"/>
                  </a:moveTo>
                  <a:lnTo>
                    <a:pt x="6970550" y="502548"/>
                  </a:lnTo>
                  <a:lnTo>
                    <a:pt x="6986634" y="465532"/>
                  </a:lnTo>
                  <a:lnTo>
                    <a:pt x="7012084" y="432035"/>
                  </a:lnTo>
                  <a:lnTo>
                    <a:pt x="7045790" y="402851"/>
                  </a:lnTo>
                  <a:lnTo>
                    <a:pt x="7086643" y="378771"/>
                  </a:lnTo>
                  <a:lnTo>
                    <a:pt x="7133531" y="360590"/>
                  </a:lnTo>
                  <a:lnTo>
                    <a:pt x="7185346" y="349099"/>
                  </a:lnTo>
                  <a:lnTo>
                    <a:pt x="7240977" y="345093"/>
                  </a:lnTo>
                  <a:lnTo>
                    <a:pt x="7296607" y="349099"/>
                  </a:lnTo>
                  <a:lnTo>
                    <a:pt x="7348421" y="360590"/>
                  </a:lnTo>
                  <a:lnTo>
                    <a:pt x="7395310" y="378771"/>
                  </a:lnTo>
                  <a:lnTo>
                    <a:pt x="7436162" y="402851"/>
                  </a:lnTo>
                  <a:lnTo>
                    <a:pt x="7469868" y="432035"/>
                  </a:lnTo>
                  <a:lnTo>
                    <a:pt x="7495318" y="465532"/>
                  </a:lnTo>
                  <a:lnTo>
                    <a:pt x="7511402" y="502548"/>
                  </a:lnTo>
                  <a:lnTo>
                    <a:pt x="7517011" y="542289"/>
                  </a:lnTo>
                  <a:lnTo>
                    <a:pt x="7511402" y="582032"/>
                  </a:lnTo>
                  <a:lnTo>
                    <a:pt x="7495318" y="619047"/>
                  </a:lnTo>
                  <a:lnTo>
                    <a:pt x="7469868" y="652544"/>
                  </a:lnTo>
                  <a:lnTo>
                    <a:pt x="7436162" y="681729"/>
                  </a:lnTo>
                  <a:lnTo>
                    <a:pt x="7395310" y="705808"/>
                  </a:lnTo>
                  <a:lnTo>
                    <a:pt x="7348421" y="723989"/>
                  </a:lnTo>
                  <a:lnTo>
                    <a:pt x="7296607" y="735479"/>
                  </a:lnTo>
                  <a:lnTo>
                    <a:pt x="7240977" y="739486"/>
                  </a:lnTo>
                  <a:lnTo>
                    <a:pt x="7185346" y="735479"/>
                  </a:lnTo>
                  <a:lnTo>
                    <a:pt x="7133531" y="723989"/>
                  </a:lnTo>
                  <a:lnTo>
                    <a:pt x="7086643" y="705808"/>
                  </a:lnTo>
                  <a:lnTo>
                    <a:pt x="7045790" y="681729"/>
                  </a:lnTo>
                  <a:lnTo>
                    <a:pt x="7012084" y="652544"/>
                  </a:lnTo>
                  <a:lnTo>
                    <a:pt x="6986634" y="619047"/>
                  </a:lnTo>
                  <a:lnTo>
                    <a:pt x="6970550" y="582032"/>
                  </a:lnTo>
                  <a:lnTo>
                    <a:pt x="6964942" y="542289"/>
                  </a:lnTo>
                  <a:close/>
                </a:path>
                <a:path w="7517130" h="1499235">
                  <a:moveTo>
                    <a:pt x="5060632" y="1262056"/>
                  </a:moveTo>
                  <a:lnTo>
                    <a:pt x="5064626" y="1232373"/>
                  </a:lnTo>
                  <a:lnTo>
                    <a:pt x="5076288" y="1203790"/>
                  </a:lnTo>
                  <a:lnTo>
                    <a:pt x="5120695" y="1150813"/>
                  </a:lnTo>
                  <a:lnTo>
                    <a:pt x="5152479" y="1126861"/>
                  </a:lnTo>
                  <a:lnTo>
                    <a:pt x="5190009" y="1104897"/>
                  </a:lnTo>
                  <a:lnTo>
                    <a:pt x="5232806" y="1085142"/>
                  </a:lnTo>
                  <a:lnTo>
                    <a:pt x="5280388" y="1067818"/>
                  </a:lnTo>
                  <a:lnTo>
                    <a:pt x="5332275" y="1053146"/>
                  </a:lnTo>
                  <a:lnTo>
                    <a:pt x="5387987" y="1041349"/>
                  </a:lnTo>
                  <a:lnTo>
                    <a:pt x="5447043" y="1032647"/>
                  </a:lnTo>
                  <a:lnTo>
                    <a:pt x="5508963" y="1027264"/>
                  </a:lnTo>
                  <a:lnTo>
                    <a:pt x="5573267" y="1025420"/>
                  </a:lnTo>
                  <a:lnTo>
                    <a:pt x="5637571" y="1027264"/>
                  </a:lnTo>
                  <a:lnTo>
                    <a:pt x="5699491" y="1032647"/>
                  </a:lnTo>
                  <a:lnTo>
                    <a:pt x="5758547" y="1041349"/>
                  </a:lnTo>
                  <a:lnTo>
                    <a:pt x="5814259" y="1053146"/>
                  </a:lnTo>
                  <a:lnTo>
                    <a:pt x="5866147" y="1067818"/>
                  </a:lnTo>
                  <a:lnTo>
                    <a:pt x="5913729" y="1085142"/>
                  </a:lnTo>
                  <a:lnTo>
                    <a:pt x="5956525" y="1104897"/>
                  </a:lnTo>
                  <a:lnTo>
                    <a:pt x="5994055" y="1126861"/>
                  </a:lnTo>
                  <a:lnTo>
                    <a:pt x="6025839" y="1150813"/>
                  </a:lnTo>
                  <a:lnTo>
                    <a:pt x="6070246" y="1203790"/>
                  </a:lnTo>
                  <a:lnTo>
                    <a:pt x="6085903" y="1262056"/>
                  </a:lnTo>
                  <a:lnTo>
                    <a:pt x="6081908" y="1291739"/>
                  </a:lnTo>
                  <a:lnTo>
                    <a:pt x="6070246" y="1320322"/>
                  </a:lnTo>
                  <a:lnTo>
                    <a:pt x="6025839" y="1373299"/>
                  </a:lnTo>
                  <a:lnTo>
                    <a:pt x="5994055" y="1397251"/>
                  </a:lnTo>
                  <a:lnTo>
                    <a:pt x="5956525" y="1419215"/>
                  </a:lnTo>
                  <a:lnTo>
                    <a:pt x="5913729" y="1438970"/>
                  </a:lnTo>
                  <a:lnTo>
                    <a:pt x="5866147" y="1456294"/>
                  </a:lnTo>
                  <a:lnTo>
                    <a:pt x="5814259" y="1470966"/>
                  </a:lnTo>
                  <a:lnTo>
                    <a:pt x="5758547" y="1482763"/>
                  </a:lnTo>
                  <a:lnTo>
                    <a:pt x="5699491" y="1491464"/>
                  </a:lnTo>
                  <a:lnTo>
                    <a:pt x="5637571" y="1496848"/>
                  </a:lnTo>
                  <a:lnTo>
                    <a:pt x="5573267" y="1498692"/>
                  </a:lnTo>
                  <a:lnTo>
                    <a:pt x="5508963" y="1496848"/>
                  </a:lnTo>
                  <a:lnTo>
                    <a:pt x="5447043" y="1491464"/>
                  </a:lnTo>
                  <a:lnTo>
                    <a:pt x="5387986" y="1482763"/>
                  </a:lnTo>
                  <a:lnTo>
                    <a:pt x="5332275" y="1470966"/>
                  </a:lnTo>
                  <a:lnTo>
                    <a:pt x="5280387" y="1456294"/>
                  </a:lnTo>
                  <a:lnTo>
                    <a:pt x="5232805" y="1438970"/>
                  </a:lnTo>
                  <a:lnTo>
                    <a:pt x="5190009" y="1419215"/>
                  </a:lnTo>
                  <a:lnTo>
                    <a:pt x="5152479" y="1397251"/>
                  </a:lnTo>
                  <a:lnTo>
                    <a:pt x="5120695" y="1373299"/>
                  </a:lnTo>
                  <a:lnTo>
                    <a:pt x="5076288" y="1320322"/>
                  </a:lnTo>
                  <a:lnTo>
                    <a:pt x="5060632" y="1262056"/>
                  </a:lnTo>
                  <a:close/>
                </a:path>
              </a:pathLst>
            </a:custGeom>
            <a:ln w="19718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B7888C21-E7CB-4A3F-C2D4-A7CA771718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5201" y="3871802"/>
              <a:ext cx="246460" cy="246493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E95D9250-92E9-7C92-3320-2A41BCBD7E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0669" y="3871802"/>
              <a:ext cx="246460" cy="246493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BA9F8916-FF0E-6D5D-9B4F-4C2C80AC06CC}"/>
                </a:ext>
              </a:extLst>
            </p:cNvPr>
            <p:cNvSpPr/>
            <p:nvPr/>
          </p:nvSpPr>
          <p:spPr>
            <a:xfrm>
              <a:off x="2634466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5" h="236854">
                  <a:moveTo>
                    <a:pt x="118300" y="0"/>
                  </a:moveTo>
                  <a:lnTo>
                    <a:pt x="90373" y="90387"/>
                  </a:lnTo>
                  <a:lnTo>
                    <a:pt x="0" y="90387"/>
                  </a:lnTo>
                  <a:lnTo>
                    <a:pt x="73113" y="146248"/>
                  </a:lnTo>
                  <a:lnTo>
                    <a:pt x="45186" y="236635"/>
                  </a:lnTo>
                  <a:lnTo>
                    <a:pt x="118300" y="180773"/>
                  </a:lnTo>
                  <a:lnTo>
                    <a:pt x="191413" y="236635"/>
                  </a:lnTo>
                  <a:lnTo>
                    <a:pt x="163485" y="146248"/>
                  </a:lnTo>
                  <a:lnTo>
                    <a:pt x="236600" y="90387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83464886-0701-B19E-0A51-503B92E94949}"/>
                </a:ext>
              </a:extLst>
            </p:cNvPr>
            <p:cNvSpPr/>
            <p:nvPr/>
          </p:nvSpPr>
          <p:spPr>
            <a:xfrm>
              <a:off x="2634466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5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387BBB2-89BB-AD40-B042-54A4AA099D16}"/>
                </a:ext>
              </a:extLst>
            </p:cNvPr>
            <p:cNvSpPr/>
            <p:nvPr/>
          </p:nvSpPr>
          <p:spPr>
            <a:xfrm>
              <a:off x="2397865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5" h="236854">
                  <a:moveTo>
                    <a:pt x="118300" y="0"/>
                  </a:moveTo>
                  <a:lnTo>
                    <a:pt x="90373" y="90387"/>
                  </a:lnTo>
                  <a:lnTo>
                    <a:pt x="0" y="90387"/>
                  </a:lnTo>
                  <a:lnTo>
                    <a:pt x="73113" y="146248"/>
                  </a:lnTo>
                  <a:lnTo>
                    <a:pt x="45186" y="236635"/>
                  </a:lnTo>
                  <a:lnTo>
                    <a:pt x="118300" y="180773"/>
                  </a:lnTo>
                  <a:lnTo>
                    <a:pt x="191413" y="236635"/>
                  </a:lnTo>
                  <a:lnTo>
                    <a:pt x="163485" y="146248"/>
                  </a:lnTo>
                  <a:lnTo>
                    <a:pt x="236600" y="90387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F937D3A-E2DB-7261-6570-BB4DA9A68291}"/>
                </a:ext>
              </a:extLst>
            </p:cNvPr>
            <p:cNvSpPr/>
            <p:nvPr/>
          </p:nvSpPr>
          <p:spPr>
            <a:xfrm>
              <a:off x="2397865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5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1A814D73-66CC-77EB-900D-5084AC2FA14D}"/>
                </a:ext>
              </a:extLst>
            </p:cNvPr>
            <p:cNvSpPr/>
            <p:nvPr/>
          </p:nvSpPr>
          <p:spPr>
            <a:xfrm>
              <a:off x="2161264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5" h="236854">
                  <a:moveTo>
                    <a:pt x="118300" y="0"/>
                  </a:moveTo>
                  <a:lnTo>
                    <a:pt x="90373" y="90387"/>
                  </a:lnTo>
                  <a:lnTo>
                    <a:pt x="0" y="90387"/>
                  </a:lnTo>
                  <a:lnTo>
                    <a:pt x="73113" y="146248"/>
                  </a:lnTo>
                  <a:lnTo>
                    <a:pt x="45186" y="236635"/>
                  </a:lnTo>
                  <a:lnTo>
                    <a:pt x="118300" y="180773"/>
                  </a:lnTo>
                  <a:lnTo>
                    <a:pt x="191413" y="236635"/>
                  </a:lnTo>
                  <a:lnTo>
                    <a:pt x="163485" y="146248"/>
                  </a:lnTo>
                  <a:lnTo>
                    <a:pt x="236600" y="90387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BE87ED5D-FB1E-2594-10F0-7089759BAFED}"/>
                </a:ext>
              </a:extLst>
            </p:cNvPr>
            <p:cNvSpPr/>
            <p:nvPr/>
          </p:nvSpPr>
          <p:spPr>
            <a:xfrm>
              <a:off x="2161264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5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49DC65D3-FC61-6E2B-A4FD-EF4DF60DFB5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4635" y="5074699"/>
              <a:ext cx="483061" cy="246493"/>
            </a:xfrm>
            <a:prstGeom prst="rect">
              <a:avLst/>
            </a:prstGeom>
          </p:spPr>
        </p:pic>
        <p:pic>
          <p:nvPicPr>
            <p:cNvPr id="21" name="object 14">
              <a:extLst>
                <a:ext uri="{FF2B5EF4-FFF2-40B4-BE49-F238E27FC236}">
                  <a16:creationId xmlns:a16="http://schemas.microsoft.com/office/drawing/2014/main" id="{AB0C1CD4-E3A2-CC70-6AB7-27831306688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9536" y="1806171"/>
              <a:ext cx="946404" cy="1672882"/>
            </a:xfrm>
            <a:prstGeom prst="rect">
              <a:avLst/>
            </a:prstGeom>
          </p:spPr>
        </p:pic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A5DCE183-3B03-3971-D9D5-9CBBC587B7B8}"/>
                </a:ext>
              </a:extLst>
            </p:cNvPr>
            <p:cNvSpPr/>
            <p:nvPr/>
          </p:nvSpPr>
          <p:spPr>
            <a:xfrm>
              <a:off x="4377754" y="371897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5"/>
                  </a:lnTo>
                  <a:lnTo>
                    <a:pt x="73113" y="146248"/>
                  </a:lnTo>
                  <a:lnTo>
                    <a:pt x="45186" y="236634"/>
                  </a:lnTo>
                  <a:lnTo>
                    <a:pt x="118300" y="180773"/>
                  </a:lnTo>
                  <a:lnTo>
                    <a:pt x="191414" y="236634"/>
                  </a:lnTo>
                  <a:lnTo>
                    <a:pt x="163487" y="146248"/>
                  </a:lnTo>
                  <a:lnTo>
                    <a:pt x="236600" y="90385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97F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7F7B749B-394C-8FF6-3769-E8879997D3BD}"/>
                </a:ext>
              </a:extLst>
            </p:cNvPr>
            <p:cNvSpPr/>
            <p:nvPr/>
          </p:nvSpPr>
          <p:spPr>
            <a:xfrm>
              <a:off x="4377754" y="3718974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B6DEAFE8-B54E-8E15-4AD8-6F3868EDED7B}"/>
                </a:ext>
              </a:extLst>
            </p:cNvPr>
            <p:cNvSpPr/>
            <p:nvPr/>
          </p:nvSpPr>
          <p:spPr>
            <a:xfrm>
              <a:off x="4141153" y="371897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5"/>
                  </a:lnTo>
                  <a:lnTo>
                    <a:pt x="73115" y="146248"/>
                  </a:lnTo>
                  <a:lnTo>
                    <a:pt x="45186" y="236634"/>
                  </a:lnTo>
                  <a:lnTo>
                    <a:pt x="118300" y="180773"/>
                  </a:lnTo>
                  <a:lnTo>
                    <a:pt x="191414" y="236634"/>
                  </a:lnTo>
                  <a:lnTo>
                    <a:pt x="163487" y="146248"/>
                  </a:lnTo>
                  <a:lnTo>
                    <a:pt x="236600" y="90385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97F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4F1F111E-865B-6C47-E877-0286E9DE5687}"/>
                </a:ext>
              </a:extLst>
            </p:cNvPr>
            <p:cNvSpPr/>
            <p:nvPr/>
          </p:nvSpPr>
          <p:spPr>
            <a:xfrm>
              <a:off x="4141153" y="3718974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5DAEBA2C-3614-D1DE-5280-ABB0DA933593}"/>
                </a:ext>
              </a:extLst>
            </p:cNvPr>
            <p:cNvSpPr/>
            <p:nvPr/>
          </p:nvSpPr>
          <p:spPr>
            <a:xfrm>
              <a:off x="3904552" y="371897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5"/>
                  </a:lnTo>
                  <a:lnTo>
                    <a:pt x="73113" y="146248"/>
                  </a:lnTo>
                  <a:lnTo>
                    <a:pt x="45186" y="236634"/>
                  </a:lnTo>
                  <a:lnTo>
                    <a:pt x="118300" y="180773"/>
                  </a:lnTo>
                  <a:lnTo>
                    <a:pt x="191414" y="236634"/>
                  </a:lnTo>
                  <a:lnTo>
                    <a:pt x="163487" y="146248"/>
                  </a:lnTo>
                  <a:lnTo>
                    <a:pt x="236600" y="90385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97F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7DC0D9C0-5B23-3DB2-6F1F-671356397F98}"/>
                </a:ext>
              </a:extLst>
            </p:cNvPr>
            <p:cNvSpPr/>
            <p:nvPr/>
          </p:nvSpPr>
          <p:spPr>
            <a:xfrm>
              <a:off x="3904552" y="3718974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1">
              <a:extLst>
                <a:ext uri="{FF2B5EF4-FFF2-40B4-BE49-F238E27FC236}">
                  <a16:creationId xmlns:a16="http://schemas.microsoft.com/office/drawing/2014/main" id="{9CE2AB0A-8353-7768-D689-E298AEB6922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7923" y="4029559"/>
              <a:ext cx="483061" cy="246493"/>
            </a:xfrm>
            <a:prstGeom prst="rect">
              <a:avLst/>
            </a:prstGeom>
          </p:spPr>
        </p:pic>
        <p:pic>
          <p:nvPicPr>
            <p:cNvPr id="29" name="object 22">
              <a:extLst>
                <a:ext uri="{FF2B5EF4-FFF2-40B4-BE49-F238E27FC236}">
                  <a16:creationId xmlns:a16="http://schemas.microsoft.com/office/drawing/2014/main" id="{574EB999-4027-C0DE-3CE8-85EA23391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8490" y="4916942"/>
              <a:ext cx="246460" cy="246493"/>
            </a:xfrm>
            <a:prstGeom prst="rect">
              <a:avLst/>
            </a:prstGeom>
          </p:spPr>
        </p:pic>
        <p:pic>
          <p:nvPicPr>
            <p:cNvPr id="30" name="object 23">
              <a:extLst>
                <a:ext uri="{FF2B5EF4-FFF2-40B4-BE49-F238E27FC236}">
                  <a16:creationId xmlns:a16="http://schemas.microsoft.com/office/drawing/2014/main" id="{841A45F8-CB13-3724-B634-169280FACD6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3958" y="4916942"/>
              <a:ext cx="246460" cy="246493"/>
            </a:xfrm>
            <a:prstGeom prst="rect">
              <a:avLst/>
            </a:prstGeom>
          </p:spPr>
        </p:pic>
        <p:pic>
          <p:nvPicPr>
            <p:cNvPr id="31" name="object 24">
              <a:extLst>
                <a:ext uri="{FF2B5EF4-FFF2-40B4-BE49-F238E27FC236}">
                  <a16:creationId xmlns:a16="http://schemas.microsoft.com/office/drawing/2014/main" id="{6E375F85-C7C0-2009-F59E-D117933DD7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86252" y="1806171"/>
              <a:ext cx="946403" cy="1672882"/>
            </a:xfrm>
            <a:prstGeom prst="rect">
              <a:avLst/>
            </a:prstGeom>
          </p:spPr>
        </p:pic>
        <p:pic>
          <p:nvPicPr>
            <p:cNvPr id="32" name="object 25">
              <a:extLst>
                <a:ext uri="{FF2B5EF4-FFF2-40B4-BE49-F238E27FC236}">
                  <a16:creationId xmlns:a16="http://schemas.microsoft.com/office/drawing/2014/main" id="{0D75D691-7D6F-9108-2219-FE0981711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3933" y="3871802"/>
              <a:ext cx="246460" cy="246493"/>
            </a:xfrm>
            <a:prstGeom prst="rect">
              <a:avLst/>
            </a:prstGeom>
          </p:spPr>
        </p:pic>
        <p:pic>
          <p:nvPicPr>
            <p:cNvPr id="33" name="object 26">
              <a:extLst>
                <a:ext uri="{FF2B5EF4-FFF2-40B4-BE49-F238E27FC236}">
                  <a16:creationId xmlns:a16="http://schemas.microsoft.com/office/drawing/2014/main" id="{3B77EA21-562D-7B1C-F7AB-3ACE3F431DC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3933" y="4916942"/>
              <a:ext cx="246460" cy="246493"/>
            </a:xfrm>
            <a:prstGeom prst="rect">
              <a:avLst/>
            </a:prstGeom>
          </p:spPr>
        </p:pic>
        <p:pic>
          <p:nvPicPr>
            <p:cNvPr id="34" name="object 27">
              <a:extLst>
                <a:ext uri="{FF2B5EF4-FFF2-40B4-BE49-F238E27FC236}">
                  <a16:creationId xmlns:a16="http://schemas.microsoft.com/office/drawing/2014/main" id="{0EC716DB-E096-49AF-6F80-DE287BA4608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0533" y="1806171"/>
              <a:ext cx="946403" cy="1672882"/>
            </a:xfrm>
            <a:prstGeom prst="rect">
              <a:avLst/>
            </a:prstGeom>
          </p:spPr>
        </p:pic>
        <p:pic>
          <p:nvPicPr>
            <p:cNvPr id="35" name="object 28">
              <a:extLst>
                <a:ext uri="{FF2B5EF4-FFF2-40B4-BE49-F238E27FC236}">
                  <a16:creationId xmlns:a16="http://schemas.microsoft.com/office/drawing/2014/main" id="{1B7FD967-36CF-01BD-8642-4DEA88E7377B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09095" y="1806171"/>
              <a:ext cx="946403" cy="1672882"/>
            </a:xfrm>
            <a:prstGeom prst="rect">
              <a:avLst/>
            </a:prstGeom>
          </p:spPr>
        </p:pic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2BD41EB3-193A-7246-08B2-6F9B34BFF847}"/>
                </a:ext>
              </a:extLst>
            </p:cNvPr>
            <p:cNvSpPr/>
            <p:nvPr/>
          </p:nvSpPr>
          <p:spPr>
            <a:xfrm>
              <a:off x="9394025" y="371897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3" y="90387"/>
                  </a:lnTo>
                  <a:lnTo>
                    <a:pt x="0" y="90385"/>
                  </a:lnTo>
                  <a:lnTo>
                    <a:pt x="73113" y="146248"/>
                  </a:lnTo>
                  <a:lnTo>
                    <a:pt x="45187" y="236634"/>
                  </a:lnTo>
                  <a:lnTo>
                    <a:pt x="118300" y="180773"/>
                  </a:lnTo>
                  <a:lnTo>
                    <a:pt x="191414" y="236634"/>
                  </a:lnTo>
                  <a:lnTo>
                    <a:pt x="163485" y="146248"/>
                  </a:lnTo>
                  <a:lnTo>
                    <a:pt x="236600" y="90385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97F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0E2B9F7E-DE21-E471-6DE6-9630D228D013}"/>
                </a:ext>
              </a:extLst>
            </p:cNvPr>
            <p:cNvSpPr/>
            <p:nvPr/>
          </p:nvSpPr>
          <p:spPr>
            <a:xfrm>
              <a:off x="9394024" y="3718974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4944029F-0F42-F019-6AE0-BFA12D3A308B}"/>
                </a:ext>
              </a:extLst>
            </p:cNvPr>
            <p:cNvSpPr/>
            <p:nvPr/>
          </p:nvSpPr>
          <p:spPr>
            <a:xfrm>
              <a:off x="9157424" y="371897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5"/>
                  </a:lnTo>
                  <a:lnTo>
                    <a:pt x="73113" y="146248"/>
                  </a:lnTo>
                  <a:lnTo>
                    <a:pt x="45187" y="236634"/>
                  </a:lnTo>
                  <a:lnTo>
                    <a:pt x="118300" y="180773"/>
                  </a:lnTo>
                  <a:lnTo>
                    <a:pt x="191414" y="236634"/>
                  </a:lnTo>
                  <a:lnTo>
                    <a:pt x="163485" y="146248"/>
                  </a:lnTo>
                  <a:lnTo>
                    <a:pt x="236600" y="90385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97F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2">
              <a:extLst>
                <a:ext uri="{FF2B5EF4-FFF2-40B4-BE49-F238E27FC236}">
                  <a16:creationId xmlns:a16="http://schemas.microsoft.com/office/drawing/2014/main" id="{101AC0C4-A725-4E59-586F-F48BD597A58B}"/>
                </a:ext>
              </a:extLst>
            </p:cNvPr>
            <p:cNvSpPr/>
            <p:nvPr/>
          </p:nvSpPr>
          <p:spPr>
            <a:xfrm>
              <a:off x="9157424" y="3718974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5" y="90387"/>
                  </a:lnTo>
                  <a:lnTo>
                    <a:pt x="236599" y="90386"/>
                  </a:lnTo>
                  <a:lnTo>
                    <a:pt x="163485" y="146248"/>
                  </a:lnTo>
                  <a:lnTo>
                    <a:pt x="191412" y="236634"/>
                  </a:lnTo>
                  <a:lnTo>
                    <a:pt x="118300" y="180772"/>
                  </a:lnTo>
                  <a:lnTo>
                    <a:pt x="45186" y="236634"/>
                  </a:lnTo>
                  <a:lnTo>
                    <a:pt x="73113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3">
              <a:extLst>
                <a:ext uri="{FF2B5EF4-FFF2-40B4-BE49-F238E27FC236}">
                  <a16:creationId xmlns:a16="http://schemas.microsoft.com/office/drawing/2014/main" id="{8964D489-2622-A93F-4B58-70E23FF0E2EA}"/>
                </a:ext>
              </a:extLst>
            </p:cNvPr>
            <p:cNvSpPr/>
            <p:nvPr/>
          </p:nvSpPr>
          <p:spPr>
            <a:xfrm>
              <a:off x="8920823" y="371897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5"/>
                  </a:lnTo>
                  <a:lnTo>
                    <a:pt x="73113" y="146248"/>
                  </a:lnTo>
                  <a:lnTo>
                    <a:pt x="45186" y="236634"/>
                  </a:lnTo>
                  <a:lnTo>
                    <a:pt x="118300" y="180773"/>
                  </a:lnTo>
                  <a:lnTo>
                    <a:pt x="191414" y="236634"/>
                  </a:lnTo>
                  <a:lnTo>
                    <a:pt x="163485" y="146248"/>
                  </a:lnTo>
                  <a:lnTo>
                    <a:pt x="236600" y="90385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97F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4">
              <a:extLst>
                <a:ext uri="{FF2B5EF4-FFF2-40B4-BE49-F238E27FC236}">
                  <a16:creationId xmlns:a16="http://schemas.microsoft.com/office/drawing/2014/main" id="{8A77B81F-3C62-8654-7402-058112F99E34}"/>
                </a:ext>
              </a:extLst>
            </p:cNvPr>
            <p:cNvSpPr/>
            <p:nvPr/>
          </p:nvSpPr>
          <p:spPr>
            <a:xfrm>
              <a:off x="8920823" y="3718974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5" y="90387"/>
                  </a:lnTo>
                  <a:lnTo>
                    <a:pt x="118301" y="0"/>
                  </a:lnTo>
                  <a:lnTo>
                    <a:pt x="146226" y="90387"/>
                  </a:lnTo>
                  <a:lnTo>
                    <a:pt x="236602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1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35">
              <a:extLst>
                <a:ext uri="{FF2B5EF4-FFF2-40B4-BE49-F238E27FC236}">
                  <a16:creationId xmlns:a16="http://schemas.microsoft.com/office/drawing/2014/main" id="{E6050513-9517-105F-1AD9-43FA267107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2495" y="4029559"/>
              <a:ext cx="246459" cy="246493"/>
            </a:xfrm>
            <a:prstGeom prst="rect">
              <a:avLst/>
            </a:prstGeom>
          </p:spPr>
        </p:pic>
        <p:sp>
          <p:nvSpPr>
            <p:cNvPr id="43" name="object 36">
              <a:extLst>
                <a:ext uri="{FF2B5EF4-FFF2-40B4-BE49-F238E27FC236}">
                  <a16:creationId xmlns:a16="http://schemas.microsoft.com/office/drawing/2014/main" id="{0B7C1DEF-41BD-A5CF-F47C-7EEA71BD8066}"/>
                </a:ext>
              </a:extLst>
            </p:cNvPr>
            <p:cNvSpPr/>
            <p:nvPr/>
          </p:nvSpPr>
          <p:spPr>
            <a:xfrm>
              <a:off x="9394025" y="4921872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3" y="90388"/>
                  </a:lnTo>
                  <a:lnTo>
                    <a:pt x="0" y="90387"/>
                  </a:lnTo>
                  <a:lnTo>
                    <a:pt x="73113" y="146249"/>
                  </a:lnTo>
                  <a:lnTo>
                    <a:pt x="45187" y="236635"/>
                  </a:lnTo>
                  <a:lnTo>
                    <a:pt x="118300" y="180773"/>
                  </a:lnTo>
                  <a:lnTo>
                    <a:pt x="191414" y="236635"/>
                  </a:lnTo>
                  <a:lnTo>
                    <a:pt x="163485" y="146249"/>
                  </a:lnTo>
                  <a:lnTo>
                    <a:pt x="236600" y="90387"/>
                  </a:lnTo>
                  <a:lnTo>
                    <a:pt x="146226" y="90388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7">
              <a:extLst>
                <a:ext uri="{FF2B5EF4-FFF2-40B4-BE49-F238E27FC236}">
                  <a16:creationId xmlns:a16="http://schemas.microsoft.com/office/drawing/2014/main" id="{D385FC48-7C7A-9B58-D2C2-0FA476F62227}"/>
                </a:ext>
              </a:extLst>
            </p:cNvPr>
            <p:cNvSpPr/>
            <p:nvPr/>
          </p:nvSpPr>
          <p:spPr>
            <a:xfrm>
              <a:off x="9394024" y="4921872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8">
              <a:extLst>
                <a:ext uri="{FF2B5EF4-FFF2-40B4-BE49-F238E27FC236}">
                  <a16:creationId xmlns:a16="http://schemas.microsoft.com/office/drawing/2014/main" id="{31393CAA-82F8-FB5A-061F-909786150C35}"/>
                </a:ext>
              </a:extLst>
            </p:cNvPr>
            <p:cNvSpPr/>
            <p:nvPr/>
          </p:nvSpPr>
          <p:spPr>
            <a:xfrm>
              <a:off x="9157424" y="4921872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8"/>
                  </a:lnTo>
                  <a:lnTo>
                    <a:pt x="0" y="90387"/>
                  </a:lnTo>
                  <a:lnTo>
                    <a:pt x="73113" y="146249"/>
                  </a:lnTo>
                  <a:lnTo>
                    <a:pt x="45187" y="236635"/>
                  </a:lnTo>
                  <a:lnTo>
                    <a:pt x="118300" y="180773"/>
                  </a:lnTo>
                  <a:lnTo>
                    <a:pt x="191414" y="236635"/>
                  </a:lnTo>
                  <a:lnTo>
                    <a:pt x="163485" y="146249"/>
                  </a:lnTo>
                  <a:lnTo>
                    <a:pt x="236600" y="90387"/>
                  </a:lnTo>
                  <a:lnTo>
                    <a:pt x="146226" y="90388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9">
              <a:extLst>
                <a:ext uri="{FF2B5EF4-FFF2-40B4-BE49-F238E27FC236}">
                  <a16:creationId xmlns:a16="http://schemas.microsoft.com/office/drawing/2014/main" id="{E6AED5FE-D60C-523C-4861-A509929F834E}"/>
                </a:ext>
              </a:extLst>
            </p:cNvPr>
            <p:cNvSpPr/>
            <p:nvPr/>
          </p:nvSpPr>
          <p:spPr>
            <a:xfrm>
              <a:off x="9157424" y="4921872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5" y="90387"/>
                  </a:lnTo>
                  <a:lnTo>
                    <a:pt x="236599" y="90386"/>
                  </a:lnTo>
                  <a:lnTo>
                    <a:pt x="163485" y="146248"/>
                  </a:lnTo>
                  <a:lnTo>
                    <a:pt x="191412" y="236634"/>
                  </a:lnTo>
                  <a:lnTo>
                    <a:pt x="118300" y="180772"/>
                  </a:lnTo>
                  <a:lnTo>
                    <a:pt x="45186" y="236634"/>
                  </a:lnTo>
                  <a:lnTo>
                    <a:pt x="73113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0">
              <a:extLst>
                <a:ext uri="{FF2B5EF4-FFF2-40B4-BE49-F238E27FC236}">
                  <a16:creationId xmlns:a16="http://schemas.microsoft.com/office/drawing/2014/main" id="{8E8BB809-78CB-40CB-9BE5-92B340EF85A6}"/>
                </a:ext>
              </a:extLst>
            </p:cNvPr>
            <p:cNvSpPr/>
            <p:nvPr/>
          </p:nvSpPr>
          <p:spPr>
            <a:xfrm>
              <a:off x="8920823" y="4921872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8"/>
                  </a:lnTo>
                  <a:lnTo>
                    <a:pt x="0" y="90387"/>
                  </a:lnTo>
                  <a:lnTo>
                    <a:pt x="73113" y="146249"/>
                  </a:lnTo>
                  <a:lnTo>
                    <a:pt x="45186" y="236635"/>
                  </a:lnTo>
                  <a:lnTo>
                    <a:pt x="118300" y="180773"/>
                  </a:lnTo>
                  <a:lnTo>
                    <a:pt x="191414" y="236635"/>
                  </a:lnTo>
                  <a:lnTo>
                    <a:pt x="163485" y="146249"/>
                  </a:lnTo>
                  <a:lnTo>
                    <a:pt x="236600" y="90387"/>
                  </a:lnTo>
                  <a:lnTo>
                    <a:pt x="146226" y="90388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1">
              <a:extLst>
                <a:ext uri="{FF2B5EF4-FFF2-40B4-BE49-F238E27FC236}">
                  <a16:creationId xmlns:a16="http://schemas.microsoft.com/office/drawing/2014/main" id="{231C78B8-A362-4F7D-0C95-2F1C416020C3}"/>
                </a:ext>
              </a:extLst>
            </p:cNvPr>
            <p:cNvSpPr/>
            <p:nvPr/>
          </p:nvSpPr>
          <p:spPr>
            <a:xfrm>
              <a:off x="8920823" y="4921872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5" y="90387"/>
                  </a:lnTo>
                  <a:lnTo>
                    <a:pt x="118301" y="0"/>
                  </a:lnTo>
                  <a:lnTo>
                    <a:pt x="146226" y="90387"/>
                  </a:lnTo>
                  <a:lnTo>
                    <a:pt x="236602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1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2">
              <a:extLst>
                <a:ext uri="{FF2B5EF4-FFF2-40B4-BE49-F238E27FC236}">
                  <a16:creationId xmlns:a16="http://schemas.microsoft.com/office/drawing/2014/main" id="{19243CCC-7226-7190-ACF8-6A69D73551A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8695" y="3871802"/>
              <a:ext cx="246460" cy="246493"/>
            </a:xfrm>
            <a:prstGeom prst="rect">
              <a:avLst/>
            </a:prstGeom>
          </p:spPr>
        </p:pic>
        <p:pic>
          <p:nvPicPr>
            <p:cNvPr id="50" name="object 43">
              <a:extLst>
                <a:ext uri="{FF2B5EF4-FFF2-40B4-BE49-F238E27FC236}">
                  <a16:creationId xmlns:a16="http://schemas.microsoft.com/office/drawing/2014/main" id="{FCB76C8E-505B-025C-14CA-9C85B8549CC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4163" y="3871802"/>
              <a:ext cx="246460" cy="246493"/>
            </a:xfrm>
            <a:prstGeom prst="rect">
              <a:avLst/>
            </a:prstGeom>
          </p:spPr>
        </p:pic>
        <p:sp>
          <p:nvSpPr>
            <p:cNvPr id="51" name="object 44">
              <a:extLst>
                <a:ext uri="{FF2B5EF4-FFF2-40B4-BE49-F238E27FC236}">
                  <a16:creationId xmlns:a16="http://schemas.microsoft.com/office/drawing/2014/main" id="{401282BF-08AA-DF88-0202-96CC8A0D434C}"/>
                </a:ext>
              </a:extLst>
            </p:cNvPr>
            <p:cNvSpPr/>
            <p:nvPr/>
          </p:nvSpPr>
          <p:spPr>
            <a:xfrm>
              <a:off x="7727959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7"/>
                  </a:lnTo>
                  <a:lnTo>
                    <a:pt x="73115" y="146248"/>
                  </a:lnTo>
                  <a:lnTo>
                    <a:pt x="45187" y="236635"/>
                  </a:lnTo>
                  <a:lnTo>
                    <a:pt x="118300" y="180773"/>
                  </a:lnTo>
                  <a:lnTo>
                    <a:pt x="191414" y="236635"/>
                  </a:lnTo>
                  <a:lnTo>
                    <a:pt x="163487" y="146248"/>
                  </a:lnTo>
                  <a:lnTo>
                    <a:pt x="236600" y="90387"/>
                  </a:lnTo>
                  <a:lnTo>
                    <a:pt x="146226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5">
              <a:extLst>
                <a:ext uri="{FF2B5EF4-FFF2-40B4-BE49-F238E27FC236}">
                  <a16:creationId xmlns:a16="http://schemas.microsoft.com/office/drawing/2014/main" id="{6BF0393A-E7CF-8F3C-9C6C-FB876D5CECEA}"/>
                </a:ext>
              </a:extLst>
            </p:cNvPr>
            <p:cNvSpPr/>
            <p:nvPr/>
          </p:nvSpPr>
          <p:spPr>
            <a:xfrm>
              <a:off x="7727959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6">
              <a:extLst>
                <a:ext uri="{FF2B5EF4-FFF2-40B4-BE49-F238E27FC236}">
                  <a16:creationId xmlns:a16="http://schemas.microsoft.com/office/drawing/2014/main" id="{D15208E8-6923-7D93-7C80-26CE7E383B1A}"/>
                </a:ext>
              </a:extLst>
            </p:cNvPr>
            <p:cNvSpPr/>
            <p:nvPr/>
          </p:nvSpPr>
          <p:spPr>
            <a:xfrm>
              <a:off x="7491358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7"/>
                  </a:lnTo>
                  <a:lnTo>
                    <a:pt x="73115" y="146248"/>
                  </a:lnTo>
                  <a:lnTo>
                    <a:pt x="45187" y="236635"/>
                  </a:lnTo>
                  <a:lnTo>
                    <a:pt x="118300" y="180773"/>
                  </a:lnTo>
                  <a:lnTo>
                    <a:pt x="191414" y="236635"/>
                  </a:lnTo>
                  <a:lnTo>
                    <a:pt x="163487" y="146248"/>
                  </a:lnTo>
                  <a:lnTo>
                    <a:pt x="236600" y="90387"/>
                  </a:lnTo>
                  <a:lnTo>
                    <a:pt x="146227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7">
              <a:extLst>
                <a:ext uri="{FF2B5EF4-FFF2-40B4-BE49-F238E27FC236}">
                  <a16:creationId xmlns:a16="http://schemas.microsoft.com/office/drawing/2014/main" id="{D477529E-94E0-88EE-8A5B-0ACE075854CC}"/>
                </a:ext>
              </a:extLst>
            </p:cNvPr>
            <p:cNvSpPr/>
            <p:nvPr/>
          </p:nvSpPr>
          <p:spPr>
            <a:xfrm>
              <a:off x="7491358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3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8">
              <a:extLst>
                <a:ext uri="{FF2B5EF4-FFF2-40B4-BE49-F238E27FC236}">
                  <a16:creationId xmlns:a16="http://schemas.microsoft.com/office/drawing/2014/main" id="{4EC28CD8-A5E0-0E6B-36EE-F33FD4561232}"/>
                </a:ext>
              </a:extLst>
            </p:cNvPr>
            <p:cNvSpPr/>
            <p:nvPr/>
          </p:nvSpPr>
          <p:spPr>
            <a:xfrm>
              <a:off x="7254756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118300" y="0"/>
                  </a:moveTo>
                  <a:lnTo>
                    <a:pt x="90374" y="90387"/>
                  </a:lnTo>
                  <a:lnTo>
                    <a:pt x="0" y="90387"/>
                  </a:lnTo>
                  <a:lnTo>
                    <a:pt x="73115" y="146248"/>
                  </a:lnTo>
                  <a:lnTo>
                    <a:pt x="45187" y="236635"/>
                  </a:lnTo>
                  <a:lnTo>
                    <a:pt x="118300" y="180773"/>
                  </a:lnTo>
                  <a:lnTo>
                    <a:pt x="191414" y="236635"/>
                  </a:lnTo>
                  <a:lnTo>
                    <a:pt x="163487" y="146248"/>
                  </a:lnTo>
                  <a:lnTo>
                    <a:pt x="236601" y="90387"/>
                  </a:lnTo>
                  <a:lnTo>
                    <a:pt x="146227" y="90387"/>
                  </a:lnTo>
                  <a:lnTo>
                    <a:pt x="11830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9">
              <a:extLst>
                <a:ext uri="{FF2B5EF4-FFF2-40B4-BE49-F238E27FC236}">
                  <a16:creationId xmlns:a16="http://schemas.microsoft.com/office/drawing/2014/main" id="{3B82B43F-1CA6-62CC-5F11-104DAA125475}"/>
                </a:ext>
              </a:extLst>
            </p:cNvPr>
            <p:cNvSpPr/>
            <p:nvPr/>
          </p:nvSpPr>
          <p:spPr>
            <a:xfrm>
              <a:off x="7254757" y="4764115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90386"/>
                  </a:moveTo>
                  <a:lnTo>
                    <a:pt x="90374" y="90387"/>
                  </a:lnTo>
                  <a:lnTo>
                    <a:pt x="118300" y="0"/>
                  </a:lnTo>
                  <a:lnTo>
                    <a:pt x="146226" y="90387"/>
                  </a:lnTo>
                  <a:lnTo>
                    <a:pt x="236600" y="90386"/>
                  </a:lnTo>
                  <a:lnTo>
                    <a:pt x="163486" y="146248"/>
                  </a:lnTo>
                  <a:lnTo>
                    <a:pt x="191412" y="236634"/>
                  </a:lnTo>
                  <a:lnTo>
                    <a:pt x="118300" y="180772"/>
                  </a:lnTo>
                  <a:lnTo>
                    <a:pt x="45187" y="236634"/>
                  </a:lnTo>
                  <a:lnTo>
                    <a:pt x="73114" y="146248"/>
                  </a:lnTo>
                  <a:lnTo>
                    <a:pt x="0" y="90386"/>
                  </a:lnTo>
                  <a:close/>
                </a:path>
              </a:pathLst>
            </a:custGeom>
            <a:ln w="9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0">
              <a:extLst>
                <a:ext uri="{FF2B5EF4-FFF2-40B4-BE49-F238E27FC236}">
                  <a16:creationId xmlns:a16="http://schemas.microsoft.com/office/drawing/2014/main" id="{0A9CF070-827E-6CFD-60D2-6A01D5A13759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68128" y="5074699"/>
              <a:ext cx="483061" cy="246493"/>
            </a:xfrm>
            <a:prstGeom prst="rect">
              <a:avLst/>
            </a:prstGeom>
          </p:spPr>
        </p:pic>
        <p:pic>
          <p:nvPicPr>
            <p:cNvPr id="58" name="object 51">
              <a:extLst>
                <a:ext uri="{FF2B5EF4-FFF2-40B4-BE49-F238E27FC236}">
                  <a16:creationId xmlns:a16="http://schemas.microsoft.com/office/drawing/2014/main" id="{B2880A61-5A77-1082-2B9F-6C5CE115E575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39743" y="1807814"/>
              <a:ext cx="946403" cy="1672882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2E0539C-648F-E65E-33EB-A5E6598324DB}"/>
              </a:ext>
            </a:extLst>
          </p:cNvPr>
          <p:cNvSpPr txBox="1"/>
          <p:nvPr/>
        </p:nvSpPr>
        <p:spPr>
          <a:xfrm>
            <a:off x="28493" y="5590510"/>
            <a:ext cx="2659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Machine prediction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User’s Rating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F978D0-E5F9-A1B4-B352-CB5F049F8FE0}"/>
              </a:ext>
            </a:extLst>
          </p:cNvPr>
          <p:cNvSpPr/>
          <p:nvPr/>
        </p:nvSpPr>
        <p:spPr>
          <a:xfrm>
            <a:off x="681135" y="298580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Overview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293602-3C58-3828-4361-C5C171692246}"/>
              </a:ext>
            </a:extLst>
          </p:cNvPr>
          <p:cNvSpPr txBox="1"/>
          <p:nvPr/>
        </p:nvSpPr>
        <p:spPr>
          <a:xfrm>
            <a:off x="10340614" y="6577833"/>
            <a:ext cx="2164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Image Source: IMDb and google</a:t>
            </a:r>
          </a:p>
        </p:txBody>
      </p:sp>
    </p:spTree>
    <p:extLst>
      <p:ext uri="{BB962C8B-B14F-4D97-AF65-F5344CB8AC3E}">
        <p14:creationId xmlns:p14="http://schemas.microsoft.com/office/powerpoint/2010/main" val="427531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37D260-7088-9369-68B6-E2BFBDDA015E}"/>
              </a:ext>
            </a:extLst>
          </p:cNvPr>
          <p:cNvSpPr/>
          <p:nvPr/>
        </p:nvSpPr>
        <p:spPr>
          <a:xfrm>
            <a:off x="570139" y="179882"/>
            <a:ext cx="10175262" cy="69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Work done before Mid-</a:t>
            </a:r>
            <a:r>
              <a:rPr lang="en-I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(contd..)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28936-A891-66FA-89AE-DB84D538A113}"/>
                  </a:ext>
                </a:extLst>
              </p:cNvPr>
              <p:cNvSpPr/>
              <p:nvPr/>
            </p:nvSpPr>
            <p:spPr>
              <a:xfrm>
                <a:off x="468704" y="1244183"/>
                <a:ext cx="2428407" cy="10493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Initialize</a:t>
                </a: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Set M=0  (M</a:t>
                </a:r>
                <a:r>
                  <a:rPr lang="en-IN" sz="1800" b="0" i="0" dirty="0">
                    <a:solidFill>
                      <a:schemeClr val="tx1"/>
                    </a:solidFill>
                    <a:effectLst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 b="0" i="0" dirty="0">
                    <a:solidFill>
                      <a:schemeClr val="tx1"/>
                    </a:solidFill>
                    <a:effectLst/>
                  </a:rPr>
                  <a:t>  </a:t>
                </a:r>
                <a:r>
                  <a:rPr lang="en-IN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28936-A891-66FA-89AE-DB84D538A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4" y="1244183"/>
                <a:ext cx="2428407" cy="1049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37679FF-198B-8AB8-F0B9-0E4D44CDD1F0}"/>
              </a:ext>
            </a:extLst>
          </p:cNvPr>
          <p:cNvSpPr/>
          <p:nvPr/>
        </p:nvSpPr>
        <p:spPr>
          <a:xfrm>
            <a:off x="9291319" y="1469037"/>
            <a:ext cx="2520929" cy="8244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Get an instance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ACB278-EE26-5F8B-C4B5-4473E106CE15}"/>
                  </a:ext>
                </a:extLst>
              </p:cNvPr>
              <p:cNvSpPr/>
              <p:nvPr/>
            </p:nvSpPr>
            <p:spPr>
              <a:xfrm>
                <a:off x="9291318" y="2953062"/>
                <a:ext cx="2520929" cy="8244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ysClr val="windowText" lastClr="000000"/>
                    </a:solidFill>
                  </a:rPr>
                  <a:t>Predict 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dirty="0">
                    <a:solidFill>
                      <a:sysClr val="windowText" lastClr="000000"/>
                    </a:solidFill>
                  </a:rPr>
                  <a:t>=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</m:sPre>
                  </m:oMath>
                </a14:m>
                <a:r>
                  <a:rPr lang="en-IN" dirty="0">
                    <a:solidFill>
                      <a:sysClr val="windowText" lastClr="0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N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ysClr val="windowText" lastClr="000000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ACB278-EE26-5F8B-C4B5-4473E106C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318" y="2953062"/>
                <a:ext cx="2520929" cy="824458"/>
              </a:xfrm>
              <a:prstGeom prst="rect">
                <a:avLst/>
              </a:prstGeom>
              <a:blipFill>
                <a:blip r:embed="rId3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190116F-C7AC-4A60-3774-E46BAE213DC9}"/>
              </a:ext>
            </a:extLst>
          </p:cNvPr>
          <p:cNvSpPr/>
          <p:nvPr/>
        </p:nvSpPr>
        <p:spPr>
          <a:xfrm>
            <a:off x="9291317" y="4454295"/>
            <a:ext cx="2520929" cy="58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Get the true rank y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4393700B-ED9F-129B-1AA1-062C0B6A545D}"/>
              </a:ext>
            </a:extLst>
          </p:cNvPr>
          <p:cNvSpPr/>
          <p:nvPr/>
        </p:nvSpPr>
        <p:spPr>
          <a:xfrm>
            <a:off x="6782424" y="5787261"/>
            <a:ext cx="1417320" cy="899449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 ≠ </a:t>
            </a:r>
            <a:r>
              <a:rPr lang="el-GR" dirty="0">
                <a:solidFill>
                  <a:schemeClr val="tx1"/>
                </a:solidFill>
              </a:rPr>
              <a:t>ϕ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80533D-5DBC-9D2C-F807-F1C74F4351C1}"/>
                  </a:ext>
                </a:extLst>
              </p:cNvPr>
              <p:cNvSpPr/>
              <p:nvPr/>
            </p:nvSpPr>
            <p:spPr>
              <a:xfrm>
                <a:off x="4125962" y="3963398"/>
                <a:ext cx="2520929" cy="10582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Update: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←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80533D-5DBC-9D2C-F807-F1C74F435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62" y="3963398"/>
                <a:ext cx="2520929" cy="1058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341EECD-D55D-A21D-29D0-D688B69501DD}"/>
              </a:ext>
            </a:extLst>
          </p:cNvPr>
          <p:cNvSpPr/>
          <p:nvPr/>
        </p:nvSpPr>
        <p:spPr>
          <a:xfrm>
            <a:off x="6768203" y="2544499"/>
            <a:ext cx="1481328" cy="7371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Maintain   M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C76C99B-C95A-92D5-8B2B-BDA8AF9B1FB8}"/>
              </a:ext>
            </a:extLst>
          </p:cNvPr>
          <p:cNvSpPr/>
          <p:nvPr/>
        </p:nvSpPr>
        <p:spPr>
          <a:xfrm>
            <a:off x="10289894" y="2293494"/>
            <a:ext cx="526935" cy="6078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199988C-66C9-3CB0-1AC5-ADDC6450777D}"/>
              </a:ext>
            </a:extLst>
          </p:cNvPr>
          <p:cNvSpPr/>
          <p:nvPr/>
        </p:nvSpPr>
        <p:spPr>
          <a:xfrm>
            <a:off x="10289894" y="3777520"/>
            <a:ext cx="619886" cy="62501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41B26BB-DD15-5F85-BA5B-265DC0235E90}"/>
              </a:ext>
            </a:extLst>
          </p:cNvPr>
          <p:cNvSpPr/>
          <p:nvPr/>
        </p:nvSpPr>
        <p:spPr>
          <a:xfrm>
            <a:off x="10381460" y="5038495"/>
            <a:ext cx="435369" cy="61584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8FC35A-6F28-2E9C-DD70-2863DCAF58B1}"/>
              </a:ext>
            </a:extLst>
          </p:cNvPr>
          <p:cNvSpPr/>
          <p:nvPr/>
        </p:nvSpPr>
        <p:spPr>
          <a:xfrm rot="10800000">
            <a:off x="8374162" y="5990077"/>
            <a:ext cx="917155" cy="44206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0AC11D-9270-1A54-98B5-6FF4D68CE9D6}"/>
              </a:ext>
            </a:extLst>
          </p:cNvPr>
          <p:cNvSpPr txBox="1"/>
          <p:nvPr/>
        </p:nvSpPr>
        <p:spPr>
          <a:xfrm>
            <a:off x="6237616" y="6012250"/>
            <a:ext cx="74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2CC84-0E9D-E5F3-A5A1-76666619DDE7}"/>
              </a:ext>
            </a:extLst>
          </p:cNvPr>
          <p:cNvSpPr txBox="1"/>
          <p:nvPr/>
        </p:nvSpPr>
        <p:spPr>
          <a:xfrm>
            <a:off x="7227869" y="5469673"/>
            <a:ext cx="70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39FF506-985C-6B78-9AD6-34F8CDE96123}"/>
              </a:ext>
            </a:extLst>
          </p:cNvPr>
          <p:cNvSpPr/>
          <p:nvPr/>
        </p:nvSpPr>
        <p:spPr>
          <a:xfrm rot="10800000">
            <a:off x="7107765" y="3302352"/>
            <a:ext cx="826160" cy="204406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9B846EB7-DA5C-B169-4513-C1D016289162}"/>
              </a:ext>
            </a:extLst>
          </p:cNvPr>
          <p:cNvSpPr/>
          <p:nvPr/>
        </p:nvSpPr>
        <p:spPr>
          <a:xfrm rot="16200000">
            <a:off x="4929483" y="5192375"/>
            <a:ext cx="1272386" cy="962878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E07D60B1-566E-6284-E001-6B0F198A6161}"/>
              </a:ext>
            </a:extLst>
          </p:cNvPr>
          <p:cNvSpPr/>
          <p:nvPr/>
        </p:nvSpPr>
        <p:spPr>
          <a:xfrm>
            <a:off x="5447992" y="2991052"/>
            <a:ext cx="1139727" cy="837874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A0ED1F2E-00EA-F384-E2D9-45D2ECBABC9E}"/>
              </a:ext>
            </a:extLst>
          </p:cNvPr>
          <p:cNvSpPr/>
          <p:nvPr/>
        </p:nvSpPr>
        <p:spPr>
          <a:xfrm>
            <a:off x="7420438" y="1692425"/>
            <a:ext cx="1750923" cy="8520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DF0F2-9413-1681-EC92-8C9BC465D90E}"/>
              </a:ext>
            </a:extLst>
          </p:cNvPr>
          <p:cNvSpPr txBox="1"/>
          <p:nvPr/>
        </p:nvSpPr>
        <p:spPr>
          <a:xfrm>
            <a:off x="7778391" y="5990077"/>
            <a:ext cx="131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D2BB594-EAA1-99E0-1E0C-1E0A9719D9AE}"/>
                  </a:ext>
                </a:extLst>
              </p:cNvPr>
              <p:cNvSpPr/>
              <p:nvPr/>
            </p:nvSpPr>
            <p:spPr>
              <a:xfrm>
                <a:off x="3029361" y="1089638"/>
                <a:ext cx="3395658" cy="181166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must satisfy</a:t>
                </a: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Untitled Sans"/>
                  </a:rPr>
                  <a:t>≤ </a:t>
                </a:r>
                <a:r>
                  <a:rPr lang="el-GR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δ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      		</a:t>
                </a:r>
              </a:p>
              <a:p>
                <a:pPr algn="ctr"/>
                <a:r>
                  <a:rPr lang="en-IN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2.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-apple-system"/>
                  </a:rPr>
                  <a:t>		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=0 for r  </a:t>
                </a:r>
                <a:r>
                  <a:rPr lang="en-IN" b="0" i="0" dirty="0"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</a:rPr>
                  <a:t>∉ E U {y}	</a:t>
                </a: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=1			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D2BB594-EAA1-99E0-1E0C-1E0A9719D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361" y="1089638"/>
                <a:ext cx="3395658" cy="18116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FE119E-26FF-EBCF-3348-BA9FA5825805}"/>
              </a:ext>
            </a:extLst>
          </p:cNvPr>
          <p:cNvCxnSpPr/>
          <p:nvPr/>
        </p:nvCxnSpPr>
        <p:spPr>
          <a:xfrm>
            <a:off x="1592442" y="4624300"/>
            <a:ext cx="218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C6DB52-5998-7D23-A897-DA9B96C79C8D}"/>
              </a:ext>
            </a:extLst>
          </p:cNvPr>
          <p:cNvCxnSpPr/>
          <p:nvPr/>
        </p:nvCxnSpPr>
        <p:spPr>
          <a:xfrm flipV="1">
            <a:off x="1604634" y="3646216"/>
            <a:ext cx="2176272" cy="97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B10616-465B-415A-FEF5-324F83D7C308}"/>
              </a:ext>
            </a:extLst>
          </p:cNvPr>
          <p:cNvCxnSpPr>
            <a:cxnSpLocks/>
          </p:cNvCxnSpPr>
          <p:nvPr/>
        </p:nvCxnSpPr>
        <p:spPr>
          <a:xfrm flipH="1">
            <a:off x="571602" y="4624300"/>
            <a:ext cx="1033032" cy="121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332ADB-47B9-BF3B-EACC-E3015668F71D}"/>
              </a:ext>
            </a:extLst>
          </p:cNvPr>
          <p:cNvCxnSpPr/>
          <p:nvPr/>
        </p:nvCxnSpPr>
        <p:spPr>
          <a:xfrm flipH="1" flipV="1">
            <a:off x="428106" y="3335320"/>
            <a:ext cx="1176528" cy="128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8CDBE6-7396-E03F-87DD-EC3588DA56D6}"/>
              </a:ext>
            </a:extLst>
          </p:cNvPr>
          <p:cNvCxnSpPr>
            <a:cxnSpLocks/>
          </p:cNvCxnSpPr>
          <p:nvPr/>
        </p:nvCxnSpPr>
        <p:spPr>
          <a:xfrm flipH="1" flipV="1">
            <a:off x="824346" y="3178510"/>
            <a:ext cx="780288" cy="144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794AB-95F4-E4D7-B85E-2E2527374011}"/>
              </a:ext>
            </a:extLst>
          </p:cNvPr>
          <p:cNvCxnSpPr/>
          <p:nvPr/>
        </p:nvCxnSpPr>
        <p:spPr>
          <a:xfrm flipV="1">
            <a:off x="1604634" y="3195112"/>
            <a:ext cx="1524000" cy="14291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6CFD83-1720-7C90-B62F-CB57D50FBCD6}"/>
              </a:ext>
            </a:extLst>
          </p:cNvPr>
          <p:cNvCxnSpPr/>
          <p:nvPr/>
        </p:nvCxnSpPr>
        <p:spPr>
          <a:xfrm flipH="1">
            <a:off x="1159626" y="4624300"/>
            <a:ext cx="445008" cy="136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FA20B-BCF1-F496-7A47-D10F05E039D5}"/>
              </a:ext>
            </a:extLst>
          </p:cNvPr>
          <p:cNvCxnSpPr/>
          <p:nvPr/>
        </p:nvCxnSpPr>
        <p:spPr>
          <a:xfrm flipH="1">
            <a:off x="641466" y="4624300"/>
            <a:ext cx="963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C168E1-A7F7-57A9-D03C-7C3F1854FFAD}"/>
              </a:ext>
            </a:extLst>
          </p:cNvPr>
          <p:cNvCxnSpPr/>
          <p:nvPr/>
        </p:nvCxnSpPr>
        <p:spPr>
          <a:xfrm flipV="1">
            <a:off x="525642" y="3293797"/>
            <a:ext cx="298704" cy="10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C3CF85-8880-D4AF-3193-0E808EF019DB}"/>
              </a:ext>
            </a:extLst>
          </p:cNvPr>
          <p:cNvCxnSpPr/>
          <p:nvPr/>
        </p:nvCxnSpPr>
        <p:spPr>
          <a:xfrm flipH="1" flipV="1">
            <a:off x="2982330" y="3402376"/>
            <a:ext cx="694944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8818B0-497B-2E55-2633-A0F32B3707C6}"/>
              </a:ext>
            </a:extLst>
          </p:cNvPr>
          <p:cNvCxnSpPr/>
          <p:nvPr/>
        </p:nvCxnSpPr>
        <p:spPr>
          <a:xfrm>
            <a:off x="674994" y="5789700"/>
            <a:ext cx="438912" cy="7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6C43B9-9FB0-810E-C693-3380AD1F72C8}"/>
              </a:ext>
            </a:extLst>
          </p:cNvPr>
          <p:cNvSpPr txBox="1"/>
          <p:nvPr/>
        </p:nvSpPr>
        <p:spPr>
          <a:xfrm>
            <a:off x="3658986" y="439602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IN" sz="1000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77B82-F9A4-EEEA-AF20-48F9737CC4B1}"/>
              </a:ext>
            </a:extLst>
          </p:cNvPr>
          <p:cNvSpPr txBox="1"/>
          <p:nvPr/>
        </p:nvSpPr>
        <p:spPr>
          <a:xfrm>
            <a:off x="3293226" y="3705390"/>
            <a:ext cx="61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IN" sz="105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EB41AB-55DD-0BFE-1BDD-A9CF4561DC5D}"/>
              </a:ext>
            </a:extLst>
          </p:cNvPr>
          <p:cNvSpPr txBox="1"/>
          <p:nvPr/>
        </p:nvSpPr>
        <p:spPr>
          <a:xfrm>
            <a:off x="351626" y="3463219"/>
            <a:ext cx="57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IN" sz="105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D05C4-9C52-BC9D-761E-5D3FD9E10462}"/>
              </a:ext>
            </a:extLst>
          </p:cNvPr>
          <p:cNvSpPr txBox="1"/>
          <p:nvPr/>
        </p:nvSpPr>
        <p:spPr>
          <a:xfrm>
            <a:off x="326293" y="5401437"/>
            <a:ext cx="64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</a:t>
            </a:r>
            <a:r>
              <a:rPr lang="en-IN" sz="105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2866A5-CA16-72BF-ECB6-435FB96141E3}"/>
              </a:ext>
            </a:extLst>
          </p:cNvPr>
          <p:cNvSpPr txBox="1"/>
          <p:nvPr/>
        </p:nvSpPr>
        <p:spPr>
          <a:xfrm>
            <a:off x="774465" y="4352867"/>
            <a:ext cx="475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406778-87BE-D873-B52C-E1CBFF41F44E}"/>
              </a:ext>
            </a:extLst>
          </p:cNvPr>
          <p:cNvSpPr txBox="1"/>
          <p:nvPr/>
        </p:nvSpPr>
        <p:spPr>
          <a:xfrm>
            <a:off x="947102" y="3322380"/>
            <a:ext cx="98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+t</a:t>
            </a:r>
            <a:r>
              <a:rPr lang="en-IN" sz="1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*X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6058D1-6DF9-24B3-09FB-7AE05A885821}"/>
              </a:ext>
            </a:extLst>
          </p:cNvPr>
          <p:cNvSpPr txBox="1"/>
          <p:nvPr/>
        </p:nvSpPr>
        <p:spPr>
          <a:xfrm>
            <a:off x="2049162" y="3050994"/>
            <a:ext cx="120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+t</a:t>
            </a:r>
            <a:r>
              <a:rPr lang="en-IN" sz="1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*X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3573E-0588-137C-4BF0-A5818CF2776C}"/>
              </a:ext>
            </a:extLst>
          </p:cNvPr>
          <p:cNvSpPr txBox="1"/>
          <p:nvPr/>
        </p:nvSpPr>
        <p:spPr>
          <a:xfrm>
            <a:off x="1142451" y="5602384"/>
            <a:ext cx="111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IN" sz="105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+t</a:t>
            </a:r>
            <a:r>
              <a:rPr lang="en-IN" sz="1000" dirty="0">
                <a:solidFill>
                  <a:schemeClr val="accent2">
                    <a:lumMod val="75000"/>
                  </a:schemeClr>
                </a:solidFill>
              </a:rPr>
              <a:t>3*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C9615D-336F-7B0F-BF23-A5FC4CD3CCE4}"/>
              </a:ext>
            </a:extLst>
          </p:cNvPr>
          <p:cNvSpPr txBox="1"/>
          <p:nvPr/>
        </p:nvSpPr>
        <p:spPr>
          <a:xfrm>
            <a:off x="1214490" y="6033385"/>
            <a:ext cx="22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Four class </a:t>
            </a:r>
            <a:r>
              <a:rPr lang="en-IN" dirty="0" err="1"/>
              <a:t>probem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DD5BCC-E820-EC4A-FC37-36E9C4DA61CC}"/>
              </a:ext>
            </a:extLst>
          </p:cNvPr>
          <p:cNvSpPr txBox="1"/>
          <p:nvPr/>
        </p:nvSpPr>
        <p:spPr>
          <a:xfrm rot="1200000">
            <a:off x="3139333" y="3281017"/>
            <a:ext cx="92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*X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D5E127-06FE-0F49-8CEE-47C844D580EA}"/>
              </a:ext>
            </a:extLst>
          </p:cNvPr>
          <p:cNvSpPr txBox="1"/>
          <p:nvPr/>
        </p:nvSpPr>
        <p:spPr>
          <a:xfrm rot="20657547">
            <a:off x="290563" y="2620892"/>
            <a:ext cx="70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1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*X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BC53CA-1922-D97B-4328-22291DD4AFDD}"/>
              </a:ext>
            </a:extLst>
          </p:cNvPr>
          <p:cNvCxnSpPr/>
          <p:nvPr/>
        </p:nvCxnSpPr>
        <p:spPr>
          <a:xfrm>
            <a:off x="472637" y="2969560"/>
            <a:ext cx="168656" cy="3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FD8EED-FD17-F062-383D-C83BE0CDFF55}"/>
              </a:ext>
            </a:extLst>
          </p:cNvPr>
          <p:cNvCxnSpPr/>
          <p:nvPr/>
        </p:nvCxnSpPr>
        <p:spPr>
          <a:xfrm flipH="1">
            <a:off x="641293" y="5860327"/>
            <a:ext cx="253157" cy="53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789E0DA-F0A3-57CC-E979-381CDCD12693}"/>
                  </a:ext>
                </a:extLst>
              </p:cNvPr>
              <p:cNvSpPr/>
              <p:nvPr/>
            </p:nvSpPr>
            <p:spPr>
              <a:xfrm>
                <a:off x="9343959" y="5694884"/>
                <a:ext cx="2689188" cy="79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Compute Error set</a:t>
                </a: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E={r 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N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="0" i="0" dirty="0">
                    <a:solidFill>
                      <a:schemeClr val="tx1"/>
                    </a:solidFill>
                    <a:effectLst/>
                    <a:latin typeface="Untitled Sans"/>
                  </a:rPr>
                  <a:t>  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N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789E0DA-F0A3-57CC-E979-381CDCD12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959" y="5694884"/>
                <a:ext cx="2689188" cy="794320"/>
              </a:xfrm>
              <a:prstGeom prst="rect">
                <a:avLst/>
              </a:prstGeom>
              <a:blipFill>
                <a:blip r:embed="rId6"/>
                <a:stretch>
                  <a:fillRect b="-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79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E5B5F4-35E1-BFB8-07F1-2130856D1F91}"/>
              </a:ext>
            </a:extLst>
          </p:cNvPr>
          <p:cNvSpPr/>
          <p:nvPr/>
        </p:nvSpPr>
        <p:spPr>
          <a:xfrm>
            <a:off x="698286" y="148220"/>
            <a:ext cx="10175262" cy="6909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Work done before Mid-</a:t>
            </a:r>
            <a:r>
              <a:rPr lang="en-I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(contd..)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4D126-1CD0-AA7A-F3B5-89E1AC8AC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84" y="1061402"/>
            <a:ext cx="3970364" cy="2758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24F63-0127-B337-E7FD-13040CEE6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38" y="1313059"/>
            <a:ext cx="4252328" cy="98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993CB-E04D-4F4F-AD35-6E257DA19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27" y="3903268"/>
            <a:ext cx="4038950" cy="2773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62E61-7EE8-533F-ED34-35556833E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3" y="4129537"/>
            <a:ext cx="4351397" cy="1005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F111BA-344C-0492-7544-46B9564C833A}"/>
              </a:ext>
            </a:extLst>
          </p:cNvPr>
          <p:cNvSpPr/>
          <p:nvPr/>
        </p:nvSpPr>
        <p:spPr>
          <a:xfrm>
            <a:off x="7432317" y="3874039"/>
            <a:ext cx="2553060" cy="58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BEF0B-2748-8A91-3CB8-CDEB7A6A4E40}"/>
              </a:ext>
            </a:extLst>
          </p:cNvPr>
          <p:cNvSpPr/>
          <p:nvPr/>
        </p:nvSpPr>
        <p:spPr>
          <a:xfrm>
            <a:off x="5780372" y="964864"/>
            <a:ext cx="6120881" cy="134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Ranking loss (at least 100 movies) with 95% Confidence Interval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6E88F-090B-1E4F-7090-D37C26BF26B0}"/>
              </a:ext>
            </a:extLst>
          </p:cNvPr>
          <p:cNvSpPr txBox="1"/>
          <p:nvPr/>
        </p:nvSpPr>
        <p:spPr>
          <a:xfrm>
            <a:off x="5595272" y="3677018"/>
            <a:ext cx="622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Ranking loss (at least 200 movies) with 95% Confidence Interval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DA48E-6A5F-B9EF-A85B-65DBD8581F27}"/>
              </a:ext>
            </a:extLst>
          </p:cNvPr>
          <p:cNvSpPr txBox="1"/>
          <p:nvPr/>
        </p:nvSpPr>
        <p:spPr>
          <a:xfrm>
            <a:off x="-36232" y="6356506"/>
            <a:ext cx="6120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Data Source: Paul McJones. Each movie collaborative filtering data set. DEC Systems Research Center, 1997. </a:t>
            </a:r>
            <a:r>
              <a:rPr lang="en-US" sz="800" dirty="0">
                <a:hlinkClick r:id="rId6"/>
              </a:rPr>
              <a:t>http://www.research.digital.com/SRC/eachmovie/</a:t>
            </a:r>
            <a:endParaRPr lang="en-US" sz="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C5994-7DEC-8759-90B4-C5D464510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6" y="1193143"/>
            <a:ext cx="5914326" cy="25823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26D947-8822-B596-F4FE-C02435D90009}"/>
              </a:ext>
            </a:extLst>
          </p:cNvPr>
          <p:cNvSpPr txBox="1"/>
          <p:nvPr/>
        </p:nvSpPr>
        <p:spPr>
          <a:xfrm>
            <a:off x="49534" y="863375"/>
            <a:ext cx="522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Synthetic Dataset</a:t>
            </a:r>
          </a:p>
        </p:txBody>
      </p:sp>
    </p:spTree>
    <p:extLst>
      <p:ext uri="{BB962C8B-B14F-4D97-AF65-F5344CB8AC3E}">
        <p14:creationId xmlns:p14="http://schemas.microsoft.com/office/powerpoint/2010/main" val="238705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AFE6EA-6C1A-0594-8F6B-DCDEC84C485F}"/>
              </a:ext>
            </a:extLst>
          </p:cNvPr>
          <p:cNvSpPr/>
          <p:nvPr/>
        </p:nvSpPr>
        <p:spPr>
          <a:xfrm>
            <a:off x="786066" y="298580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Major Comment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68D11-99EE-B96C-D762-C9041C40153A}"/>
              </a:ext>
            </a:extLst>
          </p:cNvPr>
          <p:cNvSpPr txBox="1"/>
          <p:nvPr/>
        </p:nvSpPr>
        <p:spPr>
          <a:xfrm>
            <a:off x="786065" y="1483568"/>
            <a:ext cx="10354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1800" dirty="0"/>
              <a:t>Will Try to apply multilayer instead of one layer as given in paper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1800" dirty="0"/>
              <a:t>Will try to implement on IMDb movie review dataset</a:t>
            </a:r>
          </a:p>
        </p:txBody>
      </p:sp>
    </p:spTree>
    <p:extLst>
      <p:ext uri="{BB962C8B-B14F-4D97-AF65-F5344CB8AC3E}">
        <p14:creationId xmlns:p14="http://schemas.microsoft.com/office/powerpoint/2010/main" val="372044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F119E2-7F53-29F8-5A1E-D4A3F8F8CF16}"/>
              </a:ext>
            </a:extLst>
          </p:cNvPr>
          <p:cNvSpPr/>
          <p:nvPr/>
        </p:nvSpPr>
        <p:spPr>
          <a:xfrm>
            <a:off x="786066" y="251927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Idea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C512D0-06C1-4CE8-A0AD-53D43AC6160B}"/>
                  </a:ext>
                </a:extLst>
              </p:cNvPr>
              <p:cNvSpPr txBox="1"/>
              <p:nvPr/>
            </p:nvSpPr>
            <p:spPr>
              <a:xfrm>
                <a:off x="653143" y="1362269"/>
                <a:ext cx="9377265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400" b="1" dirty="0"/>
                  <a:t>Classical approach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Target variable is encoded as (0,0,0,0,0,1,0,0,0,…..)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Probability distribution vector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,………….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𝑎𝑛𝑜𝑡h𝑒𝑟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IN" b="0" dirty="0"/>
              </a:p>
              <a:p>
                <a:endParaRPr lang="en-I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400" b="1" dirty="0"/>
                  <a:t>Our Approach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Target variable is encoded as (1,1,1,1,1,0,0,0,……..)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m:rPr>
                        <m:nor/>
                      </m:rP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𝑐𝑙𝑜𝑠𝑒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0  </m:t>
                    </m:r>
                  </m:oMath>
                </a14:m>
                <a:endParaRPr lang="en-IN" b="0" i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i="1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b="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C512D0-06C1-4CE8-A0AD-53D43AC6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1362269"/>
                <a:ext cx="9377265" cy="4431983"/>
              </a:xfrm>
              <a:prstGeom prst="rect">
                <a:avLst/>
              </a:prstGeom>
              <a:blipFill>
                <a:blip r:embed="rId2"/>
                <a:stretch>
                  <a:fillRect l="-84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2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3F7CD6-A92A-0AF8-6D0C-774D70525915}"/>
              </a:ext>
            </a:extLst>
          </p:cNvPr>
          <p:cNvSpPr/>
          <p:nvPr/>
        </p:nvSpPr>
        <p:spPr>
          <a:xfrm>
            <a:off x="786066" y="251927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Idea (contd..)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9DD76-90B1-D662-F859-F61E07A09A62}"/>
                  </a:ext>
                </a:extLst>
              </p:cNvPr>
              <p:cNvSpPr txBox="1"/>
              <p:nvPr/>
            </p:nvSpPr>
            <p:spPr>
              <a:xfrm>
                <a:off x="459494" y="1129004"/>
                <a:ext cx="10270710" cy="5109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400" b="1" dirty="0"/>
                  <a:t>Learning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It has d input corresponding to dimension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b="0" dirty="0"/>
                  <a:t>K outpu</a:t>
                </a:r>
                <a:r>
                  <a:rPr lang="en-IN" dirty="0"/>
                  <a:t>t for each class  and one hidden layer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Activation function at the last layer I have used the standard sigmoid function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And taken square error function as loss function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400" b="1" dirty="0"/>
                  <a:t>Forward</a:t>
                </a: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S(x) is sigmoid function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400" b="1" dirty="0"/>
                  <a:t>Backward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Loss(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dirty="0"/>
                  <a:t>Transfer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𝑜𝑢𝑝𝑢𝑡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𝑖𝑛𝑑𝑒𝑝𝑒𝑛𝑑𝑒𝑛𝑡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=sig(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)(1-sig(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9DD76-90B1-D662-F859-F61E07A0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94" y="1129004"/>
                <a:ext cx="10270710" cy="5109925"/>
              </a:xfrm>
              <a:prstGeom prst="rect">
                <a:avLst/>
              </a:prstGeom>
              <a:blipFill>
                <a:blip r:embed="rId2"/>
                <a:stretch>
                  <a:fillRect l="-772" t="-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32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3B42D-200D-D912-1CDA-D2B70D2292AB}"/>
              </a:ext>
            </a:extLst>
          </p:cNvPr>
          <p:cNvSpPr/>
          <p:nvPr/>
        </p:nvSpPr>
        <p:spPr>
          <a:xfrm>
            <a:off x="786066" y="298580"/>
            <a:ext cx="10123714" cy="737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 done after Mid-</a:t>
            </a:r>
            <a:r>
              <a:rPr lang="en-IN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sem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1F963-4B7D-FB7E-E3A9-0C72F19C7FD1}"/>
              </a:ext>
            </a:extLst>
          </p:cNvPr>
          <p:cNvSpPr txBox="1"/>
          <p:nvPr/>
        </p:nvSpPr>
        <p:spPr>
          <a:xfrm>
            <a:off x="614596" y="1359321"/>
            <a:ext cx="9890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Implemented Code on IMDB and TMDB movie Review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0D9E9-F6D8-B462-27AC-D46B9718D3DD}"/>
              </a:ext>
            </a:extLst>
          </p:cNvPr>
          <p:cNvSpPr txBox="1"/>
          <p:nvPr/>
        </p:nvSpPr>
        <p:spPr>
          <a:xfrm>
            <a:off x="637566" y="1821889"/>
            <a:ext cx="102951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files for 45,000 movies listed in the Full MovieLens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includes movies released on or before July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points in metadata files include: cast, crew, plot keywords, budget, revenue, posters, release dates, languages, production companies, countries, TMDB vote counts and vote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also includes files containing 26 million ratings from 270,000 users for all 45,000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on a scale of 1-5 and obtained from the official GroupLens website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D19FD-AB63-00CE-6E08-3700407F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42" y="5429207"/>
            <a:ext cx="4714758" cy="1299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5B2FF-37FC-CB8A-34CE-8549FB938B63}"/>
              </a:ext>
            </a:extLst>
          </p:cNvPr>
          <p:cNvSpPr txBox="1"/>
          <p:nvPr/>
        </p:nvSpPr>
        <p:spPr>
          <a:xfrm>
            <a:off x="7151366" y="5208540"/>
            <a:ext cx="599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dirty="0"/>
              <a:t>Credit </a:t>
            </a:r>
            <a:r>
              <a:rPr lang="en-IN" dirty="0" err="1"/>
              <a:t>DataFrame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927BE-AA6D-4D95-6BDE-BFF6DE4A4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3684"/>
            <a:ext cx="4569849" cy="237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9F433-6AEC-8FC7-ACE3-0AC6B22CC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61" y="4437683"/>
            <a:ext cx="3026445" cy="2376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F12867-20B3-2B9B-3ED6-293481B3FED5}"/>
              </a:ext>
            </a:extLst>
          </p:cNvPr>
          <p:cNvSpPr txBox="1"/>
          <p:nvPr/>
        </p:nvSpPr>
        <p:spPr>
          <a:xfrm>
            <a:off x="1806648" y="4107180"/>
            <a:ext cx="5593080" cy="36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Movie Meta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5CFC1B-BE46-93CA-8E93-89BF16DEE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485" y="4228058"/>
            <a:ext cx="1679282" cy="10908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81C281-84E7-591F-15A3-88CAD95787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74" y="4393040"/>
            <a:ext cx="2351767" cy="6978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1C7C28-6449-D2EC-FCEB-CB654F7E66A8}"/>
              </a:ext>
            </a:extLst>
          </p:cNvPr>
          <p:cNvSpPr txBox="1"/>
          <p:nvPr/>
        </p:nvSpPr>
        <p:spPr>
          <a:xfrm>
            <a:off x="8275932" y="4117993"/>
            <a:ext cx="235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Keywords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B7A95-73B9-A218-BA52-FAB26A921D0E}"/>
              </a:ext>
            </a:extLst>
          </p:cNvPr>
          <p:cNvSpPr txBox="1"/>
          <p:nvPr/>
        </p:nvSpPr>
        <p:spPr>
          <a:xfrm>
            <a:off x="10909780" y="3924300"/>
            <a:ext cx="153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867A7F-A8C2-DA18-8A9A-718660A90DEA}"/>
              </a:ext>
            </a:extLst>
          </p:cNvPr>
          <p:cNvSpPr txBox="1"/>
          <p:nvPr/>
        </p:nvSpPr>
        <p:spPr>
          <a:xfrm>
            <a:off x="8879927" y="1089787"/>
            <a:ext cx="3454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Source: https://www.kaggle.com/datasets/rounakbanik/the-movies-dataset</a:t>
            </a:r>
          </a:p>
        </p:txBody>
      </p:sp>
    </p:spTree>
    <p:extLst>
      <p:ext uri="{BB962C8B-B14F-4D97-AF65-F5344CB8AC3E}">
        <p14:creationId xmlns:p14="http://schemas.microsoft.com/office/powerpoint/2010/main" val="293964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1313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-apple-system</vt:lpstr>
      <vt:lpstr>Arial</vt:lpstr>
      <vt:lpstr>Arial MT</vt:lpstr>
      <vt:lpstr>Calibri</vt:lpstr>
      <vt:lpstr>Calibri Light</vt:lpstr>
      <vt:lpstr>Cambria Math</vt:lpstr>
      <vt:lpstr>Lato</vt:lpstr>
      <vt:lpstr>Untitled Sans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kumar</dc:creator>
  <cp:lastModifiedBy>VIVEK kumar</cp:lastModifiedBy>
  <cp:revision>8</cp:revision>
  <dcterms:created xsi:type="dcterms:W3CDTF">2023-04-24T11:54:36Z</dcterms:created>
  <dcterms:modified xsi:type="dcterms:W3CDTF">2023-04-27T06:41:54Z</dcterms:modified>
</cp:coreProperties>
</file>