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14"/>
  </p:notesMasterIdLst>
  <p:sldIdLst>
    <p:sldId id="268" r:id="rId2"/>
    <p:sldId id="257" r:id="rId3"/>
    <p:sldId id="258" r:id="rId4"/>
    <p:sldId id="262" r:id="rId5"/>
    <p:sldId id="263" r:id="rId6"/>
    <p:sldId id="264" r:id="rId7"/>
    <p:sldId id="269" r:id="rId8"/>
    <p:sldId id="270" r:id="rId9"/>
    <p:sldId id="271"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4173E3-A402-4E2D-88F4-89F75605734F}" type="datetimeFigureOut">
              <a:rPr lang="en-US" smtClean="0"/>
              <a:t>5/25/2021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67CBA7-1B2A-4FC5-811F-AA165E3F1FA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7A4D732-EBD4-435D-9847-AC9CD91E9358}" type="datetimeFigureOut">
              <a:rPr lang="en-IN" smtClean="0"/>
              <a:pPr/>
              <a:t>25-05-2021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6FC74D-040D-4734-B0A3-57624A3DC200}" type="slidenum">
              <a:rPr lang="en-IN" smtClean="0"/>
              <a:pPr/>
              <a:t>‹#›</a:t>
            </a:fld>
            <a:endParaRPr lang="en-IN"/>
          </a:p>
        </p:txBody>
      </p:sp>
    </p:spTree>
    <p:extLst>
      <p:ext uri="{BB962C8B-B14F-4D97-AF65-F5344CB8AC3E}">
        <p14:creationId xmlns:p14="http://schemas.microsoft.com/office/powerpoint/2010/main" val="13355411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A4D732-EBD4-435D-9847-AC9CD91E9358}" type="datetimeFigureOut">
              <a:rPr lang="en-IN" smtClean="0"/>
              <a:pPr/>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6FC74D-040D-4734-B0A3-57624A3DC200}" type="slidenum">
              <a:rPr lang="en-IN" smtClean="0"/>
              <a:pPr/>
              <a:t>‹#›</a:t>
            </a:fld>
            <a:endParaRPr lang="en-IN"/>
          </a:p>
        </p:txBody>
      </p:sp>
    </p:spTree>
    <p:extLst>
      <p:ext uri="{BB962C8B-B14F-4D97-AF65-F5344CB8AC3E}">
        <p14:creationId xmlns:p14="http://schemas.microsoft.com/office/powerpoint/2010/main" val="260870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A4D732-EBD4-435D-9847-AC9CD91E9358}" type="datetimeFigureOut">
              <a:rPr lang="en-IN" smtClean="0"/>
              <a:pPr/>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6FC74D-040D-4734-B0A3-57624A3DC200}" type="slidenum">
              <a:rPr lang="en-IN" smtClean="0"/>
              <a:pPr/>
              <a:t>‹#›</a:t>
            </a:fld>
            <a:endParaRPr lang="en-IN"/>
          </a:p>
        </p:txBody>
      </p:sp>
    </p:spTree>
    <p:extLst>
      <p:ext uri="{BB962C8B-B14F-4D97-AF65-F5344CB8AC3E}">
        <p14:creationId xmlns:p14="http://schemas.microsoft.com/office/powerpoint/2010/main" val="961301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A4D732-EBD4-435D-9847-AC9CD91E9358}" type="datetimeFigureOut">
              <a:rPr lang="en-IN" smtClean="0"/>
              <a:pPr/>
              <a:t>25-05-2021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6FC74D-040D-4734-B0A3-57624A3DC200}" type="slidenum">
              <a:rPr lang="en-IN" smtClean="0"/>
              <a:pPr/>
              <a:t>‹#›</a:t>
            </a:fld>
            <a:endParaRPr lang="en-IN"/>
          </a:p>
        </p:txBody>
      </p:sp>
    </p:spTree>
    <p:extLst>
      <p:ext uri="{BB962C8B-B14F-4D97-AF65-F5344CB8AC3E}">
        <p14:creationId xmlns:p14="http://schemas.microsoft.com/office/powerpoint/2010/main" val="4034815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7A4D732-EBD4-435D-9847-AC9CD91E9358}" type="datetimeFigureOut">
              <a:rPr lang="en-IN" smtClean="0"/>
              <a:pPr/>
              <a:t>25-05-2021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6FC74D-040D-4734-B0A3-57624A3DC200}" type="slidenum">
              <a:rPr lang="en-IN" smtClean="0"/>
              <a:pPr/>
              <a:t>‹#›</a:t>
            </a:fld>
            <a:endParaRPr lang="en-IN"/>
          </a:p>
        </p:txBody>
      </p:sp>
    </p:spTree>
    <p:extLst>
      <p:ext uri="{BB962C8B-B14F-4D97-AF65-F5344CB8AC3E}">
        <p14:creationId xmlns:p14="http://schemas.microsoft.com/office/powerpoint/2010/main" val="23777358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7A4D732-EBD4-435D-9847-AC9CD91E9358}" type="datetimeFigureOut">
              <a:rPr lang="en-IN" smtClean="0"/>
              <a:pPr/>
              <a:t>25-05-2021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8C6FC74D-040D-4734-B0A3-57624A3DC200}" type="slidenum">
              <a:rPr lang="en-IN" smtClean="0"/>
              <a:pPr/>
              <a:t>‹#›</a:t>
            </a:fld>
            <a:endParaRPr lang="en-IN"/>
          </a:p>
        </p:txBody>
      </p:sp>
    </p:spTree>
    <p:extLst>
      <p:ext uri="{BB962C8B-B14F-4D97-AF65-F5344CB8AC3E}">
        <p14:creationId xmlns:p14="http://schemas.microsoft.com/office/powerpoint/2010/main" val="2722176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7A4D732-EBD4-435D-9847-AC9CD91E9358}" type="datetimeFigureOut">
              <a:rPr lang="en-IN" smtClean="0"/>
              <a:pPr/>
              <a:t>25-05-2021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6FC74D-040D-4734-B0A3-57624A3DC200}" type="slidenum">
              <a:rPr lang="en-IN" smtClean="0"/>
              <a:pPr/>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7083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A4D732-EBD4-435D-9847-AC9CD91E9358}" type="datetimeFigureOut">
              <a:rPr lang="en-IN" smtClean="0"/>
              <a:pPr/>
              <a:t>25-05-2021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6FC74D-040D-4734-B0A3-57624A3DC200}" type="slidenum">
              <a:rPr lang="en-IN" smtClean="0"/>
              <a:pPr/>
              <a:t>‹#›</a:t>
            </a:fld>
            <a:endParaRPr lang="en-IN"/>
          </a:p>
        </p:txBody>
      </p:sp>
    </p:spTree>
    <p:extLst>
      <p:ext uri="{BB962C8B-B14F-4D97-AF65-F5344CB8AC3E}">
        <p14:creationId xmlns:p14="http://schemas.microsoft.com/office/powerpoint/2010/main" val="19285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A4D732-EBD4-435D-9847-AC9CD91E9358}" type="datetimeFigureOut">
              <a:rPr lang="en-IN" smtClean="0"/>
              <a:pPr/>
              <a:t>25-05-2021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6FC74D-040D-4734-B0A3-57624A3DC200}" type="slidenum">
              <a:rPr lang="en-IN" smtClean="0"/>
              <a:pPr/>
              <a:t>‹#›</a:t>
            </a:fld>
            <a:endParaRPr lang="en-IN"/>
          </a:p>
        </p:txBody>
      </p:sp>
    </p:spTree>
    <p:extLst>
      <p:ext uri="{BB962C8B-B14F-4D97-AF65-F5344CB8AC3E}">
        <p14:creationId xmlns:p14="http://schemas.microsoft.com/office/powerpoint/2010/main" val="351371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7A4D732-EBD4-435D-9847-AC9CD91E9358}" type="datetimeFigureOut">
              <a:rPr lang="en-IN" smtClean="0"/>
              <a:pPr/>
              <a:t>25-05-2021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8C6FC74D-040D-4734-B0A3-57624A3DC200}" type="slidenum">
              <a:rPr lang="en-IN" smtClean="0"/>
              <a:pPr/>
              <a:t>‹#›</a:t>
            </a:fld>
            <a:endParaRPr lang="en-IN"/>
          </a:p>
        </p:txBody>
      </p:sp>
    </p:spTree>
    <p:extLst>
      <p:ext uri="{BB962C8B-B14F-4D97-AF65-F5344CB8AC3E}">
        <p14:creationId xmlns:p14="http://schemas.microsoft.com/office/powerpoint/2010/main" val="1404594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7A4D732-EBD4-435D-9847-AC9CD91E9358}" type="datetimeFigureOut">
              <a:rPr lang="en-IN" smtClean="0"/>
              <a:pPr/>
              <a:t>25-05-2021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8C6FC74D-040D-4734-B0A3-57624A3DC200}" type="slidenum">
              <a:rPr lang="en-IN" smtClean="0"/>
              <a:pPr/>
              <a:t>‹#›</a:t>
            </a:fld>
            <a:endParaRPr lang="en-IN"/>
          </a:p>
        </p:txBody>
      </p:sp>
    </p:spTree>
    <p:extLst>
      <p:ext uri="{BB962C8B-B14F-4D97-AF65-F5344CB8AC3E}">
        <p14:creationId xmlns:p14="http://schemas.microsoft.com/office/powerpoint/2010/main" val="68053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7A4D732-EBD4-435D-9847-AC9CD91E9358}" type="datetimeFigureOut">
              <a:rPr lang="en-IN" smtClean="0"/>
              <a:pPr/>
              <a:t>25-05-2021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C6FC74D-040D-4734-B0A3-57624A3DC200}" type="slidenum">
              <a:rPr lang="en-IN" smtClean="0"/>
              <a:pPr/>
              <a:t>‹#›</a:t>
            </a:fld>
            <a:endParaRPr lang="en-IN"/>
          </a:p>
        </p:txBody>
      </p:sp>
    </p:spTree>
    <p:extLst>
      <p:ext uri="{BB962C8B-B14F-4D97-AF65-F5344CB8AC3E}">
        <p14:creationId xmlns:p14="http://schemas.microsoft.com/office/powerpoint/2010/main" val="2136858485"/>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21FC-FDD2-4EE2-AA70-A235D0F5A96C}"/>
              </a:ext>
            </a:extLst>
          </p:cNvPr>
          <p:cNvSpPr>
            <a:spLocks noGrp="1"/>
          </p:cNvSpPr>
          <p:nvPr>
            <p:ph type="title"/>
          </p:nvPr>
        </p:nvSpPr>
        <p:spPr>
          <a:xfrm>
            <a:off x="1362722" y="2452456"/>
            <a:ext cx="9601200" cy="1485900"/>
          </a:xfrm>
        </p:spPr>
        <p:txBody>
          <a:bodyPr>
            <a:normAutofit/>
          </a:bodyPr>
          <a:lstStyle/>
          <a:p>
            <a:pPr algn="ct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Voice based E-mail service for visually challenged people.</a:t>
            </a:r>
            <a:endParaRPr lang="en-IN" sz="7200" dirty="0"/>
          </a:p>
        </p:txBody>
      </p:sp>
    </p:spTree>
    <p:extLst>
      <p:ext uri="{BB962C8B-B14F-4D97-AF65-F5344CB8AC3E}">
        <p14:creationId xmlns:p14="http://schemas.microsoft.com/office/powerpoint/2010/main" val="38952414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6DBB-8DBA-4624-941B-9786B5DC74BB}"/>
              </a:ext>
            </a:extLst>
          </p:cNvPr>
          <p:cNvSpPr>
            <a:spLocks noGrp="1"/>
          </p:cNvSpPr>
          <p:nvPr>
            <p:ph type="title"/>
          </p:nvPr>
        </p:nvSpPr>
        <p:spPr>
          <a:xfrm>
            <a:off x="2231136" y="391886"/>
            <a:ext cx="7729728" cy="1410788"/>
          </a:xfrm>
        </p:spPr>
        <p:txBody>
          <a:bodyPr>
            <a:normAutofit/>
          </a:bodyPr>
          <a:lstStyle/>
          <a:p>
            <a:pPr algn="ct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Applications </a:t>
            </a:r>
            <a:endParaRPr lang="en-IN" sz="6600" dirty="0"/>
          </a:p>
        </p:txBody>
      </p:sp>
      <p:sp>
        <p:nvSpPr>
          <p:cNvPr id="3" name="Content Placeholder 2">
            <a:extLst>
              <a:ext uri="{FF2B5EF4-FFF2-40B4-BE49-F238E27FC236}">
                <a16:creationId xmlns:a16="http://schemas.microsoft.com/office/drawing/2014/main" id="{00455D13-823D-4C12-943B-D9D3B465EAE4}"/>
              </a:ext>
            </a:extLst>
          </p:cNvPr>
          <p:cNvSpPr>
            <a:spLocks noGrp="1"/>
          </p:cNvSpPr>
          <p:nvPr>
            <p:ph idx="1"/>
          </p:nvPr>
        </p:nvSpPr>
        <p:spPr>
          <a:xfrm>
            <a:off x="1278384" y="2416629"/>
            <a:ext cx="10333608" cy="3833251"/>
          </a:xfrm>
        </p:spPr>
        <p:txBody>
          <a:bodyPr/>
          <a:lstStyle/>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project is proposed for the betterment of society. This project aims to help the visually impaired people to be a part of growing digital India by using internet and also aims to make life of such people quite easy.</a:t>
            </a:r>
          </a:p>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Also, the success of this project will also encourage developers to build something more useful for visually impaired or illiterate people, who also deserve an equal standard in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r>
              <a:rPr lang="en-US" dirty="0">
                <a:latin typeface="Times New Roman" pitchFamily="18" charset="0"/>
                <a:cs typeface="Times New Roman" pitchFamily="18" charset="0"/>
              </a:rPr>
              <a:t>The option of sending voice messages will not only help a Blind person to access email but also to a physically impaired user.</a:t>
            </a:r>
          </a:p>
          <a:p>
            <a:pPr lvl="0"/>
            <a:r>
              <a:rPr lang="en-US" dirty="0">
                <a:latin typeface="Times New Roman" pitchFamily="18" charset="0"/>
                <a:cs typeface="Times New Roman" pitchFamily="18" charset="0"/>
              </a:rPr>
              <a:t>Can be used for making email handling process a little easier for visually challenged people.</a:t>
            </a:r>
          </a:p>
          <a:p>
            <a:endParaRPr lang="en-IN" dirty="0"/>
          </a:p>
        </p:txBody>
      </p:sp>
    </p:spTree>
    <p:extLst>
      <p:ext uri="{BB962C8B-B14F-4D97-AF65-F5344CB8AC3E}">
        <p14:creationId xmlns:p14="http://schemas.microsoft.com/office/powerpoint/2010/main" val="313220589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8415D-8D9F-44D1-9B82-9C467E9EDFBE}"/>
              </a:ext>
            </a:extLst>
          </p:cNvPr>
          <p:cNvSpPr>
            <a:spLocks noGrp="1"/>
          </p:cNvSpPr>
          <p:nvPr>
            <p:ph type="title"/>
          </p:nvPr>
        </p:nvSpPr>
        <p:spPr>
          <a:xfrm>
            <a:off x="2205736" y="998559"/>
            <a:ext cx="7729728" cy="1188720"/>
          </a:xfrm>
        </p:spPr>
        <p:txBody>
          <a:bodyPr>
            <a:normAutofit/>
          </a:bodyPr>
          <a:lstStyle/>
          <a:p>
            <a:pPr algn="ctr"/>
            <a:r>
              <a:rPr lang="en-IN" sz="3200" b="1" dirty="0">
                <a:latin typeface="Times New Roman" pitchFamily="18" charset="0"/>
                <a:cs typeface="Times New Roman" pitchFamily="18" charset="0"/>
              </a:rPr>
              <a:t>CONCLUSION</a:t>
            </a:r>
          </a:p>
        </p:txBody>
      </p:sp>
      <p:sp>
        <p:nvSpPr>
          <p:cNvPr id="3" name="Content Placeholder 2">
            <a:extLst>
              <a:ext uri="{FF2B5EF4-FFF2-40B4-BE49-F238E27FC236}">
                <a16:creationId xmlns:a16="http://schemas.microsoft.com/office/drawing/2014/main" id="{8B690655-055F-4037-B218-8DA4A53AB1B4}"/>
              </a:ext>
            </a:extLst>
          </p:cNvPr>
          <p:cNvSpPr>
            <a:spLocks noGrp="1"/>
          </p:cNvSpPr>
          <p:nvPr>
            <p:ph idx="1"/>
          </p:nvPr>
        </p:nvSpPr>
        <p:spPr/>
        <p:txBody>
          <a:bodyPr/>
          <a:lstStyle/>
          <a:p>
            <a:pPr marL="342900" lvl="0" indent="-342900">
              <a:lnSpc>
                <a:spcPct val="150000"/>
              </a:lnSpc>
              <a:spcAft>
                <a:spcPts val="0"/>
              </a:spcAft>
              <a:buNone/>
            </a:pPr>
            <a:r>
              <a:rPr lang="en-US" dirty="0">
                <a:latin typeface="Times New Roman" pitchFamily="18" charset="0"/>
                <a:cs typeface="Times New Roman" pitchFamily="18" charset="0"/>
              </a:rPr>
              <a:t>	This application solves most of the problems related to the email sending and receiving for a visually challenged person. We think that this app will definitely prove to be helpful for them. Also, not only this application will help a visually challenged person to use the email system, it will also make them feel more connected with this fast growing internet world.</a:t>
            </a:r>
            <a:endParaRPr lang="en-IN" sz="1800" dirty="0">
              <a:solidFill>
                <a:srgbClr val="FF0000"/>
              </a:solidFill>
              <a:effectLst/>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283290396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DAD5-7CA2-426B-BDC6-B61ED7C09D32}"/>
              </a:ext>
            </a:extLst>
          </p:cNvPr>
          <p:cNvSpPr>
            <a:spLocks noGrp="1"/>
          </p:cNvSpPr>
          <p:nvPr>
            <p:ph type="title"/>
          </p:nvPr>
        </p:nvSpPr>
        <p:spPr>
          <a:xfrm>
            <a:off x="838200" y="2566787"/>
            <a:ext cx="10515600" cy="1325563"/>
          </a:xfrm>
        </p:spPr>
        <p:txBody>
          <a:bodyPr/>
          <a:lstStyle/>
          <a:p>
            <a:pPr algn="ctr"/>
            <a:r>
              <a:rPr lang="en-US" b="1" u="sng" dirty="0"/>
              <a:t>Thank you</a:t>
            </a:r>
            <a:endParaRPr lang="en-IN" b="1" u="sng" dirty="0"/>
          </a:p>
        </p:txBody>
      </p:sp>
    </p:spTree>
    <p:extLst>
      <p:ext uri="{BB962C8B-B14F-4D97-AF65-F5344CB8AC3E}">
        <p14:creationId xmlns:p14="http://schemas.microsoft.com/office/powerpoint/2010/main" val="254374096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D6EA-B636-4D01-9B0F-8F680B2781D7}"/>
              </a:ext>
            </a:extLst>
          </p:cNvPr>
          <p:cNvSpPr>
            <a:spLocks noGrp="1"/>
          </p:cNvSpPr>
          <p:nvPr>
            <p:ph type="title"/>
          </p:nvPr>
        </p:nvSpPr>
        <p:spPr/>
        <p:txBody>
          <a:bodyPr/>
          <a:lstStyle/>
          <a:p>
            <a:pPr algn="ctr"/>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1CB48100-BF5F-4F43-BDB6-A6AD7FFC83C0}"/>
              </a:ext>
            </a:extLst>
          </p:cNvPr>
          <p:cNvSpPr>
            <a:spLocks noGrp="1"/>
          </p:cNvSpPr>
          <p:nvPr>
            <p:ph idx="1"/>
          </p:nvPr>
        </p:nvSpPr>
        <p:spPr>
          <a:xfrm>
            <a:off x="426127" y="2638044"/>
            <a:ext cx="11176987" cy="4011331"/>
          </a:xfrm>
        </p:spPr>
        <p:txBody>
          <a:bodyPr>
            <a:normAutofit/>
          </a:bodyPr>
          <a:lstStyle/>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E-mails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 most reliable way of communication over Internet, for sending or receiving some important 			    information.</a:t>
            </a:r>
          </a:p>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Visually challenged people or blind people – Deprived from the benefit of E-mail service.</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survey shows that there are more than 250 million visually challenged people around the globe. That is, around 250 million people are unaware of how to use Internet or E-mail. </a:t>
            </a:r>
          </a:p>
          <a:p>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Solution</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hey have to dictate the entire content of the mail to a third person (not visually challenged) and then the third person will compose the mail and send on the behalf of the visually impaired person. </a:t>
            </a:r>
          </a:p>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But this is not a correct way to deal with this problem. It is very less likely that every time a visually challenged person can find someone for help.</a:t>
            </a:r>
          </a:p>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Although for these reasons the specially-abled people are criticized by our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358687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2679B-BF76-4989-9E5E-7A491F94A1EB}"/>
              </a:ext>
            </a:extLst>
          </p:cNvPr>
          <p:cNvSpPr>
            <a:spLocks noGrp="1"/>
          </p:cNvSpPr>
          <p:nvPr>
            <p:ph type="title"/>
          </p:nvPr>
        </p:nvSpPr>
        <p:spPr>
          <a:xfrm>
            <a:off x="838200" y="365126"/>
            <a:ext cx="10515600" cy="638052"/>
          </a:xfrm>
        </p:spPr>
        <p:txBody>
          <a:bodyPr>
            <a:normAutofit fontScale="90000"/>
          </a:bodyPr>
          <a:lstStyle/>
          <a:p>
            <a:pPr algn="ctr"/>
            <a:r>
              <a:rPr lang="en-US"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78600ADD-6002-4699-9272-E87A087240C4}"/>
              </a:ext>
            </a:extLst>
          </p:cNvPr>
          <p:cNvSpPr>
            <a:spLocks noGrp="1"/>
          </p:cNvSpPr>
          <p:nvPr>
            <p:ph idx="1"/>
          </p:nvPr>
        </p:nvSpPr>
        <p:spPr>
          <a:xfrm>
            <a:off x="838200" y="1358282"/>
            <a:ext cx="10515600" cy="5173147"/>
          </a:xfrm>
        </p:spPr>
        <p:txBody>
          <a:bodyPr>
            <a:norm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Growth in the 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igital Era</a:t>
            </a:r>
          </a:p>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Differently abled people were deprived from getting the beneﬁts </a:t>
            </a:r>
          </a:p>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E-mails - The primary means of communication and productivity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Desktop application using IVR (Interactive voice response)</a:t>
            </a:r>
          </a:p>
          <a:p>
            <a:pPr>
              <a:buNone/>
            </a:pPr>
            <a:endPar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Main benefit - Use of keyboard is limited.</a:t>
            </a:r>
            <a:endParaRPr lang="en-IN" dirty="0"/>
          </a:p>
        </p:txBody>
      </p:sp>
    </p:spTree>
    <p:extLst>
      <p:ext uri="{BB962C8B-B14F-4D97-AF65-F5344CB8AC3E}">
        <p14:creationId xmlns:p14="http://schemas.microsoft.com/office/powerpoint/2010/main" val="5327569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A38D3-D102-4B85-8DFD-62F519DADBA1}"/>
              </a:ext>
            </a:extLst>
          </p:cNvPr>
          <p:cNvSpPr>
            <a:spLocks noGrp="1"/>
          </p:cNvSpPr>
          <p:nvPr>
            <p:ph type="title"/>
          </p:nvPr>
        </p:nvSpPr>
        <p:spPr>
          <a:xfrm>
            <a:off x="838200" y="365125"/>
            <a:ext cx="10515600" cy="868871"/>
          </a:xfrm>
        </p:spPr>
        <p:txBody>
          <a:bodyPr>
            <a:normAutofit/>
          </a:bodyPr>
          <a:lstStyle/>
          <a:p>
            <a:pPr algn="ct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Limitation of existing system</a:t>
            </a:r>
            <a:endParaRPr lang="en-IN" sz="6600" dirty="0"/>
          </a:p>
        </p:txBody>
      </p:sp>
      <p:sp>
        <p:nvSpPr>
          <p:cNvPr id="3" name="Content Placeholder 2">
            <a:extLst>
              <a:ext uri="{FF2B5EF4-FFF2-40B4-BE49-F238E27FC236}">
                <a16:creationId xmlns:a16="http://schemas.microsoft.com/office/drawing/2014/main" id="{DC0AA76A-8552-4105-B880-9701322ED66D}"/>
              </a:ext>
            </a:extLst>
          </p:cNvPr>
          <p:cNvSpPr>
            <a:spLocks noGrp="1"/>
          </p:cNvSpPr>
          <p:nvPr>
            <p:ph idx="1"/>
          </p:nvPr>
        </p:nvSpPr>
        <p:spPr>
          <a:xfrm>
            <a:off x="838200" y="1711234"/>
            <a:ext cx="10515600" cy="4902629"/>
          </a:xfrm>
        </p:spPr>
        <p:txBody>
          <a:bodyPr>
            <a:normAutofit/>
          </a:bodyPr>
          <a:lstStyle/>
          <a:p>
            <a:pPr algn="just">
              <a:lnSpc>
                <a:spcPct val="150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are several limitations of the present system </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Braille language must be known and when using keyboards shortcuts need to be notified.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Screen readers cannot spell technical and biological terms.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Fingerprint authentication can be easily acquired through any malpractices.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Since the systems are web and desktop applications, they cannot be used by visually challenged without some help.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4998759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6DE5B-C410-4AE5-B39A-53D59928253C}"/>
              </a:ext>
            </a:extLst>
          </p:cNvPr>
          <p:cNvSpPr>
            <a:spLocks noGrp="1"/>
          </p:cNvSpPr>
          <p:nvPr>
            <p:ph type="title"/>
          </p:nvPr>
        </p:nvSpPr>
        <p:spPr>
          <a:xfrm>
            <a:off x="2231136" y="470263"/>
            <a:ext cx="7729728" cy="1110343"/>
          </a:xfrm>
        </p:spPr>
        <p:txBody>
          <a:bodyPr>
            <a:normAutofit/>
          </a:bodyPr>
          <a:lstStyle/>
          <a:p>
            <a:pPr algn="ct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6600" dirty="0"/>
          </a:p>
        </p:txBody>
      </p:sp>
      <p:sp>
        <p:nvSpPr>
          <p:cNvPr id="3" name="Content Placeholder 2">
            <a:extLst>
              <a:ext uri="{FF2B5EF4-FFF2-40B4-BE49-F238E27FC236}">
                <a16:creationId xmlns:a16="http://schemas.microsoft.com/office/drawing/2014/main" id="{694FE872-7753-41B2-895D-E607B769A784}"/>
              </a:ext>
            </a:extLst>
          </p:cNvPr>
          <p:cNvSpPr>
            <a:spLocks noGrp="1"/>
          </p:cNvSpPr>
          <p:nvPr>
            <p:ph idx="1"/>
          </p:nvPr>
        </p:nvSpPr>
        <p:spPr>
          <a:xfrm>
            <a:off x="875211" y="1881051"/>
            <a:ext cx="10905457" cy="4777201"/>
          </a:xfrm>
        </p:spPr>
        <p:txBody>
          <a:bodyPr>
            <a:normAutofit/>
          </a:bodyPr>
          <a:lstStyle/>
          <a:p>
            <a:pPr lvl="7">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 voice enabled E-mail service to help visually challenged people.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IN" dirty="0"/>
          </a:p>
          <a:p>
            <a:pPr marL="0" indent="0">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u="sng" dirty="0">
                <a:effectLst/>
                <a:latin typeface="Times New Roman" panose="02020603050405020304" pitchFamily="18" charset="0"/>
                <a:ea typeface="Calibri" panose="020F0502020204030204" pitchFamily="34" charset="0"/>
                <a:cs typeface="Times New Roman" panose="02020603050405020304" pitchFamily="18" charset="0"/>
              </a:rPr>
              <a:t>Objectives</a:t>
            </a:r>
            <a:endParaRPr lang="en-IN" sz="4000" u="sng"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let a visually impaired person login to the email service securely and without any assistance from other person.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allow a user to send and receive email following the directions of the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make the user read the received email with the help of the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7646376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9B22D-368E-40A0-A137-1D0D9D08FBAB}"/>
              </a:ext>
            </a:extLst>
          </p:cNvPr>
          <p:cNvSpPr>
            <a:spLocks noGrp="1"/>
          </p:cNvSpPr>
          <p:nvPr>
            <p:ph type="title"/>
          </p:nvPr>
        </p:nvSpPr>
        <p:spPr/>
        <p:txBody>
          <a:bodyPr>
            <a:normAutofit/>
          </a:bodyPr>
          <a:lstStyle/>
          <a:p>
            <a:pPr algn="ct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Expected Input and Output</a:t>
            </a:r>
            <a:endParaRPr lang="en-IN" sz="6600" dirty="0"/>
          </a:p>
        </p:txBody>
      </p:sp>
      <p:sp>
        <p:nvSpPr>
          <p:cNvPr id="3" name="Content Placeholder 2">
            <a:extLst>
              <a:ext uri="{FF2B5EF4-FFF2-40B4-BE49-F238E27FC236}">
                <a16:creationId xmlns:a16="http://schemas.microsoft.com/office/drawing/2014/main" id="{EFC124C5-5129-4EC9-BDFB-1DF2E7F27283}"/>
              </a:ext>
            </a:extLst>
          </p:cNvPr>
          <p:cNvSpPr>
            <a:spLocks noGrp="1"/>
          </p:cNvSpPr>
          <p:nvPr>
            <p:ph idx="1"/>
          </p:nvPr>
        </p:nvSpPr>
        <p:spPr/>
        <p:txBody>
          <a:bodyPr/>
          <a:lstStyle/>
          <a:p>
            <a:pPr>
              <a:lnSpc>
                <a:spcPct val="150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Input: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Speak the username, security number, recipient’s (name)email address, 	subject and the body of the email.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Output: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email has been successfully sent to the recipient.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 Read the received emails.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045336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latin typeface="Times New Roman" pitchFamily="18" charset="0"/>
                <a:cs typeface="Times New Roman" pitchFamily="18" charset="0"/>
              </a:rPr>
              <a:t>Current features of OUR system</a:t>
            </a:r>
          </a:p>
        </p:txBody>
      </p:sp>
      <p:sp>
        <p:nvSpPr>
          <p:cNvPr id="3" name="Content Placeholder 2"/>
          <p:cNvSpPr>
            <a:spLocks noGrp="1"/>
          </p:cNvSpPr>
          <p:nvPr>
            <p:ph idx="1"/>
          </p:nvPr>
        </p:nvSpPr>
        <p:spPr>
          <a:xfrm>
            <a:off x="2231136" y="2638044"/>
            <a:ext cx="7729728" cy="4016756"/>
          </a:xfrm>
        </p:spPr>
        <p:txBody>
          <a:bodyPr>
            <a:normAutofit fontScale="70000" lnSpcReduction="20000"/>
          </a:bodyPr>
          <a:lstStyle/>
          <a:p>
            <a:pPr>
              <a:lnSpc>
                <a:spcPct val="200000"/>
              </a:lnSpc>
            </a:pPr>
            <a:r>
              <a:rPr lang="en-US" sz="2600" b="1" dirty="0">
                <a:latin typeface="Times New Roman" pitchFamily="18" charset="0"/>
                <a:cs typeface="Times New Roman" pitchFamily="18" charset="0"/>
              </a:rPr>
              <a:t>Sending the E-mail: </a:t>
            </a:r>
            <a:r>
              <a:rPr lang="en-US" sz="2600" dirty="0">
                <a:latin typeface="Times New Roman" pitchFamily="18" charset="0"/>
                <a:cs typeface="Times New Roman" pitchFamily="18" charset="0"/>
              </a:rPr>
              <a:t>The system can currently send a mail to the email address mentioned by the user. The user has to login into the system and follow the instructions of the program and give the required inputs. The mail is then sent and the user is logged out of the system.</a:t>
            </a:r>
          </a:p>
          <a:p>
            <a:pPr>
              <a:lnSpc>
                <a:spcPct val="200000"/>
              </a:lnSpc>
            </a:pPr>
            <a:r>
              <a:rPr lang="en-US" sz="2600" b="1" dirty="0">
                <a:latin typeface="Times New Roman" pitchFamily="18" charset="0"/>
                <a:cs typeface="Times New Roman" pitchFamily="18" charset="0"/>
              </a:rPr>
              <a:t>Reading out the received E-mails: </a:t>
            </a:r>
            <a:r>
              <a:rPr lang="en-US" sz="2600" dirty="0">
                <a:latin typeface="Times New Roman" pitchFamily="18" charset="0"/>
                <a:cs typeface="Times New Roman" pitchFamily="18" charset="0"/>
              </a:rPr>
              <a:t>The user has to login into the system and select the option of inbox. The system gives a voice output about how many unread emails are present and reads it out one by one to the user.</a:t>
            </a:r>
            <a:endParaRPr lang="en-US" sz="2600" b="1" dirty="0">
              <a:latin typeface="Times New Roman" pitchFamily="18" charset="0"/>
              <a:cs typeface="Times New Roman"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4806" y="423154"/>
            <a:ext cx="7729728" cy="1188720"/>
          </a:xfrm>
        </p:spPr>
        <p:txBody>
          <a:bodyPr>
            <a:normAutofit/>
          </a:bodyPr>
          <a:lstStyle/>
          <a:p>
            <a:r>
              <a:rPr lang="en-US" sz="3200" b="1" dirty="0">
                <a:latin typeface="Times New Roman" pitchFamily="18" charset="0"/>
                <a:cs typeface="Times New Roman" pitchFamily="18" charset="0"/>
              </a:rPr>
              <a:t>Constraints of the system</a:t>
            </a:r>
          </a:p>
        </p:txBody>
      </p:sp>
      <p:sp>
        <p:nvSpPr>
          <p:cNvPr id="3" name="Content Placeholder 2"/>
          <p:cNvSpPr>
            <a:spLocks noGrp="1"/>
          </p:cNvSpPr>
          <p:nvPr>
            <p:ph idx="1"/>
          </p:nvPr>
        </p:nvSpPr>
        <p:spPr>
          <a:xfrm>
            <a:off x="1964806" y="2096506"/>
            <a:ext cx="7729728" cy="4118356"/>
          </a:xfrm>
        </p:spPr>
        <p:txBody>
          <a:bodyPr>
            <a:normAutofit fontScale="92500" lnSpcReduction="10000"/>
          </a:bodyPr>
          <a:lstStyle/>
          <a:p>
            <a:pPr>
              <a:lnSpc>
                <a:spcPct val="150000"/>
              </a:lnSpc>
            </a:pPr>
            <a:r>
              <a:rPr lang="en-US" sz="1900" dirty="0">
                <a:latin typeface="Times New Roman" pitchFamily="18" charset="0"/>
                <a:cs typeface="Times New Roman" pitchFamily="18" charset="0"/>
              </a:rPr>
              <a:t>When the program is being installed by the administrator, he has to manually add the possible recipients that the user tells him and provide a nickname for them.</a:t>
            </a:r>
          </a:p>
          <a:p>
            <a:pPr>
              <a:lnSpc>
                <a:spcPct val="150000"/>
              </a:lnSpc>
            </a:pPr>
            <a:r>
              <a:rPr lang="en-US" sz="1900" dirty="0">
                <a:latin typeface="Times New Roman" pitchFamily="18" charset="0"/>
                <a:cs typeface="Times New Roman" pitchFamily="18" charset="0"/>
              </a:rPr>
              <a:t>The user must be registered on the g-mail service.</a:t>
            </a:r>
          </a:p>
          <a:p>
            <a:pPr>
              <a:lnSpc>
                <a:spcPct val="150000"/>
              </a:lnSpc>
            </a:pPr>
            <a:r>
              <a:rPr lang="en-US" sz="1900" dirty="0">
                <a:latin typeface="Times New Roman" pitchFamily="18" charset="0"/>
                <a:cs typeface="Times New Roman" pitchFamily="18" charset="0"/>
              </a:rPr>
              <a:t>The program also requires that the administrator adds the login credentials of the user into the database along with a nickname. </a:t>
            </a:r>
          </a:p>
          <a:p>
            <a:pPr>
              <a:lnSpc>
                <a:spcPct val="150000"/>
              </a:lnSpc>
            </a:pPr>
            <a:r>
              <a:rPr lang="en-US" sz="1900" dirty="0">
                <a:latin typeface="Times New Roman" pitchFamily="18" charset="0"/>
                <a:cs typeface="Times New Roman" pitchFamily="18" charset="0"/>
              </a:rPr>
              <a:t>A clear and good microphone is very essential for the precise working of the speech recognition.</a:t>
            </a:r>
          </a:p>
          <a:p>
            <a:pPr>
              <a:lnSpc>
                <a:spcPct val="150000"/>
              </a:lnSpc>
            </a:pPr>
            <a:r>
              <a:rPr lang="en-US" sz="1900" dirty="0">
                <a:latin typeface="Times New Roman" pitchFamily="18" charset="0"/>
                <a:cs typeface="Times New Roman" pitchFamily="18" charset="0"/>
              </a:rPr>
              <a:t>A strong internet should be available.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latin typeface="Times New Roman" pitchFamily="18" charset="0"/>
                <a:cs typeface="Times New Roman" pitchFamily="18" charset="0"/>
              </a:rPr>
              <a:t>FUTURE ADVANCEMENTS OF THE PROJECT</a:t>
            </a:r>
          </a:p>
        </p:txBody>
      </p:sp>
      <p:sp>
        <p:nvSpPr>
          <p:cNvPr id="3" name="Content Placeholder 2"/>
          <p:cNvSpPr>
            <a:spLocks noGrp="1"/>
          </p:cNvSpPr>
          <p:nvPr>
            <p:ph idx="1"/>
          </p:nvPr>
        </p:nvSpPr>
        <p:spPr>
          <a:xfrm>
            <a:off x="2231136" y="2638044"/>
            <a:ext cx="7729728" cy="3847423"/>
          </a:xfrm>
        </p:spPr>
        <p:txBody>
          <a:bodyPr/>
          <a:lstStyle/>
          <a:p>
            <a:pPr>
              <a:lnSpc>
                <a:spcPct val="150000"/>
              </a:lnSpc>
            </a:pPr>
            <a:r>
              <a:rPr lang="en-US" dirty="0">
                <a:latin typeface="Times New Roman" pitchFamily="18" charset="0"/>
                <a:cs typeface="Times New Roman" pitchFamily="18" charset="0"/>
              </a:rPr>
              <a:t>Delete a mail.</a:t>
            </a:r>
          </a:p>
          <a:p>
            <a:pPr>
              <a:lnSpc>
                <a:spcPct val="150000"/>
              </a:lnSpc>
            </a:pPr>
            <a:r>
              <a:rPr lang="en-US" dirty="0">
                <a:latin typeface="Times New Roman" pitchFamily="18" charset="0"/>
                <a:cs typeface="Times New Roman" pitchFamily="18" charset="0"/>
              </a:rPr>
              <a:t>Register on the email service.</a:t>
            </a:r>
          </a:p>
          <a:p>
            <a:pPr>
              <a:lnSpc>
                <a:spcPct val="150000"/>
              </a:lnSpc>
            </a:pPr>
            <a:r>
              <a:rPr lang="en-US" dirty="0">
                <a:latin typeface="Times New Roman" pitchFamily="18" charset="0"/>
                <a:cs typeface="Times New Roman" pitchFamily="18" charset="0"/>
              </a:rPr>
              <a:t>Add a subject to the mail the user wants to send.</a:t>
            </a:r>
          </a:p>
          <a:p>
            <a:pPr>
              <a:lnSpc>
                <a:spcPct val="150000"/>
              </a:lnSpc>
            </a:pPr>
            <a:r>
              <a:rPr lang="en-US" dirty="0">
                <a:latin typeface="Times New Roman" pitchFamily="18" charset="0"/>
                <a:cs typeface="Times New Roman" pitchFamily="18" charset="0"/>
              </a:rPr>
              <a:t>Make the user able to add the recipient’s email into the database on his own.</a:t>
            </a:r>
          </a:p>
          <a:p>
            <a:pPr>
              <a:lnSpc>
                <a:spcPct val="150000"/>
              </a:lnSpc>
            </a:pPr>
            <a:r>
              <a:rPr lang="en-US" dirty="0">
                <a:latin typeface="Times New Roman" pitchFamily="18" charset="0"/>
                <a:cs typeface="Times New Roman" pitchFamily="18" charset="0"/>
              </a:rPr>
              <a:t>Forward a mail.</a:t>
            </a:r>
          </a:p>
          <a:p>
            <a:endParaRPr lang="en-US" dirty="0"/>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Parcel</Template>
  <TotalTime>178</TotalTime>
  <Words>832</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Times New Roman</vt:lpstr>
      <vt:lpstr>Parcel</vt:lpstr>
      <vt:lpstr>Voice based E-mail service for visually challenged people.</vt:lpstr>
      <vt:lpstr>Abstract</vt:lpstr>
      <vt:lpstr>Introduction</vt:lpstr>
      <vt:lpstr>Limitation of existing system</vt:lpstr>
      <vt:lpstr> Problem statement</vt:lpstr>
      <vt:lpstr>Expected Input and Output</vt:lpstr>
      <vt:lpstr>Current features of OUR system</vt:lpstr>
      <vt:lpstr>Constraints of the system</vt:lpstr>
      <vt:lpstr>FUTURE ADVANCEMENTS OF THE PROJECT</vt:lpstr>
      <vt:lpstr>Applications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srushti khanje</dc:creator>
  <cp:lastModifiedBy>VIVEK</cp:lastModifiedBy>
  <cp:revision>24</cp:revision>
  <dcterms:created xsi:type="dcterms:W3CDTF">2020-09-26T03:28:58Z</dcterms:created>
  <dcterms:modified xsi:type="dcterms:W3CDTF">2021-05-25T06:22:13Z</dcterms:modified>
</cp:coreProperties>
</file>