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9" r:id="rId5"/>
    <p:sldId id="271" r:id="rId6"/>
    <p:sldId id="260" r:id="rId7"/>
    <p:sldId id="261" r:id="rId8"/>
    <p:sldId id="269" r:id="rId9"/>
    <p:sldId id="272" r:id="rId10"/>
    <p:sldId id="262" r:id="rId11"/>
    <p:sldId id="263" r:id="rId12"/>
    <p:sldId id="273" r:id="rId13"/>
    <p:sldId id="264" r:id="rId14"/>
    <p:sldId id="274" r:id="rId15"/>
    <p:sldId id="26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02C"/>
    <a:srgbClr val="AFAAB9"/>
    <a:srgbClr val="71758A"/>
    <a:srgbClr val="D4EBD8"/>
    <a:srgbClr val="3B5D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6" autoAdjust="0"/>
    <p:restoredTop sz="93447" autoAdjust="0"/>
  </p:normalViewPr>
  <p:slideViewPr>
    <p:cSldViewPr snapToGrid="0">
      <p:cViewPr varScale="1">
        <p:scale>
          <a:sx n="59" d="100"/>
          <a:sy n="59" d="100"/>
        </p:scale>
        <p:origin x="9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A picture containing computer&#10;&#10;Description automatically generated">
            <a:extLst>
              <a:ext uri="{FF2B5EF4-FFF2-40B4-BE49-F238E27FC236}">
                <a16:creationId xmlns:a16="http://schemas.microsoft.com/office/drawing/2014/main" id="{7C2544A3-15A8-6276-0EF4-834C72E5CD0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6111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A9CB-EA19-2393-BF51-26E7F2352C6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A29783-5D87-872F-CAFD-AB55F8755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D05066-0C5F-10FD-4732-990408379240}"/>
              </a:ext>
            </a:extLst>
          </p:cNvPr>
          <p:cNvSpPr>
            <a:spLocks noGrp="1"/>
          </p:cNvSpPr>
          <p:nvPr>
            <p:ph type="dt" sz="half" idx="10"/>
          </p:nvPr>
        </p:nvSpPr>
        <p:spPr/>
        <p:txBody>
          <a:bodyPr/>
          <a:lstStyle/>
          <a:p>
            <a:fld id="{8E202018-9FCD-4D25-B6CE-F2EE6554B948}" type="datetimeFigureOut">
              <a:rPr lang="en-GB" smtClean="0"/>
              <a:t>23/09/2024</a:t>
            </a:fld>
            <a:endParaRPr lang="en-GB"/>
          </a:p>
        </p:txBody>
      </p:sp>
      <p:sp>
        <p:nvSpPr>
          <p:cNvPr id="5" name="Footer Placeholder 4">
            <a:extLst>
              <a:ext uri="{FF2B5EF4-FFF2-40B4-BE49-F238E27FC236}">
                <a16:creationId xmlns:a16="http://schemas.microsoft.com/office/drawing/2014/main" id="{13A0B538-C4AD-1054-4F47-764801D07D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317CC-9EF1-8073-3DEB-C5C7EA495B7A}"/>
              </a:ext>
            </a:extLst>
          </p:cNvPr>
          <p:cNvSpPr>
            <a:spLocks noGrp="1"/>
          </p:cNvSpPr>
          <p:nvPr>
            <p:ph type="sldNum" sz="quarter" idx="12"/>
          </p:nvPr>
        </p:nvSpPr>
        <p:spPr/>
        <p:txBody>
          <a:bodyPr/>
          <a:lstStyle/>
          <a:p>
            <a:fld id="{A4E5F92F-5455-4825-B5D5-E4B9DF796AE3}" type="slidenum">
              <a:rPr lang="en-GB" smtClean="0"/>
              <a:t>‹#›</a:t>
            </a:fld>
            <a:endParaRPr lang="en-GB"/>
          </a:p>
        </p:txBody>
      </p:sp>
    </p:spTree>
    <p:extLst>
      <p:ext uri="{BB962C8B-B14F-4D97-AF65-F5344CB8AC3E}">
        <p14:creationId xmlns:p14="http://schemas.microsoft.com/office/powerpoint/2010/main" val="411921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55309-23B4-3FB1-A899-9932B6216D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EC846A-535B-C8A0-F5CA-2FAC0413AD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176679-D4C2-F46B-DCF3-2251FEF147C5}"/>
              </a:ext>
            </a:extLst>
          </p:cNvPr>
          <p:cNvSpPr>
            <a:spLocks noGrp="1"/>
          </p:cNvSpPr>
          <p:nvPr>
            <p:ph type="dt" sz="half" idx="10"/>
          </p:nvPr>
        </p:nvSpPr>
        <p:spPr/>
        <p:txBody>
          <a:bodyPr/>
          <a:lstStyle/>
          <a:p>
            <a:fld id="{8E202018-9FCD-4D25-B6CE-F2EE6554B948}" type="datetimeFigureOut">
              <a:rPr lang="en-GB" smtClean="0"/>
              <a:t>23/09/2024</a:t>
            </a:fld>
            <a:endParaRPr lang="en-GB"/>
          </a:p>
        </p:txBody>
      </p:sp>
      <p:sp>
        <p:nvSpPr>
          <p:cNvPr id="5" name="Footer Placeholder 4">
            <a:extLst>
              <a:ext uri="{FF2B5EF4-FFF2-40B4-BE49-F238E27FC236}">
                <a16:creationId xmlns:a16="http://schemas.microsoft.com/office/drawing/2014/main" id="{BA18B2AE-FB27-C6BC-15F6-84B106995F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C25CC4-38E9-98A1-F885-2B6A6D457D73}"/>
              </a:ext>
            </a:extLst>
          </p:cNvPr>
          <p:cNvSpPr>
            <a:spLocks noGrp="1"/>
          </p:cNvSpPr>
          <p:nvPr>
            <p:ph type="sldNum" sz="quarter" idx="12"/>
          </p:nvPr>
        </p:nvSpPr>
        <p:spPr/>
        <p:txBody>
          <a:bodyPr/>
          <a:lstStyle/>
          <a:p>
            <a:fld id="{A4E5F92F-5455-4825-B5D5-E4B9DF796AE3}" type="slidenum">
              <a:rPr lang="en-GB" smtClean="0"/>
              <a:t>‹#›</a:t>
            </a:fld>
            <a:endParaRPr lang="en-GB"/>
          </a:p>
        </p:txBody>
      </p:sp>
    </p:spTree>
    <p:extLst>
      <p:ext uri="{BB962C8B-B14F-4D97-AF65-F5344CB8AC3E}">
        <p14:creationId xmlns:p14="http://schemas.microsoft.com/office/powerpoint/2010/main" val="275693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796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5E8AA0-71CA-8ABC-3158-C76E10F8B6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194" cy="6856984"/>
          </a:xfrm>
          <a:prstGeom prst="rect">
            <a:avLst/>
          </a:prstGeom>
        </p:spPr>
      </p:pic>
      <p:grpSp>
        <p:nvGrpSpPr>
          <p:cNvPr id="8" name="Group 7">
            <a:extLst>
              <a:ext uri="{FF2B5EF4-FFF2-40B4-BE49-F238E27FC236}">
                <a16:creationId xmlns:a16="http://schemas.microsoft.com/office/drawing/2014/main" id="{0E65F77D-830B-4587-6179-EAEFDB59DA9F}"/>
              </a:ext>
            </a:extLst>
          </p:cNvPr>
          <p:cNvGrpSpPr/>
          <p:nvPr userDrawn="1"/>
        </p:nvGrpSpPr>
        <p:grpSpPr>
          <a:xfrm>
            <a:off x="9865635" y="6420365"/>
            <a:ext cx="2243886" cy="375289"/>
            <a:chOff x="10212759" y="6518571"/>
            <a:chExt cx="1842973" cy="313399"/>
          </a:xfrm>
        </p:grpSpPr>
        <p:pic>
          <p:nvPicPr>
            <p:cNvPr id="9" name="Picture 8">
              <a:extLst>
                <a:ext uri="{FF2B5EF4-FFF2-40B4-BE49-F238E27FC236}">
                  <a16:creationId xmlns:a16="http://schemas.microsoft.com/office/drawing/2014/main" id="{5EF7F4F5-4091-F7DF-B5D7-27F2CF09B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759" y="6518571"/>
              <a:ext cx="1842973" cy="313399"/>
            </a:xfrm>
            <a:prstGeom prst="rect">
              <a:avLst/>
            </a:prstGeom>
          </p:spPr>
        </p:pic>
        <p:sp>
          <p:nvSpPr>
            <p:cNvPr id="10" name="Rectangle 9">
              <a:extLst>
                <a:ext uri="{FF2B5EF4-FFF2-40B4-BE49-F238E27FC236}">
                  <a16:creationId xmlns:a16="http://schemas.microsoft.com/office/drawing/2014/main" id="{65D479FE-F2A7-1259-E9F7-5B06988F5483}"/>
                </a:ext>
              </a:extLst>
            </p:cNvPr>
            <p:cNvSpPr/>
            <p:nvPr/>
          </p:nvSpPr>
          <p:spPr>
            <a:xfrm>
              <a:off x="10248188" y="6547414"/>
              <a:ext cx="1613629" cy="257021"/>
            </a:xfrm>
            <a:prstGeom prst="rect">
              <a:avLst/>
            </a:prstGeom>
          </p:spPr>
          <p:txBody>
            <a:bodyPr wrap="none">
              <a:spAutoFit/>
            </a:bodyPr>
            <a:lstStyle/>
            <a:p>
              <a:r>
                <a:rPr lang="en-GB" sz="1400" dirty="0">
                  <a:solidFill>
                    <a:schemeClr val="bg1"/>
                  </a:solidFill>
                  <a:latin typeface="Helvetica" panose="020B0604020202030204" pitchFamily="34" charset="0"/>
                  <a:cs typeface="Segoe UI" panose="020B0502040204020203" pitchFamily="34" charset="0"/>
                </a:rPr>
                <a:t>www.collaberadigital.com</a:t>
              </a:r>
              <a:endParaRPr lang="en-IN" sz="1400" dirty="0">
                <a:solidFill>
                  <a:schemeClr val="bg1"/>
                </a:solidFill>
                <a:latin typeface="Helvetica" panose="020B0604020202030204" pitchFamily="34" charset="0"/>
              </a:endParaRPr>
            </a:p>
          </p:txBody>
        </p:sp>
      </p:grpSp>
      <p:pic>
        <p:nvPicPr>
          <p:cNvPr id="11" name="Picture 10">
            <a:extLst>
              <a:ext uri="{FF2B5EF4-FFF2-40B4-BE49-F238E27FC236}">
                <a16:creationId xmlns:a16="http://schemas.microsoft.com/office/drawing/2014/main" id="{FD3E0E5C-9845-273F-56DA-9B3EDBB349D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b="78063"/>
          <a:stretch/>
        </p:blipFill>
        <p:spPr>
          <a:xfrm>
            <a:off x="1524" y="0"/>
            <a:ext cx="12188951" cy="1504093"/>
          </a:xfrm>
          <a:prstGeom prst="rect">
            <a:avLst/>
          </a:prstGeom>
        </p:spPr>
      </p:pic>
      <p:pic>
        <p:nvPicPr>
          <p:cNvPr id="12" name="Picture 11">
            <a:extLst>
              <a:ext uri="{FF2B5EF4-FFF2-40B4-BE49-F238E27FC236}">
                <a16:creationId xmlns:a16="http://schemas.microsoft.com/office/drawing/2014/main" id="{8526341B-E791-8397-013A-AE21E4F2BB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78354" y="53050"/>
            <a:ext cx="1534767" cy="744647"/>
          </a:xfrm>
          <a:prstGeom prst="rect">
            <a:avLst/>
          </a:prstGeom>
        </p:spPr>
      </p:pic>
    </p:spTree>
    <p:extLst>
      <p:ext uri="{BB962C8B-B14F-4D97-AF65-F5344CB8AC3E}">
        <p14:creationId xmlns:p14="http://schemas.microsoft.com/office/powerpoint/2010/main" val="369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382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2F81F2-6943-BD2A-4FF4-E7B5E1C420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8110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676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Placeholder 14">
            <a:extLst>
              <a:ext uri="{FF2B5EF4-FFF2-40B4-BE49-F238E27FC236}">
                <a16:creationId xmlns:a16="http://schemas.microsoft.com/office/drawing/2014/main" id="{2E4B68A4-8690-EBA2-0E25-8D52163C045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2667000" y="-2667000"/>
            <a:ext cx="6858000" cy="12192000"/>
          </a:xfrm>
          <a:prstGeom prst="rect">
            <a:avLst/>
          </a:prstGeom>
        </p:spPr>
      </p:pic>
    </p:spTree>
    <p:extLst>
      <p:ext uri="{BB962C8B-B14F-4D97-AF65-F5344CB8AC3E}">
        <p14:creationId xmlns:p14="http://schemas.microsoft.com/office/powerpoint/2010/main" val="21358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28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674B4E-3A36-AE80-F596-88EAFA8D9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2462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9628D0-6D27-3A22-3CBC-5435A86B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8248BE-D040-3D21-3A61-EE22584BB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681DDF-7CC1-D788-F48E-8EBA8012AA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02018-9FCD-4D25-B6CE-F2EE6554B948}" type="datetimeFigureOut">
              <a:rPr lang="en-GB" smtClean="0"/>
              <a:t>23/09/2024</a:t>
            </a:fld>
            <a:endParaRPr lang="en-GB"/>
          </a:p>
        </p:txBody>
      </p:sp>
      <p:sp>
        <p:nvSpPr>
          <p:cNvPr id="5" name="Footer Placeholder 4">
            <a:extLst>
              <a:ext uri="{FF2B5EF4-FFF2-40B4-BE49-F238E27FC236}">
                <a16:creationId xmlns:a16="http://schemas.microsoft.com/office/drawing/2014/main" id="{F8EAD2C6-7BBE-418E-D4F1-DD5A8D5A0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36D678-3C77-7F4A-530D-35BE9C7A2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5F92F-5455-4825-B5D5-E4B9DF796AE3}" type="slidenum">
              <a:rPr lang="en-GB" smtClean="0"/>
              <a:t>‹#›</a:t>
            </a:fld>
            <a:endParaRPr lang="en-GB"/>
          </a:p>
        </p:txBody>
      </p:sp>
    </p:spTree>
    <p:extLst>
      <p:ext uri="{BB962C8B-B14F-4D97-AF65-F5344CB8AC3E}">
        <p14:creationId xmlns:p14="http://schemas.microsoft.com/office/powerpoint/2010/main" val="34172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jpeg"/><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ABB8D-A9B1-BF5E-8E51-DAC64CE57FBB}"/>
              </a:ext>
            </a:extLst>
          </p:cNvPr>
          <p:cNvSpPr txBox="1"/>
          <p:nvPr/>
        </p:nvSpPr>
        <p:spPr>
          <a:xfrm>
            <a:off x="3367314" y="1995047"/>
            <a:ext cx="5457372" cy="1938992"/>
          </a:xfrm>
          <a:prstGeom prst="rect">
            <a:avLst/>
          </a:prstGeom>
          <a:noFill/>
        </p:spPr>
        <p:txBody>
          <a:bodyPr wrap="square">
            <a:spAutoFit/>
          </a:bodyPr>
          <a:lstStyle/>
          <a:p>
            <a:pPr algn="ctr"/>
            <a:r>
              <a:rPr lang="en-US" sz="6000" b="1" dirty="0">
                <a:effectLst/>
                <a:latin typeface="Neue Machina" panose="00000500000000000000" pitchFamily="50" charset="0"/>
                <a:ea typeface="Calibri" panose="020F0502020204030204" pitchFamily="34" charset="0"/>
              </a:rPr>
              <a:t>Capstone</a:t>
            </a:r>
            <a:br>
              <a:rPr lang="en-US" sz="6000" b="1" dirty="0">
                <a:effectLst/>
                <a:latin typeface="Neue Machina" panose="00000500000000000000" pitchFamily="50" charset="0"/>
                <a:ea typeface="Calibri" panose="020F0502020204030204" pitchFamily="34" charset="0"/>
              </a:rPr>
            </a:br>
            <a:r>
              <a:rPr lang="en-US" sz="6000" b="1" dirty="0">
                <a:effectLst/>
                <a:latin typeface="Neue Machina" panose="00000500000000000000" pitchFamily="50" charset="0"/>
                <a:ea typeface="Calibri" panose="020F0502020204030204" pitchFamily="34" charset="0"/>
              </a:rPr>
              <a:t>Project</a:t>
            </a:r>
            <a:endParaRPr lang="en-GB" sz="6000" b="1" dirty="0">
              <a:latin typeface="Neue Machina" panose="00000500000000000000" pitchFamily="50" charset="0"/>
            </a:endParaRPr>
          </a:p>
        </p:txBody>
      </p:sp>
      <p:pic>
        <p:nvPicPr>
          <p:cNvPr id="3" name="Graphic 2">
            <a:extLst>
              <a:ext uri="{FF2B5EF4-FFF2-40B4-BE49-F238E27FC236}">
                <a16:creationId xmlns:a16="http://schemas.microsoft.com/office/drawing/2014/main" id="{C8FE0234-23EC-7806-340E-632A55BD404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2401383" cy="902227"/>
          </a:xfrm>
          <a:prstGeom prst="rect">
            <a:avLst/>
          </a:prstGeom>
        </p:spPr>
      </p:pic>
    </p:spTree>
    <p:extLst>
      <p:ext uri="{BB962C8B-B14F-4D97-AF65-F5344CB8AC3E}">
        <p14:creationId xmlns:p14="http://schemas.microsoft.com/office/powerpoint/2010/main" val="8924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4D6C4C-5C98-9073-79FB-D0A741C84236}"/>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C0CFD7FB-BF20-EC66-9F7B-A95E73215B53}"/>
              </a:ext>
            </a:extLst>
          </p:cNvPr>
          <p:cNvSpPr txBox="1"/>
          <p:nvPr/>
        </p:nvSpPr>
        <p:spPr>
          <a:xfrm>
            <a:off x="181438" y="872000"/>
            <a:ext cx="9408875" cy="461665"/>
          </a:xfrm>
          <a:prstGeom prst="rect">
            <a:avLst/>
          </a:prstGeom>
          <a:noFill/>
        </p:spPr>
        <p:txBody>
          <a:bodyPr wrap="square">
            <a:spAutoFit/>
          </a:bodyPr>
          <a:lstStyle/>
          <a:p>
            <a:pPr algn="ctr"/>
            <a:r>
              <a:rPr lang="en-GB" sz="2400" b="1" dirty="0">
                <a:solidFill>
                  <a:schemeClr val="bg1"/>
                </a:solidFill>
                <a:latin typeface="Neue Machina" panose="00000500000000000000" pitchFamily="50" charset="0"/>
              </a:rPr>
              <a:t>Created a DAX calendar table for flexible date format visualization</a:t>
            </a:r>
          </a:p>
        </p:txBody>
      </p:sp>
      <p:pic>
        <p:nvPicPr>
          <p:cNvPr id="4" name="Graphic 3">
            <a:extLst>
              <a:ext uri="{FF2B5EF4-FFF2-40B4-BE49-F238E27FC236}">
                <a16:creationId xmlns:a16="http://schemas.microsoft.com/office/drawing/2014/main" id="{744F5327-F834-7C83-D21F-86BBBBB405D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5" name="Straight Connector 4">
            <a:extLst>
              <a:ext uri="{FF2B5EF4-FFF2-40B4-BE49-F238E27FC236}">
                <a16:creationId xmlns:a16="http://schemas.microsoft.com/office/drawing/2014/main" id="{F5DA77FF-97D7-0118-85BE-4E1483DB6EDE}"/>
              </a:ext>
            </a:extLst>
          </p:cNvPr>
          <p:cNvCxnSpPr>
            <a:cxnSpLocks/>
          </p:cNvCxnSpPr>
          <p:nvPr/>
        </p:nvCxnSpPr>
        <p:spPr>
          <a:xfrm flipV="1">
            <a:off x="323850" y="1333665"/>
            <a:ext cx="8809264" cy="18885"/>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F4148935-E1B1-8693-9299-D8954C1820FC}"/>
              </a:ext>
            </a:extLst>
          </p:cNvPr>
          <p:cNvPicPr>
            <a:picLocks noChangeAspect="1"/>
          </p:cNvPicPr>
          <p:nvPr/>
        </p:nvPicPr>
        <p:blipFill>
          <a:blip r:embed="rId4"/>
          <a:stretch>
            <a:fillRect/>
          </a:stretch>
        </p:blipFill>
        <p:spPr>
          <a:xfrm>
            <a:off x="489857" y="1971599"/>
            <a:ext cx="11450002" cy="4701343"/>
          </a:xfrm>
          <a:prstGeom prst="rect">
            <a:avLst/>
          </a:prstGeom>
        </p:spPr>
      </p:pic>
    </p:spTree>
    <p:extLst>
      <p:ext uri="{BB962C8B-B14F-4D97-AF65-F5344CB8AC3E}">
        <p14:creationId xmlns:p14="http://schemas.microsoft.com/office/powerpoint/2010/main" val="292530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C74AF3-B960-23E5-3A1F-92B53A264E17}"/>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4540FD24-3DA2-C5E6-0DF3-C35FEC9F1972}"/>
              </a:ext>
            </a:extLst>
          </p:cNvPr>
          <p:cNvSpPr txBox="1"/>
          <p:nvPr/>
        </p:nvSpPr>
        <p:spPr>
          <a:xfrm>
            <a:off x="-308418" y="795800"/>
            <a:ext cx="10127332" cy="461665"/>
          </a:xfrm>
          <a:prstGeom prst="rect">
            <a:avLst/>
          </a:prstGeom>
          <a:noFill/>
        </p:spPr>
        <p:txBody>
          <a:bodyPr wrap="square">
            <a:spAutoFit/>
          </a:bodyPr>
          <a:lstStyle/>
          <a:p>
            <a:pPr algn="ctr"/>
            <a:r>
              <a:rPr kumimoji="0" lang="en-US" altLang="en-US" sz="2400" b="0" i="0" u="none" strike="noStrike" cap="none" normalizeH="0" baseline="0" dirty="0">
                <a:ln>
                  <a:noFill/>
                </a:ln>
                <a:solidFill>
                  <a:schemeClr val="bg1"/>
                </a:solidFill>
                <a:effectLst/>
                <a:latin typeface="Arial" panose="020B0604020202020204" pitchFamily="34" charset="0"/>
              </a:rPr>
              <a:t>Using M language to generate dates based on the provided dataset</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B77E1F97-8995-CCFD-FAAB-FE16935CBD2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E49ABCFC-AEA4-FCA7-62F5-F1204AFD904C}"/>
              </a:ext>
            </a:extLst>
          </p:cNvPr>
          <p:cNvCxnSpPr>
            <a:cxnSpLocks/>
          </p:cNvCxnSpPr>
          <p:nvPr/>
        </p:nvCxnSpPr>
        <p:spPr>
          <a:xfrm>
            <a:off x="323850" y="1352550"/>
            <a:ext cx="92011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C2BCCE12-DE22-AA18-B4FC-CEC1ED8E14BD}"/>
              </a:ext>
            </a:extLst>
          </p:cNvPr>
          <p:cNvPicPr>
            <a:picLocks noChangeAspect="1"/>
          </p:cNvPicPr>
          <p:nvPr/>
        </p:nvPicPr>
        <p:blipFill>
          <a:blip r:embed="rId4"/>
          <a:srcRect l="10715" r="13187" b="41348"/>
          <a:stretch/>
        </p:blipFill>
        <p:spPr>
          <a:xfrm>
            <a:off x="598714" y="1819111"/>
            <a:ext cx="11085861" cy="3961201"/>
          </a:xfrm>
          <a:prstGeom prst="rect">
            <a:avLst/>
          </a:prstGeom>
        </p:spPr>
      </p:pic>
    </p:spTree>
    <p:extLst>
      <p:ext uri="{BB962C8B-B14F-4D97-AF65-F5344CB8AC3E}">
        <p14:creationId xmlns:p14="http://schemas.microsoft.com/office/powerpoint/2010/main" val="321279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C74AF3-B960-23E5-3A1F-92B53A264E17}"/>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4540FD24-3DA2-C5E6-0DF3-C35FEC9F1972}"/>
              </a:ext>
            </a:extLst>
          </p:cNvPr>
          <p:cNvSpPr txBox="1"/>
          <p:nvPr/>
        </p:nvSpPr>
        <p:spPr>
          <a:xfrm>
            <a:off x="192325" y="872000"/>
            <a:ext cx="5577104" cy="461665"/>
          </a:xfrm>
          <a:prstGeom prst="rect">
            <a:avLst/>
          </a:prstGeom>
          <a:noFill/>
        </p:spPr>
        <p:txBody>
          <a:bodyPr wrap="square">
            <a:spAutoFit/>
          </a:bodyPr>
          <a:lstStyle/>
          <a:p>
            <a:pPr algn="ctr"/>
            <a:r>
              <a:rPr lang="en-IN" sz="2400" b="1" dirty="0">
                <a:solidFill>
                  <a:schemeClr val="bg1"/>
                </a:solidFill>
                <a:latin typeface="Neue Machina" panose="00000500000000000000" pitchFamily="50" charset="0"/>
                <a:ea typeface="Calibri" panose="020F0502020204030204" pitchFamily="34" charset="0"/>
              </a:rPr>
              <a:t>Created a Invoke function </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B77E1F97-8995-CCFD-FAAB-FE16935CBD2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E49ABCFC-AEA4-FCA7-62F5-F1204AFD904C}"/>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3" name="Picture 2" descr="custom function&#10;">
            <a:extLst>
              <a:ext uri="{FF2B5EF4-FFF2-40B4-BE49-F238E27FC236}">
                <a16:creationId xmlns:a16="http://schemas.microsoft.com/office/drawing/2014/main" id="{8253E078-C1B2-3496-BAB1-6E6071842728}"/>
              </a:ext>
            </a:extLst>
          </p:cNvPr>
          <p:cNvPicPr>
            <a:picLocks noChangeAspect="1"/>
          </p:cNvPicPr>
          <p:nvPr/>
        </p:nvPicPr>
        <p:blipFill>
          <a:blip r:embed="rId4">
            <a:extLst>
              <a:ext uri="{28A0092B-C50C-407E-A947-70E740481C1C}">
                <a14:useLocalDpi xmlns:a14="http://schemas.microsoft.com/office/drawing/2010/main" val="0"/>
              </a:ext>
            </a:extLst>
          </a:blip>
          <a:srcRect t="9721" b="39983"/>
          <a:stretch/>
        </p:blipFill>
        <p:spPr>
          <a:xfrm>
            <a:off x="323850" y="1584962"/>
            <a:ext cx="11035030" cy="2834638"/>
          </a:xfrm>
          <a:prstGeom prst="rect">
            <a:avLst/>
          </a:prstGeom>
        </p:spPr>
      </p:pic>
    </p:spTree>
    <p:extLst>
      <p:ext uri="{BB962C8B-B14F-4D97-AF65-F5344CB8AC3E}">
        <p14:creationId xmlns:p14="http://schemas.microsoft.com/office/powerpoint/2010/main" val="412629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81DD9-4D62-ABEF-BD32-7C982ADE22BB}"/>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83EB59-6FA2-5D11-4423-DFA70FA54665}"/>
              </a:ext>
            </a:extLst>
          </p:cNvPr>
          <p:cNvSpPr txBox="1"/>
          <p:nvPr/>
        </p:nvSpPr>
        <p:spPr>
          <a:xfrm>
            <a:off x="181439" y="872000"/>
            <a:ext cx="8091704" cy="461665"/>
          </a:xfrm>
          <a:prstGeom prst="rect">
            <a:avLst/>
          </a:prstGeom>
          <a:noFill/>
        </p:spPr>
        <p:txBody>
          <a:bodyPr wrap="square">
            <a:spAutoFit/>
          </a:bodyPr>
          <a:lstStyle/>
          <a:p>
            <a:pPr algn="ctr"/>
            <a:r>
              <a:rPr lang="en-GB" sz="2400" b="1" dirty="0">
                <a:solidFill>
                  <a:schemeClr val="bg1"/>
                </a:solidFill>
                <a:latin typeface="Neue Machina" panose="00000500000000000000" pitchFamily="50" charset="0"/>
              </a:rPr>
              <a:t>Created a Power BI report for sales visualization</a:t>
            </a:r>
          </a:p>
        </p:txBody>
      </p:sp>
      <p:pic>
        <p:nvPicPr>
          <p:cNvPr id="8" name="Graphic 7">
            <a:extLst>
              <a:ext uri="{FF2B5EF4-FFF2-40B4-BE49-F238E27FC236}">
                <a16:creationId xmlns:a16="http://schemas.microsoft.com/office/drawing/2014/main" id="{66BF1FDF-BAEC-7533-B825-2E1600A1C9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93510948-BB66-8A94-70DD-E61269877E46}"/>
              </a:ext>
            </a:extLst>
          </p:cNvPr>
          <p:cNvCxnSpPr>
            <a:cxnSpLocks/>
          </p:cNvCxnSpPr>
          <p:nvPr/>
        </p:nvCxnSpPr>
        <p:spPr>
          <a:xfrm>
            <a:off x="323850" y="1352550"/>
            <a:ext cx="7230836"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52AAA4A6-F20B-7016-208A-11E535240D5B}"/>
              </a:ext>
            </a:extLst>
          </p:cNvPr>
          <p:cNvPicPr>
            <a:picLocks noChangeAspect="1"/>
          </p:cNvPicPr>
          <p:nvPr/>
        </p:nvPicPr>
        <p:blipFill>
          <a:blip r:embed="rId4"/>
          <a:srcRect l="10448" t="3809" r="9285" b="12715"/>
          <a:stretch/>
        </p:blipFill>
        <p:spPr>
          <a:xfrm>
            <a:off x="1273629" y="1496630"/>
            <a:ext cx="8980714" cy="5253517"/>
          </a:xfrm>
          <a:prstGeom prst="rect">
            <a:avLst/>
          </a:prstGeom>
        </p:spPr>
      </p:pic>
    </p:spTree>
    <p:extLst>
      <p:ext uri="{BB962C8B-B14F-4D97-AF65-F5344CB8AC3E}">
        <p14:creationId xmlns:p14="http://schemas.microsoft.com/office/powerpoint/2010/main" val="365255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81DD9-4D62-ABEF-BD32-7C982ADE22BB}"/>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83EB59-6FA2-5D11-4423-DFA70FA54665}"/>
              </a:ext>
            </a:extLst>
          </p:cNvPr>
          <p:cNvSpPr txBox="1"/>
          <p:nvPr/>
        </p:nvSpPr>
        <p:spPr>
          <a:xfrm>
            <a:off x="181439" y="872000"/>
            <a:ext cx="8091704" cy="461665"/>
          </a:xfrm>
          <a:prstGeom prst="rect">
            <a:avLst/>
          </a:prstGeom>
          <a:noFill/>
        </p:spPr>
        <p:txBody>
          <a:bodyPr wrap="square">
            <a:spAutoFit/>
          </a:bodyPr>
          <a:lstStyle/>
          <a:p>
            <a:pPr algn="ctr"/>
            <a:r>
              <a:rPr lang="en-GB" sz="2400" b="1" dirty="0">
                <a:solidFill>
                  <a:schemeClr val="bg1"/>
                </a:solidFill>
                <a:latin typeface="Neue Machina" panose="00000500000000000000" pitchFamily="50" charset="0"/>
              </a:rPr>
              <a:t>Created a Power BI report for sales visualization</a:t>
            </a:r>
          </a:p>
        </p:txBody>
      </p:sp>
      <p:pic>
        <p:nvPicPr>
          <p:cNvPr id="8" name="Graphic 7">
            <a:extLst>
              <a:ext uri="{FF2B5EF4-FFF2-40B4-BE49-F238E27FC236}">
                <a16:creationId xmlns:a16="http://schemas.microsoft.com/office/drawing/2014/main" id="{66BF1FDF-BAEC-7533-B825-2E1600A1C9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93510948-BB66-8A94-70DD-E61269877E46}"/>
              </a:ext>
            </a:extLst>
          </p:cNvPr>
          <p:cNvCxnSpPr>
            <a:cxnSpLocks/>
          </p:cNvCxnSpPr>
          <p:nvPr/>
        </p:nvCxnSpPr>
        <p:spPr>
          <a:xfrm>
            <a:off x="323850" y="1352550"/>
            <a:ext cx="7230836"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30BF081A-035B-BDA1-315F-C33BAE564227}"/>
              </a:ext>
            </a:extLst>
          </p:cNvPr>
          <p:cNvPicPr>
            <a:picLocks noChangeAspect="1"/>
          </p:cNvPicPr>
          <p:nvPr/>
        </p:nvPicPr>
        <p:blipFill>
          <a:blip r:embed="rId4"/>
          <a:srcRect l="10715" t="7301" r="13928" b="15238"/>
          <a:stretch/>
        </p:blipFill>
        <p:spPr>
          <a:xfrm>
            <a:off x="1469572" y="1522805"/>
            <a:ext cx="8867482" cy="5127169"/>
          </a:xfrm>
          <a:prstGeom prst="rect">
            <a:avLst/>
          </a:prstGeom>
        </p:spPr>
      </p:pic>
    </p:spTree>
    <p:extLst>
      <p:ext uri="{BB962C8B-B14F-4D97-AF65-F5344CB8AC3E}">
        <p14:creationId xmlns:p14="http://schemas.microsoft.com/office/powerpoint/2010/main" val="1128724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B1590-8954-6EF1-A6C9-785B3FD80545}"/>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The project involved creating a dynamic calendar table using DAX for flexible date formats and performing extensive data cleaning and modelling to ensure data accuracy. This allowed us to analyse sales data effectively, uncovering patterns like customer behaviours, high-performing products, and seasonal trends. These insights will support strategic decisions, optimize inventory management, and improve sales performance. Challenges with bookmarks, data verification, and categorization were overcome through teamwork and problem-solving, resulting in a comprehensive and impactful sales report.</a:t>
            </a:r>
            <a:endParaRPr lang="en-GB" sz="2400" b="1" dirty="0">
              <a:solidFill>
                <a:schemeClr val="bg1"/>
              </a:solidFill>
              <a:latin typeface="Neue Machina" panose="00000500000000000000" pitchFamily="50" charset="0"/>
            </a:endParaRPr>
          </a:p>
        </p:txBody>
      </p:sp>
      <p:sp>
        <p:nvSpPr>
          <p:cNvPr id="11" name="TextBox 10">
            <a:extLst>
              <a:ext uri="{FF2B5EF4-FFF2-40B4-BE49-F238E27FC236}">
                <a16:creationId xmlns:a16="http://schemas.microsoft.com/office/drawing/2014/main" id="{D138D6ED-DD80-8D48-2960-9D0F1FF02C71}"/>
              </a:ext>
            </a:extLst>
          </p:cNvPr>
          <p:cNvSpPr txBox="1"/>
          <p:nvPr/>
        </p:nvSpPr>
        <p:spPr>
          <a:xfrm>
            <a:off x="181439" y="872000"/>
            <a:ext cx="8091704" cy="461665"/>
          </a:xfrm>
          <a:prstGeom prst="rect">
            <a:avLst/>
          </a:prstGeom>
          <a:noFill/>
        </p:spPr>
        <p:txBody>
          <a:bodyPr wrap="square">
            <a:spAutoFit/>
          </a:bodyPr>
          <a:lstStyle/>
          <a:p>
            <a:r>
              <a:rPr lang="en-IN" sz="2400" b="1" dirty="0">
                <a:solidFill>
                  <a:schemeClr val="bg1"/>
                </a:solidFill>
                <a:effectLst/>
                <a:latin typeface="Neue Machina" panose="00000500000000000000" pitchFamily="50" charset="0"/>
                <a:ea typeface="Calibri" panose="020F0502020204030204" pitchFamily="34" charset="0"/>
              </a:rPr>
              <a:t>Conclusion</a:t>
            </a:r>
            <a:endParaRPr lang="en-GB" sz="2400" b="1" dirty="0">
              <a:solidFill>
                <a:schemeClr val="bg1"/>
              </a:solidFill>
              <a:latin typeface="Neue Machina" panose="00000500000000000000" pitchFamily="50" charset="0"/>
            </a:endParaRPr>
          </a:p>
        </p:txBody>
      </p:sp>
      <p:pic>
        <p:nvPicPr>
          <p:cNvPr id="12" name="Graphic 11">
            <a:extLst>
              <a:ext uri="{FF2B5EF4-FFF2-40B4-BE49-F238E27FC236}">
                <a16:creationId xmlns:a16="http://schemas.microsoft.com/office/drawing/2014/main" id="{48AA73DC-DF05-BBA1-E636-5FF6B7C59E9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13" name="Straight Connector 12">
            <a:extLst>
              <a:ext uri="{FF2B5EF4-FFF2-40B4-BE49-F238E27FC236}">
                <a16:creationId xmlns:a16="http://schemas.microsoft.com/office/drawing/2014/main" id="{CB947997-3F77-2664-A078-8CEB6B267A95}"/>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221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03A12-0AA4-00C6-4CFD-58A6489D245B}"/>
              </a:ext>
            </a:extLst>
          </p:cNvPr>
          <p:cNvSpPr txBox="1"/>
          <p:nvPr/>
        </p:nvSpPr>
        <p:spPr>
          <a:xfrm>
            <a:off x="1" y="2028617"/>
            <a:ext cx="5505450" cy="2800767"/>
          </a:xfrm>
          <a:prstGeom prst="rect">
            <a:avLst/>
          </a:prstGeom>
          <a:noFill/>
        </p:spPr>
        <p:txBody>
          <a:bodyPr wrap="square">
            <a:spAutoFit/>
          </a:bodyPr>
          <a:lstStyle/>
          <a:p>
            <a:pPr algn="ctr"/>
            <a:r>
              <a:rPr lang="en-IN" sz="8800" b="1" dirty="0">
                <a:solidFill>
                  <a:schemeClr val="bg1"/>
                </a:solidFill>
                <a:effectLst/>
                <a:latin typeface="Neue Machina" panose="00000500000000000000" pitchFamily="50" charset="0"/>
                <a:ea typeface="Calibri" panose="020F0502020204030204" pitchFamily="34" charset="0"/>
              </a:rPr>
              <a:t>Thank You</a:t>
            </a:r>
            <a:endParaRPr lang="en-GB" sz="11500" b="1" dirty="0">
              <a:solidFill>
                <a:schemeClr val="bg1"/>
              </a:solidFill>
              <a:latin typeface="Neue Machina" panose="00000500000000000000" pitchFamily="50" charset="0"/>
            </a:endParaRPr>
          </a:p>
        </p:txBody>
      </p:sp>
      <p:pic>
        <p:nvPicPr>
          <p:cNvPr id="4" name="Graphic 3">
            <a:extLst>
              <a:ext uri="{FF2B5EF4-FFF2-40B4-BE49-F238E27FC236}">
                <a16:creationId xmlns:a16="http://schemas.microsoft.com/office/drawing/2014/main" id="{3F09ED73-5AFE-1A76-96F6-922011A62426}"/>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790623" y="0"/>
            <a:ext cx="2401377" cy="902226"/>
          </a:xfrm>
          <a:prstGeom prst="rect">
            <a:avLst/>
          </a:prstGeom>
        </p:spPr>
      </p:pic>
    </p:spTree>
    <p:extLst>
      <p:ext uri="{BB962C8B-B14F-4D97-AF65-F5344CB8AC3E}">
        <p14:creationId xmlns:p14="http://schemas.microsoft.com/office/powerpoint/2010/main" val="11219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DA6FF-6F44-C06C-54EB-E08AF6143311}"/>
              </a:ext>
            </a:extLst>
          </p:cNvPr>
          <p:cNvSpPr txBox="1"/>
          <p:nvPr/>
        </p:nvSpPr>
        <p:spPr>
          <a:xfrm>
            <a:off x="323850" y="465316"/>
            <a:ext cx="4880597" cy="461665"/>
          </a:xfrm>
          <a:prstGeom prst="rect">
            <a:avLst/>
          </a:prstGeom>
          <a:noFill/>
        </p:spPr>
        <p:txBody>
          <a:bodyPr wrap="square">
            <a:spAutoFit/>
          </a:bodyPr>
          <a:lstStyle/>
          <a:p>
            <a:r>
              <a:rPr lang="en-IN" sz="2400" b="1" dirty="0">
                <a:effectLst/>
                <a:latin typeface="Neue Machina" panose="00000500000000000000" pitchFamily="50" charset="0"/>
                <a:ea typeface="Calibri" panose="020F0502020204030204" pitchFamily="34" charset="0"/>
              </a:rPr>
              <a:t>Personal BACKGROUND</a:t>
            </a:r>
            <a:endParaRPr lang="en-GB" sz="2400" b="1" dirty="0">
              <a:latin typeface="Neue Machina" panose="00000500000000000000" pitchFamily="50" charset="0"/>
            </a:endParaRPr>
          </a:p>
        </p:txBody>
      </p:sp>
      <p:sp>
        <p:nvSpPr>
          <p:cNvPr id="3" name="TextBox 2">
            <a:extLst>
              <a:ext uri="{FF2B5EF4-FFF2-40B4-BE49-F238E27FC236}">
                <a16:creationId xmlns:a16="http://schemas.microsoft.com/office/drawing/2014/main" id="{DC974569-3E72-209E-3294-60EB4C694B43}"/>
              </a:ext>
            </a:extLst>
          </p:cNvPr>
          <p:cNvSpPr txBox="1"/>
          <p:nvPr/>
        </p:nvSpPr>
        <p:spPr>
          <a:xfrm>
            <a:off x="323850" y="940013"/>
            <a:ext cx="7865692" cy="369332"/>
          </a:xfrm>
          <a:prstGeom prst="rect">
            <a:avLst/>
          </a:prstGeom>
          <a:noFill/>
        </p:spPr>
        <p:txBody>
          <a:bodyPr wrap="square">
            <a:spAutoFit/>
          </a:bodyPr>
          <a:lstStyle/>
          <a:p>
            <a:r>
              <a:rPr lang="en-IN" sz="1800" dirty="0">
                <a:effectLst/>
                <a:latin typeface="Neue Machina" panose="00000500000000000000" pitchFamily="50" charset="0"/>
                <a:ea typeface="Calibri" panose="020F0502020204030204" pitchFamily="34" charset="0"/>
              </a:rPr>
              <a:t>(Name, Past Experience, Qualification, Career Summary)</a:t>
            </a:r>
            <a:endParaRPr lang="en-GB" dirty="0">
              <a:latin typeface="Neue Machina" panose="00000500000000000000" pitchFamily="50" charset="0"/>
            </a:endParaRPr>
          </a:p>
        </p:txBody>
      </p:sp>
      <p:sp>
        <p:nvSpPr>
          <p:cNvPr id="4" name="TextBox 3">
            <a:extLst>
              <a:ext uri="{FF2B5EF4-FFF2-40B4-BE49-F238E27FC236}">
                <a16:creationId xmlns:a16="http://schemas.microsoft.com/office/drawing/2014/main" id="{518A408B-108E-8EA9-DA0A-9F0FA1CD9B17}"/>
              </a:ext>
            </a:extLst>
          </p:cNvPr>
          <p:cNvSpPr txBox="1"/>
          <p:nvPr/>
        </p:nvSpPr>
        <p:spPr>
          <a:xfrm>
            <a:off x="373574" y="1765524"/>
            <a:ext cx="3080826"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Name :</a:t>
            </a:r>
            <a:r>
              <a:rPr lang="en-IN" b="1" dirty="0">
                <a:latin typeface="Neue Machina" panose="00000500000000000000" pitchFamily="50" charset="0"/>
                <a:ea typeface="Calibri" panose="020F0502020204030204" pitchFamily="34" charset="0"/>
              </a:rPr>
              <a:t>Lade Vivek</a:t>
            </a:r>
            <a:endParaRPr lang="en-GB" b="1" dirty="0">
              <a:latin typeface="Neue Machina" panose="00000500000000000000" pitchFamily="50" charset="0"/>
            </a:endParaRPr>
          </a:p>
        </p:txBody>
      </p:sp>
      <p:sp>
        <p:nvSpPr>
          <p:cNvPr id="5" name="TextBox 4">
            <a:extLst>
              <a:ext uri="{FF2B5EF4-FFF2-40B4-BE49-F238E27FC236}">
                <a16:creationId xmlns:a16="http://schemas.microsoft.com/office/drawing/2014/main" id="{F86A3C17-90A3-F93F-5D84-D3D378E1ACB2}"/>
              </a:ext>
            </a:extLst>
          </p:cNvPr>
          <p:cNvSpPr txBox="1"/>
          <p:nvPr/>
        </p:nvSpPr>
        <p:spPr>
          <a:xfrm>
            <a:off x="373574" y="2547829"/>
            <a:ext cx="3974905" cy="369317"/>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Past Experience :  Fresher</a:t>
            </a:r>
            <a:endParaRPr lang="en-GB" b="1" dirty="0">
              <a:latin typeface="Neue Machina" panose="00000500000000000000" pitchFamily="50" charset="0"/>
            </a:endParaRPr>
          </a:p>
        </p:txBody>
      </p:sp>
      <p:sp>
        <p:nvSpPr>
          <p:cNvPr id="6" name="TextBox 5">
            <a:extLst>
              <a:ext uri="{FF2B5EF4-FFF2-40B4-BE49-F238E27FC236}">
                <a16:creationId xmlns:a16="http://schemas.microsoft.com/office/drawing/2014/main" id="{A55AE72A-AEC0-D00B-117C-50F93D7FACDF}"/>
              </a:ext>
            </a:extLst>
          </p:cNvPr>
          <p:cNvSpPr txBox="1"/>
          <p:nvPr/>
        </p:nvSpPr>
        <p:spPr>
          <a:xfrm>
            <a:off x="373574" y="3447660"/>
            <a:ext cx="4367030"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Qualification : B Tech Computer Science </a:t>
            </a:r>
            <a:endParaRPr lang="en-GB" b="1" dirty="0">
              <a:latin typeface="Neue Machina" panose="00000500000000000000" pitchFamily="50" charset="0"/>
            </a:endParaRPr>
          </a:p>
        </p:txBody>
      </p:sp>
      <p:sp>
        <p:nvSpPr>
          <p:cNvPr id="7" name="TextBox 6">
            <a:extLst>
              <a:ext uri="{FF2B5EF4-FFF2-40B4-BE49-F238E27FC236}">
                <a16:creationId xmlns:a16="http://schemas.microsoft.com/office/drawing/2014/main" id="{7F9B1C4D-84C8-31FA-3922-10AC6E28778E}"/>
              </a:ext>
            </a:extLst>
          </p:cNvPr>
          <p:cNvSpPr txBox="1"/>
          <p:nvPr/>
        </p:nvSpPr>
        <p:spPr>
          <a:xfrm>
            <a:off x="373574" y="4288728"/>
            <a:ext cx="7053386" cy="2308324"/>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Career Summary :</a:t>
            </a:r>
            <a:r>
              <a:rPr lang="en-GB" sz="1800" b="1" dirty="0">
                <a:effectLst/>
                <a:latin typeface="Neue Machina" panose="00000500000000000000" pitchFamily="50" charset="0"/>
                <a:ea typeface="Calibri" panose="020F0502020204030204" pitchFamily="34" charset="0"/>
              </a:rPr>
              <a:t> </a:t>
            </a:r>
            <a:r>
              <a:rPr lang="en-GB" sz="1800" dirty="0">
                <a:effectLst/>
                <a:latin typeface="Neue Machina" panose="00000500000000000000" pitchFamily="50" charset="0"/>
                <a:ea typeface="Calibri" panose="020F0502020204030204" pitchFamily="34" charset="0"/>
              </a:rPr>
              <a:t>Data Analyst skilled in Power BI, DAX, ETL, SSIS, SQL, Python, and Power Query. Skilled in building interactive dashboards, data models, and reports to support decision-making. Trained in managing ETL processes and integrating data from various sources using SSIS. Strong in SQL for querying and optimizing databases and using Python for file handling and data conversion. Capable of transforming complex data into clear insights. Continuously learning and adapting to new technologies to deliver effective solutions.</a:t>
            </a:r>
            <a:endParaRPr lang="en-GB" dirty="0">
              <a:latin typeface="Neue Machina" panose="00000500000000000000" pitchFamily="50" charset="0"/>
            </a:endParaRPr>
          </a:p>
        </p:txBody>
      </p:sp>
      <p:grpSp>
        <p:nvGrpSpPr>
          <p:cNvPr id="14" name="Group 13">
            <a:extLst>
              <a:ext uri="{FF2B5EF4-FFF2-40B4-BE49-F238E27FC236}">
                <a16:creationId xmlns:a16="http://schemas.microsoft.com/office/drawing/2014/main" id="{9EBA3E50-760C-4B48-105E-E945156BB4B8}"/>
              </a:ext>
            </a:extLst>
          </p:cNvPr>
          <p:cNvGrpSpPr/>
          <p:nvPr/>
        </p:nvGrpSpPr>
        <p:grpSpPr>
          <a:xfrm>
            <a:off x="9574540" y="6420365"/>
            <a:ext cx="2243886" cy="375289"/>
            <a:chOff x="10212759" y="6518571"/>
            <a:chExt cx="1842973" cy="313399"/>
          </a:xfrm>
        </p:grpSpPr>
        <p:pic>
          <p:nvPicPr>
            <p:cNvPr id="15" name="Picture 14">
              <a:extLst>
                <a:ext uri="{FF2B5EF4-FFF2-40B4-BE49-F238E27FC236}">
                  <a16:creationId xmlns:a16="http://schemas.microsoft.com/office/drawing/2014/main" id="{5E71206E-49DD-6821-C349-BF92F187E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2759" y="6518571"/>
              <a:ext cx="1842973" cy="313399"/>
            </a:xfrm>
            <a:prstGeom prst="rect">
              <a:avLst/>
            </a:prstGeom>
          </p:spPr>
        </p:pic>
        <p:sp>
          <p:nvSpPr>
            <p:cNvPr id="16" name="Rectangle 15">
              <a:extLst>
                <a:ext uri="{FF2B5EF4-FFF2-40B4-BE49-F238E27FC236}">
                  <a16:creationId xmlns:a16="http://schemas.microsoft.com/office/drawing/2014/main" id="{36F6DD2B-5B85-359C-4FBD-B253EDD278C8}"/>
                </a:ext>
              </a:extLst>
            </p:cNvPr>
            <p:cNvSpPr/>
            <p:nvPr/>
          </p:nvSpPr>
          <p:spPr>
            <a:xfrm>
              <a:off x="10248188" y="6547414"/>
              <a:ext cx="1613629" cy="257021"/>
            </a:xfrm>
            <a:prstGeom prst="rect">
              <a:avLst/>
            </a:prstGeom>
          </p:spPr>
          <p:txBody>
            <a:bodyPr wrap="none">
              <a:spAutoFit/>
            </a:bodyPr>
            <a:lstStyle/>
            <a:p>
              <a:r>
                <a:rPr lang="en-GB" sz="1400" dirty="0">
                  <a:solidFill>
                    <a:schemeClr val="bg1"/>
                  </a:solidFill>
                  <a:latin typeface="Helvetica" panose="020B0604020202030204" pitchFamily="34" charset="0"/>
                  <a:cs typeface="Segoe UI" panose="020B0502040204020203" pitchFamily="34" charset="0"/>
                </a:rPr>
                <a:t>www.collaberadigital.com</a:t>
              </a:r>
              <a:endParaRPr lang="en-IN" sz="1400" dirty="0">
                <a:solidFill>
                  <a:schemeClr val="bg1"/>
                </a:solidFill>
                <a:latin typeface="Helvetica" panose="020B0604020202030204" pitchFamily="34" charset="0"/>
              </a:endParaRPr>
            </a:p>
          </p:txBody>
        </p:sp>
      </p:grpSp>
      <p:pic>
        <p:nvPicPr>
          <p:cNvPr id="11" name="Content Placeholder 7" descr="A shadow of a person holding a piece of paper&#10;&#10;Description automatically generated with medium confidence">
            <a:extLst>
              <a:ext uri="{FF2B5EF4-FFF2-40B4-BE49-F238E27FC236}">
                <a16:creationId xmlns:a16="http://schemas.microsoft.com/office/drawing/2014/main" id="{DC448513-01ED-D953-1310-6C67CD5329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2854" r="21746"/>
          <a:stretch/>
        </p:blipFill>
        <p:spPr>
          <a:xfrm>
            <a:off x="7556763" y="0"/>
            <a:ext cx="4635237" cy="685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pic>
        <p:nvPicPr>
          <p:cNvPr id="12" name="Graphic 11">
            <a:extLst>
              <a:ext uri="{FF2B5EF4-FFF2-40B4-BE49-F238E27FC236}">
                <a16:creationId xmlns:a16="http://schemas.microsoft.com/office/drawing/2014/main" id="{2E060AA3-7941-8126-2364-D4ADA04CFDA9}"/>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790623" y="0"/>
            <a:ext cx="2401377" cy="902226"/>
          </a:xfrm>
          <a:prstGeom prst="rect">
            <a:avLst/>
          </a:prstGeom>
        </p:spPr>
      </p:pic>
      <p:sp>
        <p:nvSpPr>
          <p:cNvPr id="19" name="Rectangle 18">
            <a:extLst>
              <a:ext uri="{FF2B5EF4-FFF2-40B4-BE49-F238E27FC236}">
                <a16:creationId xmlns:a16="http://schemas.microsoft.com/office/drawing/2014/main" id="{E693E662-DEF3-AC26-DAC6-B46F4CFDCDCC}"/>
              </a:ext>
            </a:extLst>
          </p:cNvPr>
          <p:cNvSpPr/>
          <p:nvPr/>
        </p:nvSpPr>
        <p:spPr>
          <a:xfrm>
            <a:off x="4740604" y="-930885"/>
            <a:ext cx="513567" cy="513567"/>
          </a:xfrm>
          <a:prstGeom prst="rect">
            <a:avLst/>
          </a:prstGeom>
          <a:solidFill>
            <a:srgbClr val="71758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0" name="Straight Connector 19">
            <a:extLst>
              <a:ext uri="{FF2B5EF4-FFF2-40B4-BE49-F238E27FC236}">
                <a16:creationId xmlns:a16="http://schemas.microsoft.com/office/drawing/2014/main" id="{927653B8-8986-53CB-65C9-A4869AC37323}"/>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938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D9FC0F81-B480-D9C4-934C-7D63DE92E09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sp>
        <p:nvSpPr>
          <p:cNvPr id="6" name="TextBox 5">
            <a:extLst>
              <a:ext uri="{FF2B5EF4-FFF2-40B4-BE49-F238E27FC236}">
                <a16:creationId xmlns:a16="http://schemas.microsoft.com/office/drawing/2014/main" id="{0D730E22-84C3-33DE-6F74-CB73EF6B951D}"/>
              </a:ext>
            </a:extLst>
          </p:cNvPr>
          <p:cNvSpPr txBox="1"/>
          <p:nvPr/>
        </p:nvSpPr>
        <p:spPr>
          <a:xfrm>
            <a:off x="1882502" y="983219"/>
            <a:ext cx="7037614" cy="369332"/>
          </a:xfrm>
          <a:prstGeom prst="rect">
            <a:avLst/>
          </a:prstGeom>
          <a:noFill/>
        </p:spPr>
        <p:txBody>
          <a:bodyPr wrap="square">
            <a:spAutoFit/>
          </a:bodyPr>
          <a:lstStyle/>
          <a:p>
            <a:pPr algn="ctr"/>
            <a:r>
              <a:rPr lang="en-IN" sz="1800" b="1" dirty="0">
                <a:effectLst/>
                <a:latin typeface="Neue Machina" panose="00000500000000000000" pitchFamily="50" charset="0"/>
                <a:ea typeface="Calibri" panose="020F0502020204030204" pitchFamily="34" charset="0"/>
              </a:rPr>
              <a:t>Key Takeaways/Learnings from the Program (HTD)</a:t>
            </a:r>
            <a:endParaRPr lang="en-GB" sz="1800" b="1" dirty="0">
              <a:latin typeface="Neue Machina" panose="00000500000000000000" pitchFamily="50" charset="0"/>
            </a:endParaRPr>
          </a:p>
        </p:txBody>
      </p:sp>
      <p:cxnSp>
        <p:nvCxnSpPr>
          <p:cNvPr id="18" name="Straight Connector 17">
            <a:extLst>
              <a:ext uri="{FF2B5EF4-FFF2-40B4-BE49-F238E27FC236}">
                <a16:creationId xmlns:a16="http://schemas.microsoft.com/office/drawing/2014/main" id="{CCF4FCA6-FB82-1914-FF20-DF179A378A62}"/>
              </a:ext>
            </a:extLst>
          </p:cNvPr>
          <p:cNvCxnSpPr/>
          <p:nvPr/>
        </p:nvCxnSpPr>
        <p:spPr>
          <a:xfrm>
            <a:off x="2411724" y="1467213"/>
            <a:ext cx="6305550" cy="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2" name="Table 1">
            <a:extLst>
              <a:ext uri="{FF2B5EF4-FFF2-40B4-BE49-F238E27FC236}">
                <a16:creationId xmlns:a16="http://schemas.microsoft.com/office/drawing/2014/main" id="{327A52E2-0380-2B68-8C39-938E83CD7416}"/>
              </a:ext>
            </a:extLst>
          </p:cNvPr>
          <p:cNvGraphicFramePr>
            <a:graphicFrameLocks noGrp="1"/>
          </p:cNvGraphicFramePr>
          <p:nvPr>
            <p:extLst>
              <p:ext uri="{D42A27DB-BD31-4B8C-83A1-F6EECF244321}">
                <p14:modId xmlns:p14="http://schemas.microsoft.com/office/powerpoint/2010/main" val="960585920"/>
              </p:ext>
            </p:extLst>
          </p:nvPr>
        </p:nvGraphicFramePr>
        <p:xfrm>
          <a:off x="1273630" y="1904799"/>
          <a:ext cx="9448800" cy="4647652"/>
        </p:xfrm>
        <a:graphic>
          <a:graphicData uri="http://schemas.openxmlformats.org/drawingml/2006/table">
            <a:tbl>
              <a:tblPr firstRow="1" bandRow="1">
                <a:tableStyleId>{F5AB1C69-6EDB-4FF4-983F-18BD219EF322}</a:tableStyleId>
              </a:tblPr>
              <a:tblGrid>
                <a:gridCol w="1836652">
                  <a:extLst>
                    <a:ext uri="{9D8B030D-6E8A-4147-A177-3AD203B41FA5}">
                      <a16:colId xmlns:a16="http://schemas.microsoft.com/office/drawing/2014/main" val="756393201"/>
                    </a:ext>
                  </a:extLst>
                </a:gridCol>
                <a:gridCol w="1903037">
                  <a:extLst>
                    <a:ext uri="{9D8B030D-6E8A-4147-A177-3AD203B41FA5}">
                      <a16:colId xmlns:a16="http://schemas.microsoft.com/office/drawing/2014/main" val="166482473"/>
                    </a:ext>
                  </a:extLst>
                </a:gridCol>
                <a:gridCol w="1903037">
                  <a:extLst>
                    <a:ext uri="{9D8B030D-6E8A-4147-A177-3AD203B41FA5}">
                      <a16:colId xmlns:a16="http://schemas.microsoft.com/office/drawing/2014/main" val="1767293972"/>
                    </a:ext>
                  </a:extLst>
                </a:gridCol>
                <a:gridCol w="1903037">
                  <a:extLst>
                    <a:ext uri="{9D8B030D-6E8A-4147-A177-3AD203B41FA5}">
                      <a16:colId xmlns:a16="http://schemas.microsoft.com/office/drawing/2014/main" val="1781049418"/>
                    </a:ext>
                  </a:extLst>
                </a:gridCol>
                <a:gridCol w="1903037">
                  <a:extLst>
                    <a:ext uri="{9D8B030D-6E8A-4147-A177-3AD203B41FA5}">
                      <a16:colId xmlns:a16="http://schemas.microsoft.com/office/drawing/2014/main" val="843425085"/>
                    </a:ext>
                  </a:extLst>
                </a:gridCol>
              </a:tblGrid>
              <a:tr h="1124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SQL</a:t>
                      </a:r>
                    </a:p>
                    <a:p>
                      <a:endParaRPr lang="en-IN" dirty="0"/>
                    </a:p>
                  </a:txBody>
                  <a:tcPr/>
                </a:tc>
                <a:tc>
                  <a:txBody>
                    <a:bodyPr/>
                    <a:lstStyle/>
                    <a:p>
                      <a:pPr algn="ctr"/>
                      <a:r>
                        <a:rPr lang="en-IN" dirty="0"/>
                        <a:t>                           Python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Soft Skills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r>
                        <a:rPr lang="en-GB" dirty="0"/>
                        <a:t>Data Engineering &amp; ETL Techniques</a:t>
                      </a:r>
                      <a:endParaRPr lang="en-US" dirty="0"/>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                      Power BI</a:t>
                      </a:r>
                    </a:p>
                    <a:p>
                      <a:endParaRPr lang="en-IN" dirty="0"/>
                    </a:p>
                  </a:txBody>
                  <a:tcPr/>
                </a:tc>
                <a:extLst>
                  <a:ext uri="{0D108BD9-81ED-4DB2-BD59-A6C34878D82A}">
                    <a16:rowId xmlns:a16="http://schemas.microsoft.com/office/drawing/2014/main" val="2296432173"/>
                  </a:ext>
                </a:extLst>
              </a:tr>
              <a:tr h="34589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Basics to Advanced SQL, Window Functions, Practical SQL Command Usage, Joins, Subqueries, Views, Performance Tuning</a:t>
                      </a:r>
                      <a:endParaRPr lang="en-US" dirty="0"/>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Basics of Python, File Handling (Read/Write), Pandas for Data Manipulation, Regular Expressions, Data manipulation with Pandas</a:t>
                      </a:r>
                      <a:endParaRPr lang="en-US" dirty="0"/>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Time Management, Critical Thinking, Problem Solving, Creative Problem-Solving, Communication Skills</a:t>
                      </a:r>
                      <a:endParaRPr lang="en-US" dirty="0"/>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ETL Tool (SSIS), Incremental Loading Techniques, Various Data Models &amp; Methods, Hands-on Experience with Different ETL Scenarios</a:t>
                      </a:r>
                      <a:endParaRPr lang="en-US" dirty="0"/>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Data Cleaning, Data Modelling, M Language, Advanced DAX and Power Query, Visualizations for Reports</a:t>
                      </a:r>
                      <a:endParaRPr lang="en-US" dirty="0"/>
                    </a:p>
                    <a:p>
                      <a:endParaRPr lang="en-IN" dirty="0"/>
                    </a:p>
                  </a:txBody>
                  <a:tcPr/>
                </a:tc>
                <a:extLst>
                  <a:ext uri="{0D108BD9-81ED-4DB2-BD59-A6C34878D82A}">
                    <a16:rowId xmlns:a16="http://schemas.microsoft.com/office/drawing/2014/main" val="947747659"/>
                  </a:ext>
                </a:extLst>
              </a:tr>
            </a:tbl>
          </a:graphicData>
        </a:graphic>
      </p:graphicFrame>
    </p:spTree>
    <p:extLst>
      <p:ext uri="{BB962C8B-B14F-4D97-AF65-F5344CB8AC3E}">
        <p14:creationId xmlns:p14="http://schemas.microsoft.com/office/powerpoint/2010/main" val="96210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5063D-F1F4-B0DA-30AC-5261138A1501}"/>
              </a:ext>
            </a:extLst>
          </p:cNvPr>
          <p:cNvSpPr txBox="1"/>
          <p:nvPr/>
        </p:nvSpPr>
        <p:spPr>
          <a:xfrm>
            <a:off x="323850" y="902226"/>
            <a:ext cx="5673153" cy="369332"/>
          </a:xfrm>
          <a:prstGeom prst="rect">
            <a:avLst/>
          </a:prstGeom>
          <a:noFill/>
        </p:spPr>
        <p:txBody>
          <a:bodyPr wrap="square">
            <a:spAutoFit/>
          </a:bodyPr>
          <a:lstStyle/>
          <a:p>
            <a:r>
              <a:rPr lang="en-IN" b="1" dirty="0">
                <a:effectLst/>
                <a:latin typeface="Neue Machina" panose="00000500000000000000" pitchFamily="50" charset="0"/>
                <a:ea typeface="Calibri" panose="020F0502020204030204" pitchFamily="34" charset="0"/>
                <a:cs typeface="Segoe UI" panose="020B0502040204020203" pitchFamily="34" charset="0"/>
              </a:rPr>
              <a:t>Problem Statement of the Capstone Project</a:t>
            </a:r>
            <a:endParaRPr lang="en-GB" b="1" dirty="0">
              <a:latin typeface="Neue Machina" panose="00000500000000000000" pitchFamily="50" charset="0"/>
              <a:cs typeface="Segoe UI" panose="020B0502040204020203" pitchFamily="34" charset="0"/>
            </a:endParaRPr>
          </a:p>
        </p:txBody>
      </p:sp>
      <p:pic>
        <p:nvPicPr>
          <p:cNvPr id="4" name="Graphic 3">
            <a:extLst>
              <a:ext uri="{FF2B5EF4-FFF2-40B4-BE49-F238E27FC236}">
                <a16:creationId xmlns:a16="http://schemas.microsoft.com/office/drawing/2014/main" id="{42BCFCB1-DC7D-6574-5BB6-98A1F9330D8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7" name="Straight Connector 6">
            <a:extLst>
              <a:ext uri="{FF2B5EF4-FFF2-40B4-BE49-F238E27FC236}">
                <a16:creationId xmlns:a16="http://schemas.microsoft.com/office/drawing/2014/main" id="{D891974B-0397-ACC8-37B6-992E943C7B33}"/>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pic>
        <p:nvPicPr>
          <p:cNvPr id="6" name="Google Shape;76;p16" title="HD wallpaper: problem, solution, decision, think, choose ...">
            <a:extLst>
              <a:ext uri="{FF2B5EF4-FFF2-40B4-BE49-F238E27FC236}">
                <a16:creationId xmlns:a16="http://schemas.microsoft.com/office/drawing/2014/main" id="{11F64C5F-C178-2404-C5FC-AB04CCE08DBD}"/>
              </a:ext>
            </a:extLst>
          </p:cNvPr>
          <p:cNvPicPr preferRelativeResize="0"/>
          <p:nvPr/>
        </p:nvPicPr>
        <p:blipFill>
          <a:blip r:embed="rId4">
            <a:alphaModFix/>
          </a:blip>
          <a:stretch>
            <a:fillRect/>
          </a:stretch>
        </p:blipFill>
        <p:spPr>
          <a:xfrm>
            <a:off x="7657050" y="0"/>
            <a:ext cx="4534951" cy="6858000"/>
          </a:xfrm>
          <a:prstGeom prst="rect">
            <a:avLst/>
          </a:prstGeom>
          <a:noFill/>
          <a:ln>
            <a:noFill/>
          </a:ln>
        </p:spPr>
      </p:pic>
      <p:sp>
        <p:nvSpPr>
          <p:cNvPr id="12" name="Rectangle 3">
            <a:extLst>
              <a:ext uri="{FF2B5EF4-FFF2-40B4-BE49-F238E27FC236}">
                <a16:creationId xmlns:a16="http://schemas.microsoft.com/office/drawing/2014/main" id="{95F984BC-BFDD-3E36-A1D1-F247DE395DDB}"/>
              </a:ext>
            </a:extLst>
          </p:cNvPr>
          <p:cNvSpPr>
            <a:spLocks noChangeArrowheads="1"/>
          </p:cNvSpPr>
          <p:nvPr/>
        </p:nvSpPr>
        <p:spPr bwMode="auto">
          <a:xfrm>
            <a:off x="323850" y="2086220"/>
            <a:ext cx="675717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Created a calendar table as it is essential for visualizing sales data properly.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Conducted an in-depth analysis of the sales data to reveal hidden patterns and trends.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analysis involved exploring customer purchasing behaviors, identifying top-selling products, and examining seasonal variations. By understanding these factors,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W</a:t>
            </a:r>
            <a:r>
              <a:rPr kumimoji="0" lang="en-US" altLang="en-US" sz="1800" b="0" i="0" u="none" strike="noStrike" cap="none" normalizeH="0" baseline="0" dirty="0">
                <a:ln>
                  <a:noFill/>
                </a:ln>
                <a:solidFill>
                  <a:schemeClr val="tx1"/>
                </a:solidFill>
                <a:effectLst/>
              </a:rPr>
              <a:t>e aim to gain valuable insights that can support strategic planning, optimize inventory management, and improve overall sales performance.</a:t>
            </a:r>
          </a:p>
        </p:txBody>
      </p:sp>
    </p:spTree>
    <p:extLst>
      <p:ext uri="{BB962C8B-B14F-4D97-AF65-F5344CB8AC3E}">
        <p14:creationId xmlns:p14="http://schemas.microsoft.com/office/powerpoint/2010/main" val="202618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5063D-F1F4-B0DA-30AC-5261138A1501}"/>
              </a:ext>
            </a:extLst>
          </p:cNvPr>
          <p:cNvSpPr txBox="1"/>
          <p:nvPr/>
        </p:nvSpPr>
        <p:spPr>
          <a:xfrm>
            <a:off x="323850" y="902226"/>
            <a:ext cx="5673153" cy="646331"/>
          </a:xfrm>
          <a:prstGeom prst="rect">
            <a:avLst/>
          </a:prstGeom>
          <a:noFill/>
        </p:spPr>
        <p:txBody>
          <a:bodyPr wrap="square">
            <a:spAutoFit/>
          </a:bodyPr>
          <a:lstStyle/>
          <a:p>
            <a:r>
              <a:rPr lang="en-US" b="1" dirty="0">
                <a:latin typeface="Neue Machina" panose="00000500000000000000" pitchFamily="50" charset="0"/>
                <a:ea typeface="Calibri" panose="020F0502020204030204" pitchFamily="34" charset="0"/>
                <a:cs typeface="Segoe UI" panose="020B0502040204020203" pitchFamily="34" charset="0"/>
              </a:rPr>
              <a:t>Completed Task</a:t>
            </a:r>
            <a:endParaRPr lang="en-GB" b="1" dirty="0">
              <a:latin typeface="Neue Machina" panose="00000500000000000000" pitchFamily="50" charset="0"/>
              <a:cs typeface="Segoe UI" panose="020B0502040204020203" pitchFamily="34" charset="0"/>
            </a:endParaRPr>
          </a:p>
          <a:p>
            <a:endParaRPr lang="en-GB" b="1" dirty="0">
              <a:latin typeface="Neue Machina" panose="00000500000000000000" pitchFamily="50" charset="0"/>
              <a:cs typeface="Segoe UI" panose="020B0502040204020203" pitchFamily="34" charset="0"/>
            </a:endParaRPr>
          </a:p>
        </p:txBody>
      </p:sp>
      <p:pic>
        <p:nvPicPr>
          <p:cNvPr id="4" name="Graphic 3">
            <a:extLst>
              <a:ext uri="{FF2B5EF4-FFF2-40B4-BE49-F238E27FC236}">
                <a16:creationId xmlns:a16="http://schemas.microsoft.com/office/drawing/2014/main" id="{42BCFCB1-DC7D-6574-5BB6-98A1F9330D8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pic>
        <p:nvPicPr>
          <p:cNvPr id="5" name="Content Placeholder 10" descr="A picture containing outdoor, jumping, air&#10;&#10;Description automatically generated">
            <a:extLst>
              <a:ext uri="{FF2B5EF4-FFF2-40B4-BE49-F238E27FC236}">
                <a16:creationId xmlns:a16="http://schemas.microsoft.com/office/drawing/2014/main" id="{14B84D51-9BF9-004F-8C43-384ACE5D686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89" r="17942"/>
          <a:stretch/>
        </p:blipFill>
        <p:spPr>
          <a:xfrm>
            <a:off x="7705639" y="1"/>
            <a:ext cx="4486361" cy="6858000"/>
          </a:xfrm>
          <a:prstGeom prst="rect">
            <a:avLst/>
          </a:prstGeom>
        </p:spPr>
      </p:pic>
      <p:cxnSp>
        <p:nvCxnSpPr>
          <p:cNvPr id="7" name="Straight Connector 6">
            <a:extLst>
              <a:ext uri="{FF2B5EF4-FFF2-40B4-BE49-F238E27FC236}">
                <a16:creationId xmlns:a16="http://schemas.microsoft.com/office/drawing/2014/main" id="{D891974B-0397-ACC8-37B6-992E943C7B33}"/>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38C58AF-D72E-3FB5-A46D-B51A8FC66BB3}"/>
              </a:ext>
            </a:extLst>
          </p:cNvPr>
          <p:cNvSpPr txBox="1"/>
          <p:nvPr/>
        </p:nvSpPr>
        <p:spPr>
          <a:xfrm>
            <a:off x="424543" y="1719951"/>
            <a:ext cx="6466114" cy="4524315"/>
          </a:xfrm>
          <a:prstGeom prst="rect">
            <a:avLst/>
          </a:prstGeom>
          <a:noFill/>
        </p:spPr>
        <p:txBody>
          <a:bodyPr wrap="square">
            <a:spAutoFit/>
          </a:bodyPr>
          <a:lstStyle/>
          <a:p>
            <a:endParaRPr lang="en-GB" b="1" dirty="0">
              <a:latin typeface="Neue Machina" panose="00000500000000000000" pitchFamily="50"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Date Generation:</a:t>
            </a:r>
            <a:r>
              <a:rPr kumimoji="0" lang="en-US" altLang="en-US" b="0" i="0" u="none" strike="noStrike" cap="none" normalizeH="0" baseline="0" dirty="0">
                <a:ln>
                  <a:noFill/>
                </a:ln>
                <a:solidFill>
                  <a:schemeClr val="tx1"/>
                </a:solidFill>
                <a:effectLst/>
              </a:rPr>
              <a:t> Generated dates based on the database by extracting the minimum and maximum years and creating a date range using (</a:t>
            </a:r>
            <a:r>
              <a:rPr kumimoji="0" lang="en-US" altLang="en-US" b="0" i="0" u="none" strike="noStrike" cap="none" normalizeH="0" baseline="0" dirty="0" err="1">
                <a:ln>
                  <a:noFill/>
                </a:ln>
                <a:solidFill>
                  <a:schemeClr val="tx1"/>
                </a:solidFill>
                <a:effectLst/>
              </a:rPr>
              <a:t>List.Dates</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Calendar table:</a:t>
            </a:r>
            <a:r>
              <a:rPr lang="en-GB" dirty="0"/>
              <a:t>Created a calendar table using DAX to support various date formats such as DD, MM, and YYYY, ensuring flexibility in visualizing sales data according to different reporting needs.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Invoke Function:</a:t>
            </a:r>
            <a:r>
              <a:rPr kumimoji="0" lang="en-US" altLang="en-US" b="0" i="0" u="none" strike="noStrike" cap="none" normalizeH="0" baseline="0" dirty="0">
                <a:ln>
                  <a:noFill/>
                </a:ln>
                <a:solidFill>
                  <a:schemeClr val="tx1"/>
                </a:solidFill>
                <a:effectLst/>
              </a:rPr>
              <a:t> Developed an invoke function to process text files by adding new columns such as store location, store number</a:t>
            </a:r>
            <a:r>
              <a:rPr lang="en-US" altLang="en-US" dirty="0"/>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Report Page Contribution:</a:t>
            </a:r>
            <a:r>
              <a:rPr lang="en-GB" dirty="0"/>
              <a:t> Contributed to Report Page 1 by creating DAX measures for analysis, interactive bookmarks for navigation, and various visuals including line charts to show trends, donut charts for categorical data distribution, and title cards for clarity. Developed detailed tables for in-depth data exploration about sales and applied appropriate visualizations to effectively convey insights.</a:t>
            </a:r>
            <a:endParaRPr lang="en-GB" b="1" dirty="0">
              <a:cs typeface="Segoe UI" panose="020B0502040204020203" pitchFamily="34" charset="0"/>
            </a:endParaRPr>
          </a:p>
        </p:txBody>
      </p:sp>
    </p:spTree>
    <p:extLst>
      <p:ext uri="{BB962C8B-B14F-4D97-AF65-F5344CB8AC3E}">
        <p14:creationId xmlns:p14="http://schemas.microsoft.com/office/powerpoint/2010/main" val="375448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1421C8-8710-4BD4-4F97-DBEBDC45F2E5}"/>
              </a:ext>
            </a:extLst>
          </p:cNvPr>
          <p:cNvSpPr/>
          <p:nvPr/>
        </p:nvSpPr>
        <p:spPr>
          <a:xfrm>
            <a:off x="0" y="0"/>
            <a:ext cx="12192000" cy="6858000"/>
          </a:xfrm>
          <a:prstGeom prst="rect">
            <a:avLst/>
          </a:prstGeom>
          <a:solidFill>
            <a:srgbClr val="151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phic 2">
            <a:extLst>
              <a:ext uri="{FF2B5EF4-FFF2-40B4-BE49-F238E27FC236}">
                <a16:creationId xmlns:a16="http://schemas.microsoft.com/office/drawing/2014/main" id="{670B435F-8BC0-8A7B-6294-85CE9B84AFC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4" name="Straight Connector 3">
            <a:extLst>
              <a:ext uri="{FF2B5EF4-FFF2-40B4-BE49-F238E27FC236}">
                <a16:creationId xmlns:a16="http://schemas.microsoft.com/office/drawing/2014/main" id="{822FF82F-5501-977F-6AAC-5D63218C99A4}"/>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034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58CAEF-7789-12A7-03CB-61B59902F59C}"/>
              </a:ext>
            </a:extLst>
          </p:cNvPr>
          <p:cNvSpPr/>
          <p:nvPr/>
        </p:nvSpPr>
        <p:spPr>
          <a:xfrm>
            <a:off x="0" y="0"/>
            <a:ext cx="12192000" cy="6858000"/>
          </a:xfrm>
          <a:prstGeom prst="rect">
            <a:avLst/>
          </a:prstGeom>
          <a:solidFill>
            <a:srgbClr val="151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Graphic 5">
            <a:extLst>
              <a:ext uri="{FF2B5EF4-FFF2-40B4-BE49-F238E27FC236}">
                <a16:creationId xmlns:a16="http://schemas.microsoft.com/office/drawing/2014/main" id="{DFE07ED2-FAB3-CE97-B1F9-0F4CCC4E955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7" name="Straight Connector 6">
            <a:extLst>
              <a:ext uri="{FF2B5EF4-FFF2-40B4-BE49-F238E27FC236}">
                <a16:creationId xmlns:a16="http://schemas.microsoft.com/office/drawing/2014/main" id="{231B970E-992F-42D0-4FC1-CB5C276E94F2}"/>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033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6" descr="A low angle view of a building&#10;&#10;Description automatically generated with medium confidence">
            <a:extLst>
              <a:ext uri="{FF2B5EF4-FFF2-40B4-BE49-F238E27FC236}">
                <a16:creationId xmlns:a16="http://schemas.microsoft.com/office/drawing/2014/main" id="{1E6411A6-5A65-B82C-39BB-E725D4DB954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4445" r="11960"/>
          <a:stretch/>
        </p:blipFill>
        <p:spPr>
          <a:xfrm>
            <a:off x="7705638" y="0"/>
            <a:ext cx="4486361" cy="6858000"/>
          </a:xfrm>
          <a:prstGeom prst="rect">
            <a:avLst/>
          </a:prstGeom>
        </p:spPr>
      </p:pic>
      <p:pic>
        <p:nvPicPr>
          <p:cNvPr id="12" name="Graphic 11">
            <a:extLst>
              <a:ext uri="{FF2B5EF4-FFF2-40B4-BE49-F238E27FC236}">
                <a16:creationId xmlns:a16="http://schemas.microsoft.com/office/drawing/2014/main" id="{11DE55D0-5426-03C8-6785-3FDD8DF70260}"/>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347" y="0"/>
            <a:ext cx="2401377" cy="902226"/>
          </a:xfrm>
          <a:prstGeom prst="rect">
            <a:avLst/>
          </a:prstGeom>
        </p:spPr>
      </p:pic>
      <p:cxnSp>
        <p:nvCxnSpPr>
          <p:cNvPr id="14" name="Straight Connector 13">
            <a:extLst>
              <a:ext uri="{FF2B5EF4-FFF2-40B4-BE49-F238E27FC236}">
                <a16:creationId xmlns:a16="http://schemas.microsoft.com/office/drawing/2014/main" id="{D3ADE854-0644-F543-CEE1-77FCBDE8E201}"/>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944C68CE-6886-C709-4567-B3E61BB7D56B}"/>
              </a:ext>
            </a:extLst>
          </p:cNvPr>
          <p:cNvSpPr txBox="1"/>
          <p:nvPr/>
        </p:nvSpPr>
        <p:spPr>
          <a:xfrm>
            <a:off x="323850" y="983218"/>
            <a:ext cx="6096000" cy="369332"/>
          </a:xfrm>
          <a:prstGeom prst="rect">
            <a:avLst/>
          </a:prstGeom>
          <a:noFill/>
        </p:spPr>
        <p:txBody>
          <a:bodyPr wrap="square">
            <a:spAutoFit/>
          </a:bodyPr>
          <a:lstStyle/>
          <a:p>
            <a:r>
              <a:rPr lang="en-IN" b="1" dirty="0"/>
              <a:t>Challenges Faced During Capstone </a:t>
            </a:r>
          </a:p>
        </p:txBody>
      </p:sp>
      <p:sp>
        <p:nvSpPr>
          <p:cNvPr id="10" name="TextBox 9">
            <a:extLst>
              <a:ext uri="{FF2B5EF4-FFF2-40B4-BE49-F238E27FC236}">
                <a16:creationId xmlns:a16="http://schemas.microsoft.com/office/drawing/2014/main" id="{A91D7901-48D7-F403-D28F-8E1C15C49C70}"/>
              </a:ext>
            </a:extLst>
          </p:cNvPr>
          <p:cNvSpPr txBox="1"/>
          <p:nvPr/>
        </p:nvSpPr>
        <p:spPr>
          <a:xfrm>
            <a:off x="428624" y="1678332"/>
            <a:ext cx="6678231" cy="3693319"/>
          </a:xfrm>
          <a:prstGeom prst="rect">
            <a:avLst/>
          </a:prstGeom>
          <a:noFill/>
        </p:spPr>
        <p:txBody>
          <a:bodyPr wrap="square">
            <a:spAutoFit/>
          </a:bodyPr>
          <a:lstStyle/>
          <a:p>
            <a:pPr>
              <a:buFont typeface="+mj-lt"/>
              <a:buAutoNum type="arabicPeriod"/>
            </a:pPr>
            <a:r>
              <a:rPr lang="en-GB" b="1" dirty="0"/>
              <a:t>Bookmark Creation Confusion:</a:t>
            </a:r>
            <a:endParaRPr lang="en-GB" dirty="0"/>
          </a:p>
          <a:p>
            <a:pPr lvl="1"/>
            <a:r>
              <a:rPr lang="en-GB" dirty="0"/>
              <a:t>Difficulty in managing selections for bookmarks and navigation.</a:t>
            </a:r>
          </a:p>
          <a:p>
            <a:pPr>
              <a:buFont typeface="+mj-lt"/>
              <a:buAutoNum type="arabicPeriod"/>
            </a:pPr>
            <a:r>
              <a:rPr lang="en-GB" b="1" dirty="0"/>
              <a:t>Verifying Measures Accuracy:</a:t>
            </a:r>
            <a:endParaRPr lang="en-GB" dirty="0"/>
          </a:p>
          <a:p>
            <a:pPr lvl="1"/>
            <a:r>
              <a:rPr lang="en-GB" dirty="0"/>
              <a:t>Struggled to confirm the correctness of measures like Gross Profit, Margins, and YTD values due to fluctuating slicer data.</a:t>
            </a:r>
          </a:p>
          <a:p>
            <a:pPr>
              <a:buFont typeface="+mj-lt"/>
              <a:buAutoNum type="arabicPeriod"/>
            </a:pPr>
            <a:r>
              <a:rPr lang="en-GB" b="1" dirty="0"/>
              <a:t>Product Analysis for Innovation vs. Standard:</a:t>
            </a:r>
            <a:endParaRPr lang="en-GB" dirty="0"/>
          </a:p>
          <a:p>
            <a:pPr lvl="1"/>
            <a:r>
              <a:rPr lang="en-GB" dirty="0"/>
              <a:t>Needed to classify products as "Innovative" or "Standard" based on product names and then visualize their Gross Profit and Margins.</a:t>
            </a:r>
          </a:p>
          <a:p>
            <a:pPr>
              <a:buFont typeface="+mj-lt"/>
              <a:buAutoNum type="arabicPeriod"/>
            </a:pPr>
            <a:r>
              <a:rPr lang="en-GB" b="1" dirty="0"/>
              <a:t>Fetching Continent Name:</a:t>
            </a:r>
            <a:endParaRPr lang="en-GB" dirty="0"/>
          </a:p>
          <a:p>
            <a:pPr lvl="1"/>
            <a:r>
              <a:rPr lang="en-GB" dirty="0"/>
              <a:t>Could not retrieve the continent name for stores during data cleaning and modelling.</a:t>
            </a:r>
          </a:p>
          <a:p>
            <a:endParaRPr lang="en-IN" b="1" dirty="0"/>
          </a:p>
        </p:txBody>
      </p:sp>
    </p:spTree>
    <p:extLst>
      <p:ext uri="{BB962C8B-B14F-4D97-AF65-F5344CB8AC3E}">
        <p14:creationId xmlns:p14="http://schemas.microsoft.com/office/powerpoint/2010/main" val="3533707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F95691A-9669-792A-06C4-2005F2028AB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6" name="Straight Connector 5">
            <a:extLst>
              <a:ext uri="{FF2B5EF4-FFF2-40B4-BE49-F238E27FC236}">
                <a16:creationId xmlns:a16="http://schemas.microsoft.com/office/drawing/2014/main" id="{E43100FC-054E-A053-A08F-35CDEFAC2A08}"/>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pic>
        <p:nvPicPr>
          <p:cNvPr id="12" name="Picture Placeholder 6" descr="A person standing on a roof&#10;&#10;Description automatically generated with low confidence">
            <a:extLst>
              <a:ext uri="{FF2B5EF4-FFF2-40B4-BE49-F238E27FC236}">
                <a16:creationId xmlns:a16="http://schemas.microsoft.com/office/drawing/2014/main" id="{EDD7E996-EBDA-600B-6F4E-E7CCCABF86A6}"/>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3202" r="13372"/>
          <a:stretch/>
        </p:blipFill>
        <p:spPr>
          <a:xfrm>
            <a:off x="7715985" y="0"/>
            <a:ext cx="4476015" cy="6858000"/>
          </a:xfrm>
          <a:prstGeom prst="rect">
            <a:avLst/>
          </a:prstGeom>
          <a:ln>
            <a:noFill/>
          </a:ln>
        </p:spPr>
      </p:pic>
      <p:sp>
        <p:nvSpPr>
          <p:cNvPr id="2" name="TextBox 1">
            <a:extLst>
              <a:ext uri="{FF2B5EF4-FFF2-40B4-BE49-F238E27FC236}">
                <a16:creationId xmlns:a16="http://schemas.microsoft.com/office/drawing/2014/main" id="{B92D8103-487A-1FF3-8C0E-F053584D1FA3}"/>
              </a:ext>
            </a:extLst>
          </p:cNvPr>
          <p:cNvSpPr txBox="1"/>
          <p:nvPr/>
        </p:nvSpPr>
        <p:spPr>
          <a:xfrm>
            <a:off x="278765" y="983218"/>
            <a:ext cx="6395720" cy="369332"/>
          </a:xfrm>
          <a:prstGeom prst="rect">
            <a:avLst/>
          </a:prstGeom>
          <a:noFill/>
        </p:spPr>
        <p:txBody>
          <a:bodyPr wrap="square" rtlCol="0">
            <a:spAutoFit/>
          </a:bodyPr>
          <a:lstStyle/>
          <a:p>
            <a:r>
              <a:rPr lang="en-US" b="1" dirty="0">
                <a:latin typeface="Neue Machina"/>
              </a:rPr>
              <a:t>Overcome the challenges :</a:t>
            </a:r>
            <a:endParaRPr lang="en-IN" b="1" dirty="0">
              <a:latin typeface="Neue Machina"/>
            </a:endParaRPr>
          </a:p>
        </p:txBody>
      </p:sp>
      <p:sp>
        <p:nvSpPr>
          <p:cNvPr id="21" name="Rectangle 9">
            <a:extLst>
              <a:ext uri="{FF2B5EF4-FFF2-40B4-BE49-F238E27FC236}">
                <a16:creationId xmlns:a16="http://schemas.microsoft.com/office/drawing/2014/main" id="{670949D7-1689-72A1-89C0-6FB7523E3D46}"/>
              </a:ext>
            </a:extLst>
          </p:cNvPr>
          <p:cNvSpPr>
            <a:spLocks noChangeArrowheads="1"/>
          </p:cNvSpPr>
          <p:nvPr/>
        </p:nvSpPr>
        <p:spPr bwMode="auto">
          <a:xfrm>
            <a:off x="424543" y="632550"/>
            <a:ext cx="714102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Bookmark Creation Confusion: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Referred to previous class files explained by the trainer and sought guidance from teammates to understand the bookmark and navigation setup.</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Verifying Measures Accuracy: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800" b="0" i="0" u="none" strike="noStrike" cap="none" normalizeH="0" baseline="0" dirty="0">
                <a:ln>
                  <a:noFill/>
                </a:ln>
                <a:solidFill>
                  <a:schemeClr val="tx1"/>
                </a:solidFill>
                <a:effectLst/>
              </a:rPr>
              <a:t>Using  consistent filters, checked calculations step-by-step, and compared with a set of known values to make sure  numbers are accurate even when slicers change.</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Product Analysis for Innovation vs. Standard:</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Used two approaches to create the “Product Type" column: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Power Query: Applied the text delimiter function to identify innovative products.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DAX: Implemented the IF clause to categorize products based on their names.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Fetching Continent Name: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Extracted continent names from a separate folder containing store details to incorporate this information into the data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4308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TotalTime>
  <Words>839</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Helvetica</vt:lpstr>
      <vt:lpstr>Neue Machina</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Soni</dc:creator>
  <cp:lastModifiedBy>Vivek Lade</cp:lastModifiedBy>
  <cp:revision>45</cp:revision>
  <dcterms:created xsi:type="dcterms:W3CDTF">2023-02-09T10:19:33Z</dcterms:created>
  <dcterms:modified xsi:type="dcterms:W3CDTF">2024-09-23T10:36:26Z</dcterms:modified>
</cp:coreProperties>
</file>