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Lst>
  <p:sldSz cx="9144000" cy="5143500" type="screen16x9"/>
  <p:notesSz cx="6858000" cy="9144000"/>
  <p:embeddedFontLst>
    <p:embeddedFont>
      <p:font typeface="Amatic SC" charset="-79"/>
      <p:regular r:id="rId15"/>
      <p:bold r:id="rId16"/>
    </p:embeddedFont>
    <p:embeddedFont>
      <p:font typeface="Source Code Pr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88329134bc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88329134b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8329134b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88329134b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88329134b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88329134b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88329134b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88329134b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88329134b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88329134b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88329134b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88329134b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92757f96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92757f96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FD1YBMYp2AHLYItrKbz0dey4d0OyhaQI/view?usp=share_link"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tutorialspoint.com/send-sms-using-a-gsm-module-connected-to-arduino" TargetMode="External"/><Relationship Id="rId3" Type="http://schemas.openxmlformats.org/officeDocument/2006/relationships/hyperlink" Target="https://create.arduino.cc/projecthub/shafeekashraf44/otp-based-locker-e6bc8c" TargetMode="External"/><Relationship Id="rId7" Type="http://schemas.openxmlformats.org/officeDocument/2006/relationships/hyperlink" Target="https://www.wellpcb.com/arduino-breadboard.html" TargetMode="External"/><Relationship Id="rId2" Type="http://schemas.openxmlformats.org/officeDocument/2006/relationships/hyperlink" Target="https://www.javatpoint.com/arduino-coding-basics" TargetMode="External"/><Relationship Id="rId1" Type="http://schemas.openxmlformats.org/officeDocument/2006/relationships/slideLayout" Target="../slideLayouts/slideLayout3.xml"/><Relationship Id="rId6" Type="http://schemas.openxmlformats.org/officeDocument/2006/relationships/hyperlink" Target="https://www.circuitstoday.com/interface-gsm-module-with-arduino" TargetMode="External"/><Relationship Id="rId5" Type="http://schemas.openxmlformats.org/officeDocument/2006/relationships/hyperlink" Target="https://maker.pro/arduino/tutorial/how-to-connect-an-lcd-display-to-your-arduino" TargetMode="External"/><Relationship Id="rId4" Type="http://schemas.openxmlformats.org/officeDocument/2006/relationships/hyperlink" Target="https://www.electronicsforu.com/electronics-projects/otp-based-smart-wireless-locking-system" TargetMode="External"/><Relationship Id="rId9" Type="http://schemas.openxmlformats.org/officeDocument/2006/relationships/hyperlink" Target="https://duino4projects.com/send-message-gsm-module-using-arduin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Smart locker</a:t>
            </a:r>
            <a:endParaRPr/>
          </a:p>
        </p:txBody>
      </p:sp>
      <p:sp>
        <p:nvSpPr>
          <p:cNvPr id="57" name="Google Shape;57;p13"/>
          <p:cNvSpPr txBox="1">
            <a:spLocks noGrp="1"/>
          </p:cNvSpPr>
          <p:nvPr>
            <p:ph type="subTitle" idx="1"/>
          </p:nvPr>
        </p:nvSpPr>
        <p:spPr>
          <a:xfrm>
            <a:off x="311700" y="3453975"/>
            <a:ext cx="8520600" cy="1641000"/>
          </a:xfrm>
          <a:prstGeom prst="rect">
            <a:avLst/>
          </a:prstGeom>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a:t>Group-4</a:t>
            </a:r>
            <a:endParaRPr/>
          </a:p>
          <a:p>
            <a:pPr marL="0" lvl="0" indent="0" algn="ctr" rtl="0">
              <a:spcBef>
                <a:spcPts val="0"/>
              </a:spcBef>
              <a:spcAft>
                <a:spcPts val="0"/>
              </a:spcAft>
              <a:buNone/>
            </a:pPr>
            <a:r>
              <a:rPr lang="en"/>
              <a:t>Lade Vivek             20BCE0432</a:t>
            </a:r>
            <a:endParaRPr/>
          </a:p>
          <a:p>
            <a:pPr marL="0" lvl="0" indent="0" algn="ctr" rtl="0">
              <a:spcBef>
                <a:spcPts val="0"/>
              </a:spcBef>
              <a:spcAft>
                <a:spcPts val="0"/>
              </a:spcAft>
              <a:buNone/>
            </a:pPr>
            <a:r>
              <a:rPr lang="en"/>
              <a:t>Saratchandra Hemanth T 20BCE0510</a:t>
            </a:r>
            <a:endParaRPr/>
          </a:p>
          <a:p>
            <a:pPr marL="0" lvl="0" indent="0" algn="ctr" rtl="0">
              <a:spcBef>
                <a:spcPts val="0"/>
              </a:spcBef>
              <a:spcAft>
                <a:spcPts val="0"/>
              </a:spcAft>
              <a:buNone/>
            </a:pPr>
            <a:r>
              <a:rPr lang="en"/>
              <a:t>Srikanth S             20BCE2343</a:t>
            </a:r>
            <a:endParaRPr/>
          </a:p>
          <a:p>
            <a:pPr marL="0" lvl="0" indent="0" algn="ctr" rtl="0">
              <a:spcBef>
                <a:spcPts val="0"/>
              </a:spcBef>
              <a:spcAft>
                <a:spcPts val="0"/>
              </a:spcAft>
              <a:buNone/>
            </a:pPr>
            <a:r>
              <a:rPr lang="en"/>
              <a:t>Kagana Karthikeya      20BCE0490</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pic>
        <p:nvPicPr>
          <p:cNvPr id="97" name="Google Shape;97;p19"/>
          <p:cNvPicPr preferRelativeResize="0"/>
          <p:nvPr/>
        </p:nvPicPr>
        <p:blipFill>
          <a:blip r:embed="rId3">
            <a:alphaModFix/>
          </a:blip>
          <a:stretch>
            <a:fillRect/>
          </a:stretch>
        </p:blipFill>
        <p:spPr>
          <a:xfrm>
            <a:off x="1700213" y="1175075"/>
            <a:ext cx="5743575" cy="321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VIDEO LINK</a:t>
            </a:r>
            <a:endParaRPr/>
          </a:p>
        </p:txBody>
      </p:sp>
      <p:sp>
        <p:nvSpPr>
          <p:cNvPr id="103" name="Google Shape;103;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https://drive.google.com/file/d/1FD1YBMYp2AHLYItrKbz0dey4d0OyhaQI/view?usp=share_link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US" dirty="0"/>
          </a:p>
        </p:txBody>
      </p:sp>
      <p:sp>
        <p:nvSpPr>
          <p:cNvPr id="3" name="Text Placeholder 2"/>
          <p:cNvSpPr>
            <a:spLocks noGrp="1"/>
          </p:cNvSpPr>
          <p:nvPr>
            <p:ph type="body" idx="1"/>
          </p:nvPr>
        </p:nvSpPr>
        <p:spPr/>
        <p:txBody>
          <a:bodyPr>
            <a:normAutofit fontScale="85000" lnSpcReduction="10000"/>
          </a:bodyPr>
          <a:lstStyle/>
          <a:p>
            <a:pPr lvl="0"/>
            <a:r>
              <a:rPr lang="en-US" u="sng" dirty="0" err="1" smtClean="0">
                <a:hlinkClick r:id="rId2"/>
              </a:rPr>
              <a:t>Arduino</a:t>
            </a:r>
            <a:r>
              <a:rPr lang="en-US" u="sng" dirty="0" smtClean="0">
                <a:hlinkClick r:id="rId2"/>
              </a:rPr>
              <a:t> Coding Basics - </a:t>
            </a:r>
            <a:r>
              <a:rPr lang="en-US" u="sng" dirty="0" err="1" smtClean="0">
                <a:hlinkClick r:id="rId2"/>
              </a:rPr>
              <a:t>JavaTpoint</a:t>
            </a:r>
            <a:endParaRPr lang="en-US" dirty="0" smtClean="0"/>
          </a:p>
          <a:p>
            <a:pPr lvl="0"/>
            <a:r>
              <a:rPr lang="en-US" u="sng" dirty="0" smtClean="0">
                <a:hlinkClick r:id="rId3"/>
              </a:rPr>
              <a:t>https://create.arduino.cc/projecthub/shafeekashraf44/otp-based-locker-e6bc8c</a:t>
            </a:r>
            <a:endParaRPr lang="en-US" dirty="0" smtClean="0"/>
          </a:p>
          <a:p>
            <a:pPr lvl="0"/>
            <a:r>
              <a:rPr lang="en-US" u="sng" dirty="0" smtClean="0">
                <a:hlinkClick r:id="rId4"/>
              </a:rPr>
              <a:t>https://www.electronicsforu.com/electronics-projects/otp-based-smart-wireless-locking-system</a:t>
            </a:r>
            <a:endParaRPr lang="en-US" dirty="0" smtClean="0"/>
          </a:p>
          <a:p>
            <a:pPr lvl="0"/>
            <a:r>
              <a:rPr lang="en-US" u="sng" dirty="0" smtClean="0">
                <a:hlinkClick r:id="rId5"/>
              </a:rPr>
              <a:t>How to Connect an LCD Display to Your </a:t>
            </a:r>
            <a:r>
              <a:rPr lang="en-US" u="sng" dirty="0" err="1" smtClean="0">
                <a:hlinkClick r:id="rId5"/>
              </a:rPr>
              <a:t>Arduino</a:t>
            </a:r>
            <a:r>
              <a:rPr lang="en-US" u="sng" dirty="0" smtClean="0">
                <a:hlinkClick r:id="rId5"/>
              </a:rPr>
              <a:t> | </a:t>
            </a:r>
            <a:r>
              <a:rPr lang="en-US" u="sng" dirty="0" err="1" smtClean="0">
                <a:hlinkClick r:id="rId5"/>
              </a:rPr>
              <a:t>Arduino</a:t>
            </a:r>
            <a:r>
              <a:rPr lang="en-US" u="sng" dirty="0" smtClean="0">
                <a:hlinkClick r:id="rId5"/>
              </a:rPr>
              <a:t> | Maker Pro</a:t>
            </a:r>
            <a:endParaRPr lang="en-US" dirty="0" smtClean="0"/>
          </a:p>
          <a:p>
            <a:pPr lvl="0"/>
            <a:r>
              <a:rPr lang="en-US" u="sng" dirty="0" smtClean="0">
                <a:hlinkClick r:id="rId6"/>
              </a:rPr>
              <a:t>Interface GSM Module to </a:t>
            </a:r>
            <a:r>
              <a:rPr lang="en-US" u="sng" dirty="0" err="1" smtClean="0">
                <a:hlinkClick r:id="rId6"/>
              </a:rPr>
              <a:t>Arduino</a:t>
            </a:r>
            <a:r>
              <a:rPr lang="en-US" u="sng" dirty="0" smtClean="0">
                <a:hlinkClick r:id="rId6"/>
              </a:rPr>
              <a:t> - Send and Receive SMS (circuitstoday.com)</a:t>
            </a:r>
            <a:endParaRPr lang="en-US" dirty="0" smtClean="0"/>
          </a:p>
          <a:p>
            <a:pPr lvl="0"/>
            <a:r>
              <a:rPr lang="en-US" u="sng" dirty="0" smtClean="0">
                <a:hlinkClick r:id="rId7"/>
              </a:rPr>
              <a:t>https://www.wellpcb.com/arduino-breadboard.html</a:t>
            </a:r>
            <a:endParaRPr lang="en-US" dirty="0" smtClean="0"/>
          </a:p>
          <a:p>
            <a:pPr lvl="0"/>
            <a:r>
              <a:rPr lang="en-US" u="sng" dirty="0" smtClean="0">
                <a:hlinkClick r:id="rId8"/>
              </a:rPr>
              <a:t>Send SMS using a GSM module connected to </a:t>
            </a:r>
            <a:r>
              <a:rPr lang="en-US" u="sng" dirty="0" err="1" smtClean="0">
                <a:hlinkClick r:id="rId8"/>
              </a:rPr>
              <a:t>Arduino</a:t>
            </a:r>
            <a:r>
              <a:rPr lang="en-US" u="sng" dirty="0" smtClean="0">
                <a:hlinkClick r:id="rId8"/>
              </a:rPr>
              <a:t> (tutorialspoint.com)</a:t>
            </a:r>
            <a:endParaRPr lang="en-US" dirty="0" smtClean="0"/>
          </a:p>
          <a:p>
            <a:pPr lvl="0"/>
            <a:r>
              <a:rPr lang="en-US" u="sng" dirty="0" smtClean="0">
                <a:hlinkClick r:id="rId9"/>
              </a:rPr>
              <a:t>How to Send Message from GSM Module using </a:t>
            </a:r>
            <a:r>
              <a:rPr lang="en-US" u="sng" dirty="0" err="1" smtClean="0">
                <a:hlinkClick r:id="rId9"/>
              </a:rPr>
              <a:t>Arduino</a:t>
            </a:r>
            <a:r>
              <a:rPr lang="en-US" u="sng" dirty="0" smtClean="0">
                <a:hlinkClick r:id="rId9"/>
              </a:rPr>
              <a:t> - (duino4projects.com)</a:t>
            </a:r>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To build a smart lock which reduces thefts and increases the safety. Building a smart lock with minimum cost and simple user interface . The user has to trigger the OTP generation and enter the OTP received to unlock the lock and if the user fails to do so in three attempts then the buzzer starts buzzing.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69" name="Google Shape;69;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None/>
            </a:pPr>
            <a:r>
              <a:rPr lang="en"/>
              <a:t>In our everyday lives, we use lockers to keep our valuables safe. Lockers with a lock and key are sometimes problematic, as humans, we tend to become lethargic to search for our key. Incidents occur where we lose our keys when need can't find them, we tend to panic. The agenda of our project is to design a smart lock which generates an OTP to the user when triggered and unlocks the lock only if the OTP is provided is the provided OTP is wrong a red LED starts glowing up for every wrong attempt and the user has three attempts to enter the correct OTP is the user fails to enter the correct OTP th buzzer starts buzzing and alerts the surroundings .</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Existing system</a:t>
            </a:r>
            <a:endParaRPr/>
          </a:p>
        </p:txBody>
      </p:sp>
      <p:sp>
        <p:nvSpPr>
          <p:cNvPr id="75" name="Google Shape;75;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Generally when it comes to locks people usually use a mechanical lock which can be easily accessed by a duplicate key and usually the locks won’t last more than 6 months and in general people won’t use a smart lock even if they want to, they are expensive and bit complicated for normal users.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system</a:t>
            </a:r>
            <a:endParaRPr/>
          </a:p>
        </p:txBody>
      </p:sp>
      <p:sp>
        <p:nvSpPr>
          <p:cNvPr id="81" name="Google Shape;81;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We are implementing a smart lock using Arduino UNO and GSM module.</a:t>
            </a:r>
            <a:endParaRPr/>
          </a:p>
          <a:p>
            <a:pPr marL="0" lvl="0" indent="0" algn="l" rtl="0">
              <a:spcBef>
                <a:spcPts val="1200"/>
              </a:spcBef>
              <a:spcAft>
                <a:spcPts val="0"/>
              </a:spcAft>
              <a:buNone/>
            </a:pPr>
            <a:r>
              <a:rPr lang="en"/>
              <a:t>The user needs to trigger the OTP generation by pressing a particular push button then the OTP is generated and sent to the user’s mobile phone through SMS.</a:t>
            </a:r>
            <a:endParaRPr/>
          </a:p>
          <a:p>
            <a:pPr marL="0" lvl="0" indent="0" algn="l" rtl="0">
              <a:spcBef>
                <a:spcPts val="1200"/>
              </a:spcBef>
              <a:spcAft>
                <a:spcPts val="0"/>
              </a:spcAft>
              <a:buNone/>
            </a:pPr>
            <a:r>
              <a:rPr lang="en"/>
              <a:t>Then the users needs to enter the OTP received through Push buttons and if the entered OTP is correct then the door unlocks and a green LED starts glowing.</a:t>
            </a:r>
            <a:endParaRPr/>
          </a:p>
          <a:p>
            <a:pPr marL="0" lvl="0" indent="0" algn="l" rtl="0">
              <a:spcBef>
                <a:spcPts val="1200"/>
              </a:spcBef>
              <a:spcAft>
                <a:spcPts val="0"/>
              </a:spcAft>
              <a:buNone/>
            </a:pPr>
            <a:r>
              <a:rPr lang="en"/>
              <a:t>If the entered OTP is wrong a Red LED should glow and the LCD should show how many attempts are reaming.</a:t>
            </a:r>
            <a:endParaRPr/>
          </a:p>
          <a:p>
            <a:pPr marL="0" lvl="0" indent="0" algn="l" rtl="0">
              <a:spcBef>
                <a:spcPts val="1200"/>
              </a:spcBef>
              <a:spcAft>
                <a:spcPts val="1200"/>
              </a:spcAft>
              <a:buNone/>
            </a:pPr>
            <a:r>
              <a:rPr lang="en"/>
              <a:t>If the user exceeds the wrong attempts then the buzzer should start buzzing and all the three LED will be glowing.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AND HARDWARE REQUIREMENTS</a:t>
            </a:r>
            <a:endParaRPr/>
          </a:p>
        </p:txBody>
      </p:sp>
      <p:sp>
        <p:nvSpPr>
          <p:cNvPr id="87" name="Google Shape;87;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dirty="0"/>
              <a:t>Arduino UNO                       </a:t>
            </a:r>
            <a:endParaRPr/>
          </a:p>
          <a:p>
            <a:pPr marL="457200" lvl="0" indent="-342900" algn="l" rtl="0">
              <a:spcBef>
                <a:spcPts val="0"/>
              </a:spcBef>
              <a:spcAft>
                <a:spcPts val="0"/>
              </a:spcAft>
              <a:buSzPts val="1800"/>
              <a:buChar char="●"/>
            </a:pPr>
            <a:r>
              <a:rPr lang="en" dirty="0"/>
              <a:t>GSM module</a:t>
            </a:r>
            <a:endParaRPr/>
          </a:p>
          <a:p>
            <a:pPr marL="457200" lvl="0" indent="-342900" algn="l" rtl="0">
              <a:spcBef>
                <a:spcPts val="0"/>
              </a:spcBef>
              <a:spcAft>
                <a:spcPts val="0"/>
              </a:spcAft>
              <a:buSzPts val="1800"/>
              <a:buChar char="●"/>
            </a:pPr>
            <a:r>
              <a:rPr lang="en" dirty="0"/>
              <a:t>Breadboard</a:t>
            </a:r>
            <a:endParaRPr/>
          </a:p>
          <a:p>
            <a:pPr marL="457200" lvl="0" indent="-342900" algn="l" rtl="0">
              <a:spcBef>
                <a:spcPts val="0"/>
              </a:spcBef>
              <a:spcAft>
                <a:spcPts val="0"/>
              </a:spcAft>
              <a:buSzPts val="1800"/>
              <a:buChar char="●"/>
            </a:pPr>
            <a:r>
              <a:rPr lang="en" dirty="0"/>
              <a:t>LCD</a:t>
            </a:r>
            <a:endParaRPr/>
          </a:p>
          <a:p>
            <a:pPr marL="457200" lvl="0" indent="-342900" algn="l" rtl="0">
              <a:spcBef>
                <a:spcPts val="0"/>
              </a:spcBef>
              <a:spcAft>
                <a:spcPts val="0"/>
              </a:spcAft>
              <a:buSzPts val="1800"/>
              <a:buChar char="●"/>
            </a:pPr>
            <a:r>
              <a:rPr lang="en" dirty="0"/>
              <a:t>LEDs</a:t>
            </a:r>
            <a:endParaRPr/>
          </a:p>
          <a:p>
            <a:pPr marL="457200" lvl="0" indent="-342900" algn="l" rtl="0">
              <a:spcBef>
                <a:spcPts val="0"/>
              </a:spcBef>
              <a:spcAft>
                <a:spcPts val="0"/>
              </a:spcAft>
              <a:buSzPts val="1800"/>
              <a:buChar char="●"/>
            </a:pPr>
            <a:r>
              <a:rPr lang="en" dirty="0"/>
              <a:t>Jumping Wires</a:t>
            </a:r>
            <a:endParaRPr/>
          </a:p>
          <a:p>
            <a:pPr marL="457200" lvl="0" indent="-342900" algn="l" rtl="0">
              <a:spcBef>
                <a:spcPts val="0"/>
              </a:spcBef>
              <a:spcAft>
                <a:spcPts val="0"/>
              </a:spcAft>
              <a:buSzPts val="1800"/>
              <a:buChar char="●"/>
            </a:pPr>
            <a:r>
              <a:rPr lang="en" dirty="0"/>
              <a:t>Servo motor</a:t>
            </a:r>
            <a:endParaRPr/>
          </a:p>
          <a:p>
            <a:pPr marL="457200" lvl="0" indent="-342900" algn="l" rtl="0">
              <a:spcBef>
                <a:spcPts val="0"/>
              </a:spcBef>
              <a:spcAft>
                <a:spcPts val="0"/>
              </a:spcAft>
              <a:buSzPts val="1800"/>
              <a:buChar char="●"/>
            </a:pPr>
            <a:r>
              <a:rPr lang="en" dirty="0"/>
              <a:t>Resistors</a:t>
            </a:r>
            <a:endParaRPr/>
          </a:p>
          <a:p>
            <a:pPr marL="457200" lvl="0" indent="-342900" algn="l" rtl="0">
              <a:spcBef>
                <a:spcPts val="0"/>
              </a:spcBef>
              <a:spcAft>
                <a:spcPts val="0"/>
              </a:spcAft>
              <a:buSzPts val="1800"/>
              <a:buChar char="●"/>
            </a:pPr>
            <a:r>
              <a:rPr lang="en" dirty="0"/>
              <a:t>Buzzer</a:t>
            </a:r>
            <a:endParaRPr/>
          </a:p>
          <a:p>
            <a:pPr marL="457200" lvl="0" indent="-342900" algn="l" rtl="0">
              <a:spcBef>
                <a:spcPts val="0"/>
              </a:spcBef>
              <a:spcAft>
                <a:spcPts val="0"/>
              </a:spcAft>
              <a:buSzPts val="1800"/>
              <a:buChar char="●"/>
            </a:pPr>
            <a:r>
              <a:rPr lang="en" dirty="0"/>
              <a:t>Battery</a:t>
            </a:r>
            <a:endParaRPr/>
          </a:p>
          <a:p>
            <a:pPr marL="457200" lvl="0" indent="-342900" algn="l" rtl="0">
              <a:spcBef>
                <a:spcPts val="0"/>
              </a:spcBef>
              <a:spcAft>
                <a:spcPts val="0"/>
              </a:spcAft>
              <a:buSzPts val="1800"/>
              <a:buChar char="●"/>
            </a:pPr>
            <a:r>
              <a:rPr lang="en" dirty="0"/>
              <a:t>Push buttons</a:t>
            </a:r>
            <a:endParaRPr/>
          </a:p>
        </p:txBody>
      </p:sp>
      <p:pic>
        <p:nvPicPr>
          <p:cNvPr id="88" name="Google Shape;88;p18"/>
          <p:cNvPicPr preferRelativeResize="0"/>
          <p:nvPr/>
        </p:nvPicPr>
        <p:blipFill>
          <a:blip r:embed="rId3">
            <a:alphaModFix/>
          </a:blip>
          <a:stretch>
            <a:fillRect/>
          </a:stretch>
        </p:blipFill>
        <p:spPr>
          <a:xfrm>
            <a:off x="6342225" y="978450"/>
            <a:ext cx="2372000" cy="1593300"/>
          </a:xfrm>
          <a:prstGeom prst="rect">
            <a:avLst/>
          </a:prstGeom>
          <a:noFill/>
          <a:ln>
            <a:noFill/>
          </a:ln>
        </p:spPr>
      </p:pic>
      <p:pic>
        <p:nvPicPr>
          <p:cNvPr id="89" name="Google Shape;89;p18"/>
          <p:cNvPicPr preferRelativeResize="0"/>
          <p:nvPr/>
        </p:nvPicPr>
        <p:blipFill>
          <a:blip r:embed="rId4">
            <a:alphaModFix/>
          </a:blip>
          <a:stretch>
            <a:fillRect/>
          </a:stretch>
        </p:blipFill>
        <p:spPr>
          <a:xfrm>
            <a:off x="3996250" y="1015362"/>
            <a:ext cx="1523925" cy="1675999"/>
          </a:xfrm>
          <a:prstGeom prst="rect">
            <a:avLst/>
          </a:prstGeom>
          <a:noFill/>
          <a:ln>
            <a:noFill/>
          </a:ln>
        </p:spPr>
      </p:pic>
      <p:pic>
        <p:nvPicPr>
          <p:cNvPr id="90" name="Google Shape;90;p18"/>
          <p:cNvPicPr preferRelativeResize="0"/>
          <p:nvPr/>
        </p:nvPicPr>
        <p:blipFill>
          <a:blip r:embed="rId5">
            <a:alphaModFix/>
          </a:blip>
          <a:stretch>
            <a:fillRect/>
          </a:stretch>
        </p:blipFill>
        <p:spPr>
          <a:xfrm rot="1">
            <a:off x="3821775" y="2903275"/>
            <a:ext cx="2471125" cy="1829525"/>
          </a:xfrm>
          <a:prstGeom prst="rect">
            <a:avLst/>
          </a:prstGeom>
          <a:noFill/>
          <a:ln>
            <a:noFill/>
          </a:ln>
        </p:spPr>
      </p:pic>
      <p:pic>
        <p:nvPicPr>
          <p:cNvPr id="91" name="Google Shape;91;p18"/>
          <p:cNvPicPr preferRelativeResize="0"/>
          <p:nvPr/>
        </p:nvPicPr>
        <p:blipFill>
          <a:blip r:embed="rId6">
            <a:alphaModFix/>
          </a:blip>
          <a:stretch>
            <a:fillRect/>
          </a:stretch>
        </p:blipFill>
        <p:spPr>
          <a:xfrm>
            <a:off x="6848875" y="3117650"/>
            <a:ext cx="1788250" cy="1451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2850"/>
            <a:ext cx="8520600" cy="552277"/>
          </a:xfrm>
        </p:spPr>
        <p:txBody>
          <a:bodyPr>
            <a:normAutofit fontScale="90000"/>
          </a:bodyPr>
          <a:lstStyle/>
          <a:p>
            <a:pPr lvl="0"/>
            <a:r>
              <a:rPr lang="en-US" dirty="0" err="1" smtClean="0"/>
              <a:t>Arduino</a:t>
            </a:r>
            <a:r>
              <a:rPr lang="en-US" dirty="0" smtClean="0"/>
              <a:t> UNO                       </a:t>
            </a:r>
            <a:br>
              <a:rPr lang="en-US" dirty="0" smtClean="0"/>
            </a:br>
            <a:endParaRPr lang="en-US" dirty="0"/>
          </a:p>
        </p:txBody>
      </p:sp>
      <p:sp>
        <p:nvSpPr>
          <p:cNvPr id="3" name="Text Placeholder 2"/>
          <p:cNvSpPr>
            <a:spLocks noGrp="1"/>
          </p:cNvSpPr>
          <p:nvPr>
            <p:ph type="body" idx="1"/>
          </p:nvPr>
        </p:nvSpPr>
        <p:spPr>
          <a:xfrm>
            <a:off x="311700" y="990600"/>
            <a:ext cx="8520600" cy="3578275"/>
          </a:xfrm>
        </p:spPr>
        <p:txBody>
          <a:bodyPr>
            <a:normAutofit/>
          </a:bodyPr>
          <a:lstStyle/>
          <a:p>
            <a:r>
              <a:rPr lang="en-US" dirty="0" smtClean="0"/>
              <a:t>The </a:t>
            </a:r>
            <a:r>
              <a:rPr lang="en-US" dirty="0" err="1" smtClean="0"/>
              <a:t>Arduino</a:t>
            </a:r>
            <a:r>
              <a:rPr lang="en-US" dirty="0" smtClean="0"/>
              <a:t> Uno (Figure a) is a micro-controller board based on the ATmega328P. It has 14 digital input/output pins (of which 6 can be used as PWM outputs), 6 analog inputs, a 16 MHz quartz crystal, a USB connection, a power jack, an ICSP header and a reset button. It contains everything needed to support the micro controller; simply connect it to a computer with a USB cable or power it with a AC –DC adapter or battery to get </a:t>
            </a:r>
            <a:r>
              <a:rPr lang="en-US" dirty="0" smtClean="0"/>
              <a:t>started.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system for mobile communication (GSM)</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smtClean="0"/>
              <a:t>Global system for mobile communication (GSM) is a globally accepted standard for digital cellular communication. GSM is the name of a standardization group establishedin1982tocreate a common European mobile telephone standard that would formulate specifications for a pan-European mobile cellular radio system operating at 900MHz. A GSM modem is a wireless modem that works with a GSM wireless network. A wireless modem behaves like a dial-up modem. The main difference between them is that a dial-up modem sends and receives data through a fixed telephone line while a wireless modem sends and receives data through radio waves. The working of GSM modem is based on commands, the commands always start with AT (which means </a:t>
            </a:r>
            <a:r>
              <a:rPr lang="en-US" dirty="0" err="1" smtClean="0"/>
              <a:t>ATtention</a:t>
            </a:r>
            <a:r>
              <a:rPr lang="en-US" dirty="0" smtClean="0"/>
              <a:t>) and finish with a character. For example, the </a:t>
            </a:r>
            <a:r>
              <a:rPr lang="en-US" dirty="0" err="1" smtClean="0"/>
              <a:t>dialling</a:t>
            </a:r>
            <a:r>
              <a:rPr lang="en-US" dirty="0" smtClean="0"/>
              <a:t> commands ATD; ATD3314629080; here the </a:t>
            </a:r>
            <a:r>
              <a:rPr lang="en-US" dirty="0" err="1" smtClean="0"/>
              <a:t>dialling</a:t>
            </a:r>
            <a:r>
              <a:rPr lang="en-US" dirty="0" smtClean="0"/>
              <a:t> command ends with semicolon. The AT commands are given to the GSM modem with the help of PC or controller. The GSM modem is serially interfaced with the controller with the help of MAX 232</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16x2 </a:t>
            </a:r>
            <a:r>
              <a:rPr lang="en-US" dirty="0" smtClean="0"/>
              <a:t>LCD</a:t>
            </a:r>
            <a:endParaRPr lang="en-US" dirty="0"/>
          </a:p>
        </p:txBody>
      </p:sp>
      <p:sp>
        <p:nvSpPr>
          <p:cNvPr id="3" name="Text Placeholder 2"/>
          <p:cNvSpPr>
            <a:spLocks noGrp="1"/>
          </p:cNvSpPr>
          <p:nvPr>
            <p:ph type="body" idx="1"/>
          </p:nvPr>
        </p:nvSpPr>
        <p:spPr/>
        <p:txBody>
          <a:bodyPr>
            <a:normAutofit fontScale="85000" lnSpcReduction="10000"/>
          </a:bodyPr>
          <a:lstStyle/>
          <a:p>
            <a:r>
              <a:rPr lang="en-US" dirty="0" smtClean="0"/>
              <a:t>The </a:t>
            </a:r>
            <a:r>
              <a:rPr lang="en-US" dirty="0" smtClean="0"/>
              <a:t>Serial LCDs are very functional, liquid crystal displays that can be easily interfaced to and controlled by a microcontroller using an I/O pin. The LCD displays provide basic text wrapping so that your text looks correct on the display. Full control over all of their advanced LCD features allows you to move the cursor anywhere on the display with a single instruction and turn the display on and off in any configuration. They support the same visible characters as the Terminal (ASCII Dec 32127). In addition, you may define up to eight of your own custom characters to display anywhere on the LCD. This device can be connected to a PC serial port using a MAX232 line driver. The circuit isn't supported by us.</a:t>
            </a:r>
            <a:endParaRPr lang="en-US" dirty="0"/>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PresentationFormat>On-screen Show (16:9)</PresentationFormat>
  <Paragraphs>48</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Amatic SC</vt:lpstr>
      <vt:lpstr>Source Code Pro</vt:lpstr>
      <vt:lpstr>Beach Day</vt:lpstr>
      <vt:lpstr>Smart locker</vt:lpstr>
      <vt:lpstr>Objective</vt:lpstr>
      <vt:lpstr>abstract</vt:lpstr>
      <vt:lpstr>Existing system</vt:lpstr>
      <vt:lpstr>Proposed system</vt:lpstr>
      <vt:lpstr>SOFTWARE AND HARDWARE REQUIREMENTS</vt:lpstr>
      <vt:lpstr>Arduino UNO                        </vt:lpstr>
      <vt:lpstr>Global system for mobile communication (GSM)</vt:lpstr>
      <vt:lpstr>16x2 LCD</vt:lpstr>
      <vt:lpstr>implementation</vt:lpstr>
      <vt:lpstr>VIDEO LINK</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locker</dc:title>
  <cp:lastModifiedBy>viswa</cp:lastModifiedBy>
  <cp:revision>1</cp:revision>
  <dcterms:modified xsi:type="dcterms:W3CDTF">2022-11-16T04:12:46Z</dcterms:modified>
</cp:coreProperties>
</file>