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1" r:id="rId8"/>
    <p:sldId id="262" r:id="rId9"/>
    <p:sldId id="264" r:id="rId10"/>
    <p:sldId id="265"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7FE53BF-A5E2-48E4-93CF-D77E86B5B7A4}" type="datetimeFigureOut">
              <a:rPr lang="en-US" smtClean="0"/>
              <a:t>8/31/2017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4554F6D-23F9-4FE0-97A8-58D08C3212F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FE53BF-A5E2-48E4-93CF-D77E86B5B7A4}" type="datetimeFigureOut">
              <a:rPr lang="en-US" smtClean="0"/>
              <a:t>8/31/2017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54F6D-23F9-4FE0-97A8-58D08C3212F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FE53BF-A5E2-48E4-93CF-D77E86B5B7A4}" type="datetimeFigureOut">
              <a:rPr lang="en-US" smtClean="0"/>
              <a:t>8/31/2017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54F6D-23F9-4FE0-97A8-58D08C3212F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FE53BF-A5E2-48E4-93CF-D77E86B5B7A4}" type="datetimeFigureOut">
              <a:rPr lang="en-US" smtClean="0"/>
              <a:t>8/31/2017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54F6D-23F9-4FE0-97A8-58D08C3212F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FE53BF-A5E2-48E4-93CF-D77E86B5B7A4}" type="datetimeFigureOut">
              <a:rPr lang="en-US" smtClean="0"/>
              <a:t>8/31/2017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54F6D-23F9-4FE0-97A8-58D08C3212F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FE53BF-A5E2-48E4-93CF-D77E86B5B7A4}" type="datetimeFigureOut">
              <a:rPr lang="en-US" smtClean="0"/>
              <a:t>8/31/2017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554F6D-23F9-4FE0-97A8-58D08C3212F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7FE53BF-A5E2-48E4-93CF-D77E86B5B7A4}" type="datetimeFigureOut">
              <a:rPr lang="en-US" smtClean="0"/>
              <a:t>8/31/2017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554F6D-23F9-4FE0-97A8-58D08C3212F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7FE53BF-A5E2-48E4-93CF-D77E86B5B7A4}" type="datetimeFigureOut">
              <a:rPr lang="en-US" smtClean="0"/>
              <a:t>8/31/2017</a:t>
            </a:fld>
            <a:endParaRPr lang="en-IN"/>
          </a:p>
        </p:txBody>
      </p:sp>
      <p:sp>
        <p:nvSpPr>
          <p:cNvPr id="8" name="Slide Number Placeholder 7"/>
          <p:cNvSpPr>
            <a:spLocks noGrp="1"/>
          </p:cNvSpPr>
          <p:nvPr>
            <p:ph type="sldNum" sz="quarter" idx="11"/>
          </p:nvPr>
        </p:nvSpPr>
        <p:spPr/>
        <p:txBody>
          <a:bodyPr/>
          <a:lstStyle/>
          <a:p>
            <a:fld id="{94554F6D-23F9-4FE0-97A8-58D08C3212FC}"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E53BF-A5E2-48E4-93CF-D77E86B5B7A4}" type="datetimeFigureOut">
              <a:rPr lang="en-US" smtClean="0"/>
              <a:t>8/31/2017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554F6D-23F9-4FE0-97A8-58D08C3212F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FE53BF-A5E2-48E4-93CF-D77E86B5B7A4}" type="datetimeFigureOut">
              <a:rPr lang="en-US" smtClean="0"/>
              <a:t>8/31/2017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94554F6D-23F9-4FE0-97A8-58D08C3212F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97FE53BF-A5E2-48E4-93CF-D77E86B5B7A4}" type="datetimeFigureOut">
              <a:rPr lang="en-US" smtClean="0"/>
              <a:t>8/31/2017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554F6D-23F9-4FE0-97A8-58D08C3212F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7FE53BF-A5E2-48E4-93CF-D77E86B5B7A4}" type="datetimeFigureOut">
              <a:rPr lang="en-US" smtClean="0"/>
              <a:t>8/31/2017</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4554F6D-23F9-4FE0-97A8-58D08C3212F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1000108"/>
            <a:ext cx="7500522" cy="3424246"/>
          </a:xfrm>
        </p:spPr>
        <p:txBody>
          <a:bodyPr>
            <a:normAutofit/>
          </a:bodyPr>
          <a:lstStyle/>
          <a:p>
            <a:r>
              <a:rPr lang="en-IN" sz="8800" dirty="0" smtClean="0"/>
              <a:t>Computer vision</a:t>
            </a:r>
            <a:endParaRPr lang="en-IN" sz="8800" dirty="0"/>
          </a:p>
        </p:txBody>
      </p:sp>
      <p:sp>
        <p:nvSpPr>
          <p:cNvPr id="3" name="Subtitle 2"/>
          <p:cNvSpPr>
            <a:spLocks noGrp="1"/>
          </p:cNvSpPr>
          <p:nvPr>
            <p:ph type="subTitle" idx="1"/>
          </p:nvPr>
        </p:nvSpPr>
        <p:spPr>
          <a:xfrm>
            <a:off x="2285984" y="4929198"/>
            <a:ext cx="6480048" cy="1752600"/>
          </a:xfrm>
        </p:spPr>
        <p:txBody>
          <a:bodyPr/>
          <a:lstStyle/>
          <a:p>
            <a:r>
              <a:rPr lang="en-IN" sz="5400" dirty="0" smtClean="0"/>
              <a:t>-</a:t>
            </a:r>
            <a:r>
              <a:rPr lang="en-IN" sz="5400" dirty="0" err="1" smtClean="0"/>
              <a:t>Vivek</a:t>
            </a:r>
            <a:endParaRPr lang="en-IN" sz="5400" dirty="0" smtClean="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7200" dirty="0" smtClean="0">
                <a:solidFill>
                  <a:srgbClr val="00B0F0"/>
                </a:solidFill>
                <a:latin typeface="Blackadder ITC" pitchFamily="82" charset="0"/>
              </a:rPr>
              <a:t>Within 20 years:-</a:t>
            </a:r>
            <a:endParaRPr lang="en-IN" sz="7200" dirty="0">
              <a:solidFill>
                <a:srgbClr val="00B0F0"/>
              </a:solidFill>
              <a:latin typeface="Blackadder ITC" pitchFamily="82" charset="0"/>
            </a:endParaRPr>
          </a:p>
        </p:txBody>
      </p:sp>
      <p:sp>
        <p:nvSpPr>
          <p:cNvPr id="3" name="Content Placeholder 2"/>
          <p:cNvSpPr>
            <a:spLocks noGrp="1"/>
          </p:cNvSpPr>
          <p:nvPr>
            <p:ph idx="1"/>
          </p:nvPr>
        </p:nvSpPr>
        <p:spPr/>
        <p:txBody>
          <a:bodyPr/>
          <a:lstStyle/>
          <a:p>
            <a:r>
              <a:rPr lang="en-IN" dirty="0" smtClean="0"/>
              <a:t>One good thing about computer vision is; when it is paired with machine learning it has limitless application in various diverse fields, right from medical to military. So, simply put computer vision and especially machine learning are still in it’s elementary and budding stage and there’s a lot to come ahead.</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7200" dirty="0" smtClean="0">
                <a:solidFill>
                  <a:srgbClr val="00B0F0"/>
                </a:solidFill>
                <a:latin typeface="Blackadder ITC" pitchFamily="82" charset="0"/>
              </a:rPr>
              <a:t>Python libraries:-</a:t>
            </a:r>
            <a:endParaRPr lang="en-IN" sz="7200" dirty="0">
              <a:solidFill>
                <a:srgbClr val="00B0F0"/>
              </a:solidFill>
              <a:latin typeface="Blackadder ITC" pitchFamily="82" charset="0"/>
            </a:endParaRPr>
          </a:p>
        </p:txBody>
      </p:sp>
      <p:sp>
        <p:nvSpPr>
          <p:cNvPr id="3" name="Content Placeholder 2"/>
          <p:cNvSpPr>
            <a:spLocks noGrp="1"/>
          </p:cNvSpPr>
          <p:nvPr>
            <p:ph idx="1"/>
          </p:nvPr>
        </p:nvSpPr>
        <p:spPr>
          <a:xfrm>
            <a:off x="457200" y="1600200"/>
            <a:ext cx="7686700" cy="5043510"/>
          </a:xfrm>
        </p:spPr>
        <p:txBody>
          <a:bodyPr>
            <a:normAutofit/>
          </a:bodyPr>
          <a:lstStyle/>
          <a:p>
            <a:r>
              <a:rPr lang="en-IN" dirty="0" smtClean="0"/>
              <a:t>1:NumPy</a:t>
            </a:r>
          </a:p>
          <a:p>
            <a:r>
              <a:rPr lang="en-IN" dirty="0" smtClean="0"/>
              <a:t>2:SciPy</a:t>
            </a:r>
          </a:p>
          <a:p>
            <a:r>
              <a:rPr lang="en-IN" dirty="0" smtClean="0"/>
              <a:t>3:matplotlib</a:t>
            </a:r>
          </a:p>
          <a:p>
            <a:r>
              <a:rPr lang="en-IN" dirty="0" smtClean="0"/>
              <a:t>4:PIL and pillow</a:t>
            </a:r>
          </a:p>
          <a:p>
            <a:r>
              <a:rPr lang="en-IN" dirty="0" smtClean="0"/>
              <a:t>5:OpenCV</a:t>
            </a:r>
          </a:p>
          <a:p>
            <a:r>
              <a:rPr lang="en-IN" dirty="0" smtClean="0"/>
              <a:t>6:SimpleCV</a:t>
            </a:r>
          </a:p>
          <a:p>
            <a:r>
              <a:rPr lang="en-IN" dirty="0" smtClean="0"/>
              <a:t>7:Mohatos</a:t>
            </a:r>
          </a:p>
          <a:p>
            <a:r>
              <a:rPr lang="en-IN" dirty="0" smtClean="0"/>
              <a:t>8:Scikit-learn</a:t>
            </a:r>
          </a:p>
          <a:p>
            <a:r>
              <a:rPr lang="en-IN" dirty="0" smtClean="0"/>
              <a:t>9:ilastik</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y.jpg"/>
          <p:cNvPicPr>
            <a:picLocks noGrp="1" noChangeAspect="1"/>
          </p:cNvPicPr>
          <p:nvPr>
            <p:ph idx="4294967295"/>
          </p:nvPr>
        </p:nvPicPr>
        <p:blipFill>
          <a:blip r:embed="rId2"/>
          <a:stretch>
            <a:fillRect/>
          </a:stretch>
        </p:blipFill>
        <p:spPr>
          <a:xfrm>
            <a:off x="1857356" y="1714488"/>
            <a:ext cx="5475288" cy="364331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7200" dirty="0" smtClean="0">
                <a:solidFill>
                  <a:srgbClr val="00B0F0"/>
                </a:solidFill>
                <a:latin typeface="Blackadder ITC" pitchFamily="82" charset="0"/>
              </a:rPr>
              <a:t>Definition</a:t>
            </a:r>
            <a:endParaRPr lang="en-IN" sz="7200" dirty="0">
              <a:solidFill>
                <a:srgbClr val="00B0F0"/>
              </a:solidFill>
              <a:latin typeface="Blackadder ITC" pitchFamily="82" charset="0"/>
            </a:endParaRPr>
          </a:p>
        </p:txBody>
      </p:sp>
      <p:sp>
        <p:nvSpPr>
          <p:cNvPr id="3" name="Content Placeholder 2"/>
          <p:cNvSpPr>
            <a:spLocks noGrp="1"/>
          </p:cNvSpPr>
          <p:nvPr>
            <p:ph idx="1"/>
          </p:nvPr>
        </p:nvSpPr>
        <p:spPr/>
        <p:txBody>
          <a:bodyPr/>
          <a:lstStyle/>
          <a:p>
            <a:r>
              <a:rPr lang="en-IN" dirty="0" smtClean="0"/>
              <a:t>From the perspective of engineering, it seeks to automate tasks that the human visual system can do. Computer vision tasks include methods for acquiring, processing, analyzing and understanding digital images.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v.jpg"/>
          <p:cNvPicPr>
            <a:picLocks noGrp="1" noChangeAspect="1"/>
          </p:cNvPicPr>
          <p:nvPr>
            <p:ph idx="1"/>
          </p:nvPr>
        </p:nvPicPr>
        <p:blipFill>
          <a:blip r:embed="rId2"/>
          <a:stretch>
            <a:fillRect/>
          </a:stretch>
        </p:blipFill>
        <p:spPr>
          <a:xfrm>
            <a:off x="1714480" y="2214554"/>
            <a:ext cx="5995687" cy="335758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F0"/>
                </a:solidFill>
                <a:latin typeface="Blackadder ITC" pitchFamily="82" charset="0"/>
              </a:rPr>
              <a:t>History</a:t>
            </a:r>
            <a:endParaRPr lang="en-IN" dirty="0">
              <a:solidFill>
                <a:srgbClr val="00B0F0"/>
              </a:solidFill>
              <a:latin typeface="Blackadder ITC" pitchFamily="82" charset="0"/>
            </a:endParaRPr>
          </a:p>
        </p:txBody>
      </p:sp>
      <p:sp>
        <p:nvSpPr>
          <p:cNvPr id="3" name="Content Placeholder 2"/>
          <p:cNvSpPr>
            <a:spLocks noGrp="1"/>
          </p:cNvSpPr>
          <p:nvPr>
            <p:ph idx="1"/>
          </p:nvPr>
        </p:nvSpPr>
        <p:spPr/>
        <p:txBody>
          <a:bodyPr/>
          <a:lstStyle/>
          <a:p>
            <a:r>
              <a:rPr lang="en-IN" dirty="0" smtClean="0"/>
              <a:t>1960:-computer vision began at universities that were pioneering            artificial intelligence,  a stepping stone to endowing robots with intelligent </a:t>
            </a:r>
            <a:r>
              <a:rPr lang="en-IN" dirty="0" err="1" smtClean="0"/>
              <a:t>behavior</a:t>
            </a:r>
            <a:endParaRPr lang="en-IN" dirty="0" smtClean="0"/>
          </a:p>
          <a:p>
            <a:r>
              <a:rPr lang="en-IN" dirty="0" smtClean="0"/>
              <a:t>1966</a:t>
            </a:r>
            <a:r>
              <a:rPr lang="en-IN" dirty="0" smtClean="0"/>
              <a:t>:-it was believed that this could be achieved through a summer project, by attaching a camera to a computer</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57188"/>
            <a:ext cx="8215313" cy="6215062"/>
          </a:xfrm>
        </p:spPr>
        <p:txBody>
          <a:bodyPr>
            <a:normAutofit/>
          </a:bodyPr>
          <a:lstStyle/>
          <a:p>
            <a:r>
              <a:rPr lang="en-IN" dirty="0" smtClean="0"/>
              <a:t>1970:- </a:t>
            </a:r>
            <a:r>
              <a:rPr lang="en-IN" dirty="0" smtClean="0"/>
              <a:t>extraction of edges from images, </a:t>
            </a:r>
            <a:r>
              <a:rPr lang="en-IN" dirty="0" err="1" smtClean="0"/>
              <a:t>labeling</a:t>
            </a:r>
            <a:r>
              <a:rPr lang="en-IN" dirty="0" smtClean="0"/>
              <a:t> of lines, non-polyhedral and polyhedral </a:t>
            </a:r>
            <a:r>
              <a:rPr lang="en-IN" dirty="0" err="1" smtClean="0"/>
              <a:t>modeling</a:t>
            </a:r>
            <a:r>
              <a:rPr lang="en-IN" dirty="0" smtClean="0"/>
              <a:t>, representation of objects as interconnections of smaller structures, optical flow, and motion </a:t>
            </a:r>
            <a:r>
              <a:rPr lang="en-IN" dirty="0" smtClean="0"/>
              <a:t>estimation</a:t>
            </a:r>
          </a:p>
          <a:p>
            <a:r>
              <a:rPr lang="en-IN" dirty="0" smtClean="0"/>
              <a:t>1980</a:t>
            </a:r>
            <a:r>
              <a:rPr lang="en-IN" dirty="0" smtClean="0"/>
              <a:t>:-studies based on more rigorous mathematical analysis and quantitative aspects of computer vision. </a:t>
            </a:r>
            <a:endParaRPr lang="en-IN" dirty="0" smtClean="0"/>
          </a:p>
          <a:p>
            <a:r>
              <a:rPr lang="en-IN" dirty="0" smtClean="0"/>
              <a:t>1990</a:t>
            </a:r>
            <a:r>
              <a:rPr lang="en-IN" dirty="0" smtClean="0"/>
              <a:t>:- some of the previous research topics became more active than the others.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solidFill>
                  <a:srgbClr val="00B0F0"/>
                </a:solidFill>
                <a:latin typeface="Blackadder ITC" pitchFamily="82" charset="0"/>
              </a:rPr>
              <a:t>Related Fields</a:t>
            </a:r>
            <a:endParaRPr lang="en-IN" sz="6000" dirty="0">
              <a:solidFill>
                <a:srgbClr val="00B0F0"/>
              </a:solidFill>
              <a:latin typeface="Blackadder ITC" pitchFamily="82" charset="0"/>
            </a:endParaRPr>
          </a:p>
        </p:txBody>
      </p:sp>
      <p:sp>
        <p:nvSpPr>
          <p:cNvPr id="3" name="Content Placeholder 2"/>
          <p:cNvSpPr>
            <a:spLocks noGrp="1"/>
          </p:cNvSpPr>
          <p:nvPr>
            <p:ph idx="1"/>
          </p:nvPr>
        </p:nvSpPr>
        <p:spPr/>
        <p:txBody>
          <a:bodyPr/>
          <a:lstStyle/>
          <a:p>
            <a:r>
              <a:rPr lang="en-IN" dirty="0" smtClean="0"/>
              <a:t>Pattern recognition</a:t>
            </a:r>
          </a:p>
          <a:p>
            <a:r>
              <a:rPr lang="en-IN" dirty="0" smtClean="0"/>
              <a:t>Solid state physics</a:t>
            </a:r>
          </a:p>
          <a:p>
            <a:r>
              <a:rPr lang="en-IN" dirty="0" smtClean="0"/>
              <a:t>Neurobiology</a:t>
            </a:r>
          </a:p>
          <a:p>
            <a:r>
              <a:rPr lang="en-IN" dirty="0" smtClean="0"/>
              <a:t>Signal Processing</a:t>
            </a:r>
          </a:p>
          <a:p>
            <a:r>
              <a:rPr lang="en-IN" dirty="0" smtClean="0"/>
              <a:t>Image Processing</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dirty="0" smtClean="0">
                <a:solidFill>
                  <a:srgbClr val="00B0F0"/>
                </a:solidFill>
                <a:latin typeface="Blackadder ITC" pitchFamily="82" charset="0"/>
              </a:rPr>
              <a:t>Applications:-</a:t>
            </a:r>
            <a:endParaRPr lang="en-IN" sz="6600" dirty="0">
              <a:solidFill>
                <a:srgbClr val="00B0F0"/>
              </a:solidFill>
              <a:latin typeface="Blackadder ITC" pitchFamily="82" charset="0"/>
            </a:endParaRPr>
          </a:p>
        </p:txBody>
      </p:sp>
      <p:sp>
        <p:nvSpPr>
          <p:cNvPr id="3" name="Content Placeholder 2"/>
          <p:cNvSpPr>
            <a:spLocks noGrp="1"/>
          </p:cNvSpPr>
          <p:nvPr>
            <p:ph idx="1"/>
          </p:nvPr>
        </p:nvSpPr>
        <p:spPr>
          <a:xfrm>
            <a:off x="214282" y="1428736"/>
            <a:ext cx="8715436" cy="5214974"/>
          </a:xfrm>
        </p:spPr>
        <p:txBody>
          <a:bodyPr>
            <a:normAutofit fontScale="77500" lnSpcReduction="20000"/>
          </a:bodyPr>
          <a:lstStyle/>
          <a:p>
            <a:r>
              <a:rPr lang="en-IN" dirty="0" smtClean="0"/>
              <a:t>Automatic inspection, e.g., in manufacturing </a:t>
            </a:r>
            <a:r>
              <a:rPr lang="en-IN" dirty="0" smtClean="0"/>
              <a:t>applications</a:t>
            </a:r>
          </a:p>
          <a:p>
            <a:r>
              <a:rPr lang="en-IN" dirty="0" smtClean="0"/>
              <a:t>Assisting </a:t>
            </a:r>
            <a:r>
              <a:rPr lang="en-IN" dirty="0" smtClean="0"/>
              <a:t>humans in identification tasks, e.g., a species identification </a:t>
            </a:r>
            <a:r>
              <a:rPr lang="en-IN" dirty="0" smtClean="0"/>
              <a:t>system</a:t>
            </a:r>
          </a:p>
          <a:p>
            <a:r>
              <a:rPr lang="en-IN" dirty="0" smtClean="0"/>
              <a:t>Controlling </a:t>
            </a:r>
            <a:r>
              <a:rPr lang="en-IN" dirty="0" smtClean="0"/>
              <a:t>processes, e.g., an industrial </a:t>
            </a:r>
            <a:r>
              <a:rPr lang="en-IN" dirty="0" smtClean="0"/>
              <a:t>robot</a:t>
            </a:r>
          </a:p>
          <a:p>
            <a:r>
              <a:rPr lang="en-IN" dirty="0" smtClean="0"/>
              <a:t>Detecting </a:t>
            </a:r>
            <a:r>
              <a:rPr lang="en-IN" dirty="0" smtClean="0"/>
              <a:t>events, e.g., for visual surveillance or people </a:t>
            </a:r>
            <a:r>
              <a:rPr lang="en-IN" dirty="0" smtClean="0"/>
              <a:t>counting</a:t>
            </a:r>
          </a:p>
          <a:p>
            <a:r>
              <a:rPr lang="en-IN" dirty="0" smtClean="0"/>
              <a:t>Interaction</a:t>
            </a:r>
            <a:r>
              <a:rPr lang="en-IN" dirty="0" smtClean="0"/>
              <a:t>, e.g., as the input to a device for computer-human </a:t>
            </a:r>
            <a:r>
              <a:rPr lang="en-IN" dirty="0" smtClean="0"/>
              <a:t>interaction</a:t>
            </a:r>
          </a:p>
          <a:p>
            <a:r>
              <a:rPr lang="en-IN" dirty="0" err="1" smtClean="0"/>
              <a:t>Modeling</a:t>
            </a:r>
            <a:r>
              <a:rPr lang="en-IN" dirty="0" smtClean="0"/>
              <a:t> </a:t>
            </a:r>
            <a:r>
              <a:rPr lang="en-IN" dirty="0" smtClean="0"/>
              <a:t>objects or environments, e.g., medical image analysis or topographical </a:t>
            </a:r>
            <a:r>
              <a:rPr lang="en-IN" dirty="0" err="1" smtClean="0"/>
              <a:t>modeling</a:t>
            </a:r>
            <a:endParaRPr lang="en-IN" dirty="0" smtClean="0"/>
          </a:p>
          <a:p>
            <a:r>
              <a:rPr lang="en-IN" dirty="0" smtClean="0"/>
              <a:t>Navigation</a:t>
            </a:r>
            <a:r>
              <a:rPr lang="en-IN" dirty="0" smtClean="0"/>
              <a:t>, e.g., by an autonomous vehicle or mobile robot; </a:t>
            </a:r>
            <a:r>
              <a:rPr lang="en-IN" dirty="0" smtClean="0"/>
              <a:t>and</a:t>
            </a:r>
          </a:p>
          <a:p>
            <a:r>
              <a:rPr lang="en-IN" dirty="0" smtClean="0"/>
              <a:t>Organizing </a:t>
            </a:r>
            <a:r>
              <a:rPr lang="en-IN" dirty="0" smtClean="0"/>
              <a:t>information, e.g., for indexing databases of images and image sequences.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solidFill>
                  <a:srgbClr val="00B0F0"/>
                </a:solidFill>
                <a:latin typeface="Blackadder ITC" pitchFamily="82" charset="0"/>
              </a:rPr>
              <a:t>Navigation:-</a:t>
            </a:r>
            <a:endParaRPr lang="en-IN" sz="6000" dirty="0">
              <a:solidFill>
                <a:srgbClr val="00B0F0"/>
              </a:solidFill>
              <a:latin typeface="Blackadder ITC" pitchFamily="82" charset="0"/>
            </a:endParaRPr>
          </a:p>
        </p:txBody>
      </p:sp>
      <p:sp>
        <p:nvSpPr>
          <p:cNvPr id="3" name="Content Placeholder 2"/>
          <p:cNvSpPr>
            <a:spLocks noGrp="1"/>
          </p:cNvSpPr>
          <p:nvPr>
            <p:ph idx="1"/>
          </p:nvPr>
        </p:nvSpPr>
        <p:spPr/>
        <p:txBody>
          <a:bodyPr>
            <a:normAutofit fontScale="92500"/>
          </a:bodyPr>
          <a:lstStyle/>
          <a:p>
            <a:r>
              <a:rPr lang="en-IN" dirty="0" smtClean="0"/>
              <a:t>“At present, the programme  have been created that is designed to allow a computer to keep a car within a lane on a highway, because </a:t>
            </a:r>
            <a:r>
              <a:rPr lang="en-IN" dirty="0" err="1" smtClean="0"/>
              <a:t>nowdays</a:t>
            </a:r>
            <a:r>
              <a:rPr lang="en-IN" dirty="0" smtClean="0"/>
              <a:t> people plan to use the programme to drive a car” </a:t>
            </a:r>
            <a:r>
              <a:rPr lang="en-IN" dirty="0" smtClean="0"/>
              <a:t>.</a:t>
            </a:r>
          </a:p>
          <a:p>
            <a:r>
              <a:rPr lang="en-IN" dirty="0" smtClean="0"/>
              <a:t>This </a:t>
            </a:r>
            <a:r>
              <a:rPr lang="en-IN" dirty="0" smtClean="0"/>
              <a:t>programme, which uses algorithms to sort visual data and make decisions related to finding the lanes of a road, detect how those lanes change as a car is moving and control the car to stay in the correct lane.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av.jpg"/>
          <p:cNvPicPr>
            <a:picLocks noGrp="1" noChangeAspect="1"/>
          </p:cNvPicPr>
          <p:nvPr>
            <p:ph idx="4294967295"/>
          </p:nvPr>
        </p:nvPicPr>
        <p:blipFill>
          <a:blip r:embed="rId2"/>
          <a:stretch>
            <a:fillRect/>
          </a:stretch>
        </p:blipFill>
        <p:spPr>
          <a:xfrm>
            <a:off x="1357290" y="928670"/>
            <a:ext cx="6572250" cy="4929187"/>
          </a:xfrm>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31</TotalTime>
  <Words>414</Words>
  <Application>Microsoft Office PowerPoint</Application>
  <PresentationFormat>On-screen Show (4:3)</PresentationFormat>
  <Paragraphs>40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Technic</vt:lpstr>
      <vt:lpstr>Computer vision</vt:lpstr>
      <vt:lpstr>Definition</vt:lpstr>
      <vt:lpstr>Slide 3</vt:lpstr>
      <vt:lpstr>History</vt:lpstr>
      <vt:lpstr>Slide 5</vt:lpstr>
      <vt:lpstr>Related Fields</vt:lpstr>
      <vt:lpstr>Applications:-</vt:lpstr>
      <vt:lpstr>Navigation:-</vt:lpstr>
      <vt:lpstr>Slide 9</vt:lpstr>
      <vt:lpstr>Within 20 years:-</vt:lpstr>
      <vt:lpstr>Python libraries:-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dc:title>
  <dc:creator>DELL</dc:creator>
  <cp:lastModifiedBy>DELL</cp:lastModifiedBy>
  <cp:revision>4</cp:revision>
  <dcterms:created xsi:type="dcterms:W3CDTF">2017-08-31T16:17:10Z</dcterms:created>
  <dcterms:modified xsi:type="dcterms:W3CDTF">2017-08-31T16:48:44Z</dcterms:modified>
</cp:coreProperties>
</file>