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9" r:id="rId3"/>
    <p:sldId id="257"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8"/>
    <p:restoredTop sz="96327"/>
  </p:normalViewPr>
  <p:slideViewPr>
    <p:cSldViewPr snapToGrid="0" snapToObjects="1">
      <p:cViewPr varScale="1">
        <p:scale>
          <a:sx n="88" d="100"/>
          <a:sy n="88"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514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85681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2351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00294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24035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16832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0978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574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748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93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235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032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31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348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029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11/9/2021</a:t>
            </a:fld>
            <a:endParaRPr lang="en-US" dirty="0"/>
          </a:p>
        </p:txBody>
      </p:sp>
    </p:spTree>
    <p:extLst>
      <p:ext uri="{BB962C8B-B14F-4D97-AF65-F5344CB8AC3E}">
        <p14:creationId xmlns:p14="http://schemas.microsoft.com/office/powerpoint/2010/main" val="187897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9086951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005-6BB7-F14A-B201-19D498AC512A}"/>
              </a:ext>
            </a:extLst>
          </p:cNvPr>
          <p:cNvSpPr>
            <a:spLocks noGrp="1"/>
          </p:cNvSpPr>
          <p:nvPr>
            <p:ph type="ctrTitle"/>
          </p:nvPr>
        </p:nvSpPr>
        <p:spPr>
          <a:xfrm>
            <a:off x="1154955" y="1447801"/>
            <a:ext cx="8825658" cy="2160104"/>
          </a:xfrm>
        </p:spPr>
        <p:txBody>
          <a:bodyPr/>
          <a:lstStyle/>
          <a:p>
            <a:r>
              <a:rPr lang="en-US" sz="4000" dirty="0">
                <a:latin typeface="Calibri" panose="020F0502020204030204" pitchFamily="34" charset="0"/>
                <a:cs typeface="Calibri" panose="020F0502020204030204" pitchFamily="34" charset="0"/>
              </a:rPr>
              <a:t>Landing Case Study</a:t>
            </a:r>
            <a:br>
              <a:rPr lang="en-US" sz="2800" dirty="0"/>
            </a:br>
            <a:br>
              <a:rPr lang="en-US" sz="2800" dirty="0"/>
            </a:br>
            <a:br>
              <a:rPr lang="en-US" sz="2800" dirty="0"/>
            </a:br>
            <a:endParaRPr lang="en-US" sz="2800" dirty="0"/>
          </a:p>
        </p:txBody>
      </p:sp>
      <p:sp>
        <p:nvSpPr>
          <p:cNvPr id="3" name="Subtitle 2">
            <a:extLst>
              <a:ext uri="{FF2B5EF4-FFF2-40B4-BE49-F238E27FC236}">
                <a16:creationId xmlns:a16="http://schemas.microsoft.com/office/drawing/2014/main" id="{C8B92521-CD32-934B-BF36-32FFBAEF2F51}"/>
              </a:ext>
            </a:extLst>
          </p:cNvPr>
          <p:cNvSpPr>
            <a:spLocks noGrp="1"/>
          </p:cNvSpPr>
          <p:nvPr>
            <p:ph type="subTitle" idx="1"/>
          </p:nvPr>
        </p:nvSpPr>
        <p:spPr>
          <a:xfrm>
            <a:off x="1154955" y="3826565"/>
            <a:ext cx="8825658" cy="1500809"/>
          </a:xfrm>
        </p:spPr>
        <p:txBody>
          <a:bodyPr>
            <a:normAutofit/>
          </a:bodyPr>
          <a:lstStyle/>
          <a:p>
            <a:r>
              <a:rPr lang="en-US" dirty="0"/>
              <a:t>Group Members:-</a:t>
            </a:r>
          </a:p>
          <a:p>
            <a:r>
              <a:rPr lang="en-US" dirty="0"/>
              <a:t>Vivek Moningi (Group Facilitator)</a:t>
            </a:r>
          </a:p>
          <a:p>
            <a:r>
              <a:rPr lang="en-US" dirty="0"/>
              <a:t>Kuldeep </a:t>
            </a:r>
            <a:br>
              <a:rPr lang="en-US" dirty="0"/>
            </a:br>
            <a:endParaRPr lang="en-US" dirty="0"/>
          </a:p>
        </p:txBody>
      </p:sp>
    </p:spTree>
    <p:extLst>
      <p:ext uri="{BB962C8B-B14F-4D97-AF65-F5344CB8AC3E}">
        <p14:creationId xmlns:p14="http://schemas.microsoft.com/office/powerpoint/2010/main" val="133126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1A74-5082-405F-9839-860DE8B59E7A}"/>
              </a:ext>
            </a:extLst>
          </p:cNvPr>
          <p:cNvSpPr>
            <a:spLocks noGrp="1"/>
          </p:cNvSpPr>
          <p:nvPr>
            <p:ph type="title"/>
          </p:nvPr>
        </p:nvSpPr>
        <p:spPr>
          <a:xfrm>
            <a:off x="677334" y="609600"/>
            <a:ext cx="8596668" cy="634409"/>
          </a:xfrm>
        </p:spPr>
        <p:txBody>
          <a:bodyPr>
            <a:normAutofit fontScale="90000"/>
          </a:bodyPr>
          <a:lstStyle/>
          <a:p>
            <a:r>
              <a:rPr lang="en-SG" dirty="0"/>
              <a:t>Recommendations:</a:t>
            </a:r>
          </a:p>
        </p:txBody>
      </p:sp>
      <p:sp>
        <p:nvSpPr>
          <p:cNvPr id="3" name="Content Placeholder 2">
            <a:extLst>
              <a:ext uri="{FF2B5EF4-FFF2-40B4-BE49-F238E27FC236}">
                <a16:creationId xmlns:a16="http://schemas.microsoft.com/office/drawing/2014/main" id="{BB42FBC9-FDA0-456A-BA09-CF897F83C6FF}"/>
              </a:ext>
            </a:extLst>
          </p:cNvPr>
          <p:cNvSpPr>
            <a:spLocks noGrp="1"/>
          </p:cNvSpPr>
          <p:nvPr>
            <p:ph idx="1"/>
          </p:nvPr>
        </p:nvSpPr>
        <p:spPr>
          <a:xfrm>
            <a:off x="677334" y="1244009"/>
            <a:ext cx="8596668" cy="3880773"/>
          </a:xfrm>
        </p:spPr>
        <p:txBody>
          <a:bodyPr/>
          <a:lstStyle/>
          <a:p>
            <a:r>
              <a:rPr lang="en-SG" dirty="0"/>
              <a:t>Reduce approving the loans where purpose is debt consolidation</a:t>
            </a:r>
          </a:p>
          <a:p>
            <a:r>
              <a:rPr lang="en-SG" dirty="0"/>
              <a:t>Stop approving loans with very low to low income range</a:t>
            </a:r>
          </a:p>
          <a:p>
            <a:r>
              <a:rPr lang="en-SG" dirty="0"/>
              <a:t>Increase the verification process before approving the loan</a:t>
            </a:r>
          </a:p>
          <a:p>
            <a:r>
              <a:rPr lang="en-SG" dirty="0"/>
              <a:t>Reduce the approval of loan with rented and mortgage houses</a:t>
            </a:r>
          </a:p>
          <a:p>
            <a:r>
              <a:rPr lang="en-SG" dirty="0"/>
              <a:t>Reduce the interest rate for people with low income category.</a:t>
            </a:r>
          </a:p>
        </p:txBody>
      </p:sp>
    </p:spTree>
    <p:extLst>
      <p:ext uri="{BB962C8B-B14F-4D97-AF65-F5344CB8AC3E}">
        <p14:creationId xmlns:p14="http://schemas.microsoft.com/office/powerpoint/2010/main" val="422623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EAA4-CA9F-A84D-9DDD-77CC906A5D01}"/>
              </a:ext>
            </a:extLst>
          </p:cNvPr>
          <p:cNvSpPr>
            <a:spLocks noGrp="1"/>
          </p:cNvSpPr>
          <p:nvPr>
            <p:ph type="title"/>
          </p:nvPr>
        </p:nvSpPr>
        <p:spPr>
          <a:xfrm>
            <a:off x="1097280" y="286603"/>
            <a:ext cx="10058400" cy="818297"/>
          </a:xfrm>
        </p:spPr>
        <p:txBody>
          <a:bodyPr/>
          <a:lstStyle/>
          <a:p>
            <a:r>
              <a:rPr lang="en-US" sz="3600" dirty="0">
                <a:latin typeface="Calibri" panose="020F0502020204030204" pitchFamily="34" charset="0"/>
                <a:cs typeface="Calibri" panose="020F0502020204030204" pitchFamily="34" charset="0"/>
              </a:rPr>
              <a:t>Purpose</a:t>
            </a:r>
            <a:r>
              <a:rPr lang="en-US" sz="3600" dirty="0"/>
              <a:t>:-</a:t>
            </a:r>
          </a:p>
        </p:txBody>
      </p:sp>
      <p:sp>
        <p:nvSpPr>
          <p:cNvPr id="6" name="Content Placeholder 5">
            <a:extLst>
              <a:ext uri="{FF2B5EF4-FFF2-40B4-BE49-F238E27FC236}">
                <a16:creationId xmlns:a16="http://schemas.microsoft.com/office/drawing/2014/main" id="{C15D7BEC-D128-8F41-9443-A937D26712BB}"/>
              </a:ext>
            </a:extLst>
          </p:cNvPr>
          <p:cNvSpPr>
            <a:spLocks noGrp="1"/>
          </p:cNvSpPr>
          <p:nvPr>
            <p:ph idx="1"/>
          </p:nvPr>
        </p:nvSpPr>
        <p:spPr>
          <a:xfrm>
            <a:off x="1190624" y="1209676"/>
            <a:ext cx="9965055" cy="48006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Helping ”Consumer Finance Company” to find most suitable applicants to lend money by </a:t>
            </a:r>
          </a:p>
          <a:p>
            <a:pPr marL="0" indent="0">
              <a:buNone/>
            </a:pPr>
            <a:r>
              <a:rPr lang="en-US" sz="2400" dirty="0">
                <a:latin typeface="Calibri" panose="020F0502020204030204" pitchFamily="34" charset="0"/>
                <a:cs typeface="Calibri" panose="020F0502020204030204" pitchFamily="34" charset="0"/>
              </a:rPr>
              <a:t>performing “Risk Analytics”, and helping  company to avoid financial Risks.</a:t>
            </a:r>
          </a:p>
          <a:p>
            <a:pPr marL="0" indent="0">
              <a:buNone/>
            </a:pPr>
            <a:r>
              <a:rPr lang="en-US" sz="2400" dirty="0">
                <a:latin typeface="Calibri" panose="020F0502020204030204" pitchFamily="34" charset="0"/>
                <a:cs typeface="Calibri" panose="020F0502020204030204" pitchFamily="34" charset="0"/>
              </a:rPr>
              <a:t>To Analyze the data set we are following below steps:</a:t>
            </a:r>
          </a:p>
          <a:p>
            <a:r>
              <a:rPr lang="en-US" sz="2400" dirty="0">
                <a:latin typeface="Calibri" panose="020F0502020204030204" pitchFamily="34" charset="0"/>
                <a:cs typeface="Calibri" panose="020F0502020204030204" pitchFamily="34" charset="0"/>
              </a:rPr>
              <a:t>1:-Data Sourcing &amp; Data Understanding</a:t>
            </a:r>
          </a:p>
          <a:p>
            <a:r>
              <a:rPr lang="en-US" sz="2400" dirty="0">
                <a:latin typeface="Calibri" panose="020F0502020204030204" pitchFamily="34" charset="0"/>
                <a:cs typeface="Calibri" panose="020F0502020204030204" pitchFamily="34" charset="0"/>
              </a:rPr>
              <a:t>2:- Data Cleaning</a:t>
            </a:r>
          </a:p>
          <a:p>
            <a:r>
              <a:rPr lang="en-US" sz="2400" dirty="0">
                <a:latin typeface="Calibri" panose="020F0502020204030204" pitchFamily="34" charset="0"/>
                <a:cs typeface="Calibri" panose="020F0502020204030204" pitchFamily="34" charset="0"/>
              </a:rPr>
              <a:t>3:- Handling Outliers</a:t>
            </a:r>
          </a:p>
          <a:p>
            <a:r>
              <a:rPr lang="en-US" sz="2400" dirty="0">
                <a:latin typeface="Calibri" panose="020F0502020204030204" pitchFamily="34" charset="0"/>
                <a:cs typeface="Calibri" panose="020F0502020204030204" pitchFamily="34" charset="0"/>
              </a:rPr>
              <a:t>4:-  Fixing Invalid Values</a:t>
            </a:r>
          </a:p>
          <a:p>
            <a:r>
              <a:rPr lang="en-US" sz="2400" dirty="0">
                <a:latin typeface="Calibri" panose="020F0502020204030204" pitchFamily="34" charset="0"/>
                <a:cs typeface="Calibri" panose="020F0502020204030204" pitchFamily="34" charset="0"/>
              </a:rPr>
              <a:t>5:- Univariate Analysis</a:t>
            </a:r>
          </a:p>
          <a:p>
            <a:r>
              <a:rPr lang="en-US" sz="2400" dirty="0">
                <a:latin typeface="Calibri" panose="020F0502020204030204" pitchFamily="34" charset="0"/>
                <a:cs typeface="Calibri" panose="020F0502020204030204" pitchFamily="34" charset="0"/>
              </a:rPr>
              <a:t>6:- Bivariate and Multivariate Analysis</a:t>
            </a:r>
          </a:p>
          <a:p>
            <a:r>
              <a:rPr lang="en-US" sz="2400" dirty="0">
                <a:latin typeface="Calibri" panose="020F0502020204030204" pitchFamily="34" charset="0"/>
                <a:cs typeface="Calibri" panose="020F0502020204030204" pitchFamily="34" charset="0"/>
              </a:rPr>
              <a:t>7:- Risk And Recommendations</a:t>
            </a:r>
          </a:p>
          <a:p>
            <a:endParaRPr lang="en-US" sz="2400" dirty="0"/>
          </a:p>
        </p:txBody>
      </p:sp>
    </p:spTree>
    <p:extLst>
      <p:ext uri="{BB962C8B-B14F-4D97-AF65-F5344CB8AC3E}">
        <p14:creationId xmlns:p14="http://schemas.microsoft.com/office/powerpoint/2010/main" val="323706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21BA-A0FF-DA44-AD03-3B710C301449}"/>
              </a:ext>
            </a:extLst>
          </p:cNvPr>
          <p:cNvSpPr>
            <a:spLocks noGrp="1"/>
          </p:cNvSpPr>
          <p:nvPr>
            <p:ph type="title"/>
          </p:nvPr>
        </p:nvSpPr>
        <p:spPr>
          <a:xfrm>
            <a:off x="401109" y="238125"/>
            <a:ext cx="7857066" cy="577850"/>
          </a:xfrm>
        </p:spPr>
        <p:txBody>
          <a:bodyPr>
            <a:normAutofit fontScale="90000"/>
          </a:bodyPr>
          <a:lstStyle/>
          <a:p>
            <a:r>
              <a:rPr lang="en-US" sz="3200" dirty="0"/>
              <a:t>Analysis on Lending Case Study</a:t>
            </a:r>
          </a:p>
        </p:txBody>
      </p:sp>
      <p:sp>
        <p:nvSpPr>
          <p:cNvPr id="3" name="TextBox 2">
            <a:extLst>
              <a:ext uri="{FF2B5EF4-FFF2-40B4-BE49-F238E27FC236}">
                <a16:creationId xmlns:a16="http://schemas.microsoft.com/office/drawing/2014/main" id="{992A2118-5D95-42EE-B3FC-41F97AD7CF46}"/>
              </a:ext>
            </a:extLst>
          </p:cNvPr>
          <p:cNvSpPr txBox="1"/>
          <p:nvPr/>
        </p:nvSpPr>
        <p:spPr>
          <a:xfrm>
            <a:off x="401109" y="950804"/>
            <a:ext cx="10001250" cy="646331"/>
          </a:xfrm>
          <a:prstGeom prst="rect">
            <a:avLst/>
          </a:prstGeom>
          <a:noFill/>
        </p:spPr>
        <p:txBody>
          <a:bodyPr wrap="square" rtlCol="0">
            <a:spAutoFit/>
          </a:bodyPr>
          <a:lstStyle/>
          <a:p>
            <a:r>
              <a:rPr lang="en-SG" dirty="0"/>
              <a:t>There total 14% of people who have defaulted as per our analysis and the number of defaulters are increasing on yearly basis.</a:t>
            </a:r>
          </a:p>
        </p:txBody>
      </p:sp>
      <p:pic>
        <p:nvPicPr>
          <p:cNvPr id="8" name="Content Placeholder 7">
            <a:extLst>
              <a:ext uri="{FF2B5EF4-FFF2-40B4-BE49-F238E27FC236}">
                <a16:creationId xmlns:a16="http://schemas.microsoft.com/office/drawing/2014/main" id="{8CB765B1-B2EC-4AFD-B395-4C601050CE55}"/>
              </a:ext>
            </a:extLst>
          </p:cNvPr>
          <p:cNvPicPr>
            <a:picLocks noGrp="1" noChangeAspect="1"/>
          </p:cNvPicPr>
          <p:nvPr>
            <p:ph idx="1"/>
          </p:nvPr>
        </p:nvPicPr>
        <p:blipFill>
          <a:blip r:embed="rId2"/>
          <a:stretch>
            <a:fillRect/>
          </a:stretch>
        </p:blipFill>
        <p:spPr>
          <a:xfrm>
            <a:off x="229659" y="1669258"/>
            <a:ext cx="5353050" cy="3638550"/>
          </a:xfrm>
        </p:spPr>
      </p:pic>
      <p:pic>
        <p:nvPicPr>
          <p:cNvPr id="12" name="Picture 11">
            <a:extLst>
              <a:ext uri="{FF2B5EF4-FFF2-40B4-BE49-F238E27FC236}">
                <a16:creationId xmlns:a16="http://schemas.microsoft.com/office/drawing/2014/main" id="{CB0A9F00-0881-4206-9895-BA7AAFB76C04}"/>
              </a:ext>
            </a:extLst>
          </p:cNvPr>
          <p:cNvPicPr>
            <a:picLocks noChangeAspect="1"/>
          </p:cNvPicPr>
          <p:nvPr/>
        </p:nvPicPr>
        <p:blipFill>
          <a:blip r:embed="rId3"/>
          <a:stretch>
            <a:fillRect/>
          </a:stretch>
        </p:blipFill>
        <p:spPr>
          <a:xfrm>
            <a:off x="401109" y="5408506"/>
            <a:ext cx="4029075" cy="857250"/>
          </a:xfrm>
          <a:prstGeom prst="rect">
            <a:avLst/>
          </a:prstGeom>
        </p:spPr>
      </p:pic>
      <p:pic>
        <p:nvPicPr>
          <p:cNvPr id="14" name="Picture 13">
            <a:extLst>
              <a:ext uri="{FF2B5EF4-FFF2-40B4-BE49-F238E27FC236}">
                <a16:creationId xmlns:a16="http://schemas.microsoft.com/office/drawing/2014/main" id="{37215B62-0F11-44BF-9D51-5F7803B9BA1B}"/>
              </a:ext>
            </a:extLst>
          </p:cNvPr>
          <p:cNvPicPr>
            <a:picLocks noChangeAspect="1"/>
          </p:cNvPicPr>
          <p:nvPr/>
        </p:nvPicPr>
        <p:blipFill>
          <a:blip r:embed="rId4"/>
          <a:stretch>
            <a:fillRect/>
          </a:stretch>
        </p:blipFill>
        <p:spPr>
          <a:xfrm>
            <a:off x="5582709" y="1662226"/>
            <a:ext cx="5091903" cy="3526516"/>
          </a:xfrm>
          <a:prstGeom prst="rect">
            <a:avLst/>
          </a:prstGeom>
        </p:spPr>
      </p:pic>
      <p:sp>
        <p:nvSpPr>
          <p:cNvPr id="15" name="TextBox 14">
            <a:extLst>
              <a:ext uri="{FF2B5EF4-FFF2-40B4-BE49-F238E27FC236}">
                <a16:creationId xmlns:a16="http://schemas.microsoft.com/office/drawing/2014/main" id="{9FAD20AA-E110-46C5-B41E-326C9A3BBA64}"/>
              </a:ext>
            </a:extLst>
          </p:cNvPr>
          <p:cNvSpPr txBox="1"/>
          <p:nvPr/>
        </p:nvSpPr>
        <p:spPr>
          <a:xfrm>
            <a:off x="6071261" y="5267498"/>
            <a:ext cx="4114799" cy="923330"/>
          </a:xfrm>
          <a:prstGeom prst="rect">
            <a:avLst/>
          </a:prstGeom>
          <a:noFill/>
        </p:spPr>
        <p:txBody>
          <a:bodyPr wrap="square" rtlCol="0">
            <a:spAutoFit/>
          </a:bodyPr>
          <a:lstStyle/>
          <a:p>
            <a:r>
              <a:rPr lang="en-SG" dirty="0"/>
              <a:t>As we can see that no of people defaulting count is increasing every year linearly</a:t>
            </a:r>
          </a:p>
        </p:txBody>
      </p:sp>
    </p:spTree>
    <p:extLst>
      <p:ext uri="{BB962C8B-B14F-4D97-AF65-F5344CB8AC3E}">
        <p14:creationId xmlns:p14="http://schemas.microsoft.com/office/powerpoint/2010/main" val="216181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85B7-705B-DA46-B4C0-7B73667CC735}"/>
              </a:ext>
            </a:extLst>
          </p:cNvPr>
          <p:cNvSpPr>
            <a:spLocks noGrp="1"/>
          </p:cNvSpPr>
          <p:nvPr>
            <p:ph type="title"/>
          </p:nvPr>
        </p:nvSpPr>
        <p:spPr>
          <a:xfrm>
            <a:off x="553509" y="377825"/>
            <a:ext cx="8596668" cy="650875"/>
          </a:xfrm>
        </p:spPr>
        <p:txBody>
          <a:bodyPr/>
          <a:lstStyle/>
          <a:p>
            <a:r>
              <a:rPr lang="en-US" sz="3200" dirty="0"/>
              <a:t>Analysis on Lending Case Study - Continued</a:t>
            </a:r>
          </a:p>
        </p:txBody>
      </p:sp>
      <p:pic>
        <p:nvPicPr>
          <p:cNvPr id="12" name="Picture 11">
            <a:extLst>
              <a:ext uri="{FF2B5EF4-FFF2-40B4-BE49-F238E27FC236}">
                <a16:creationId xmlns:a16="http://schemas.microsoft.com/office/drawing/2014/main" id="{49D61A30-2837-43CA-9682-B728462EA856}"/>
              </a:ext>
            </a:extLst>
          </p:cNvPr>
          <p:cNvPicPr>
            <a:picLocks noChangeAspect="1"/>
          </p:cNvPicPr>
          <p:nvPr/>
        </p:nvPicPr>
        <p:blipFill>
          <a:blip r:embed="rId2"/>
          <a:stretch>
            <a:fillRect/>
          </a:stretch>
        </p:blipFill>
        <p:spPr>
          <a:xfrm>
            <a:off x="553509" y="1119188"/>
            <a:ext cx="4766203" cy="4567234"/>
          </a:xfrm>
          <a:prstGeom prst="rect">
            <a:avLst/>
          </a:prstGeom>
        </p:spPr>
      </p:pic>
      <p:pic>
        <p:nvPicPr>
          <p:cNvPr id="14" name="Picture 13">
            <a:extLst>
              <a:ext uri="{FF2B5EF4-FFF2-40B4-BE49-F238E27FC236}">
                <a16:creationId xmlns:a16="http://schemas.microsoft.com/office/drawing/2014/main" id="{D1A7A5EA-68B3-40B6-A9B2-E3AA755C9F16}"/>
              </a:ext>
            </a:extLst>
          </p:cNvPr>
          <p:cNvPicPr>
            <a:picLocks noChangeAspect="1"/>
          </p:cNvPicPr>
          <p:nvPr/>
        </p:nvPicPr>
        <p:blipFill>
          <a:blip r:embed="rId3"/>
          <a:stretch>
            <a:fillRect/>
          </a:stretch>
        </p:blipFill>
        <p:spPr>
          <a:xfrm>
            <a:off x="5319712" y="1238246"/>
            <a:ext cx="4638675" cy="4629150"/>
          </a:xfrm>
          <a:prstGeom prst="rect">
            <a:avLst/>
          </a:prstGeom>
        </p:spPr>
      </p:pic>
      <p:sp>
        <p:nvSpPr>
          <p:cNvPr id="15" name="TextBox 14">
            <a:extLst>
              <a:ext uri="{FF2B5EF4-FFF2-40B4-BE49-F238E27FC236}">
                <a16:creationId xmlns:a16="http://schemas.microsoft.com/office/drawing/2014/main" id="{DE515F8C-1948-456B-A2FE-77CB112BB805}"/>
              </a:ext>
            </a:extLst>
          </p:cNvPr>
          <p:cNvSpPr txBox="1"/>
          <p:nvPr/>
        </p:nvSpPr>
        <p:spPr>
          <a:xfrm>
            <a:off x="628650" y="5896186"/>
            <a:ext cx="9672637" cy="923330"/>
          </a:xfrm>
          <a:prstGeom prst="rect">
            <a:avLst/>
          </a:prstGeom>
          <a:noFill/>
        </p:spPr>
        <p:txBody>
          <a:bodyPr wrap="square" rtlCol="0">
            <a:spAutoFit/>
          </a:bodyPr>
          <a:lstStyle/>
          <a:p>
            <a:r>
              <a:rPr lang="en-SG" dirty="0"/>
              <a:t>As we can see the loan amount and Funded amount follow same distribution so all the borrowers requested amount is funded lets see further analysis to understand clearly about why it is loss to the investors.</a:t>
            </a:r>
          </a:p>
        </p:txBody>
      </p:sp>
    </p:spTree>
    <p:extLst>
      <p:ext uri="{BB962C8B-B14F-4D97-AF65-F5344CB8AC3E}">
        <p14:creationId xmlns:p14="http://schemas.microsoft.com/office/powerpoint/2010/main" val="395820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EB5-2785-5741-932E-488A345374EF}"/>
              </a:ext>
            </a:extLst>
          </p:cNvPr>
          <p:cNvSpPr>
            <a:spLocks noGrp="1"/>
          </p:cNvSpPr>
          <p:nvPr>
            <p:ph type="title"/>
          </p:nvPr>
        </p:nvSpPr>
        <p:spPr>
          <a:xfrm>
            <a:off x="191559" y="238125"/>
            <a:ext cx="8596668" cy="657225"/>
          </a:xfrm>
        </p:spPr>
        <p:txBody>
          <a:bodyPr>
            <a:normAutofit fontScale="90000"/>
          </a:bodyPr>
          <a:lstStyle/>
          <a:p>
            <a:r>
              <a:rPr lang="en-US" sz="3200" dirty="0"/>
              <a:t>Analysis on Lending Case Study - Continued</a:t>
            </a:r>
            <a:br>
              <a:rPr lang="en-US" dirty="0"/>
            </a:br>
            <a:endParaRPr lang="en-US" dirty="0"/>
          </a:p>
        </p:txBody>
      </p:sp>
      <p:pic>
        <p:nvPicPr>
          <p:cNvPr id="4" name="Picture 3">
            <a:extLst>
              <a:ext uri="{FF2B5EF4-FFF2-40B4-BE49-F238E27FC236}">
                <a16:creationId xmlns:a16="http://schemas.microsoft.com/office/drawing/2014/main" id="{7441E8B6-94CD-4FC9-B2C8-14DE9697BC35}"/>
              </a:ext>
            </a:extLst>
          </p:cNvPr>
          <p:cNvPicPr>
            <a:picLocks noChangeAspect="1"/>
          </p:cNvPicPr>
          <p:nvPr/>
        </p:nvPicPr>
        <p:blipFill>
          <a:blip r:embed="rId2"/>
          <a:stretch>
            <a:fillRect/>
          </a:stretch>
        </p:blipFill>
        <p:spPr>
          <a:xfrm>
            <a:off x="347662" y="1066028"/>
            <a:ext cx="4257675" cy="1019175"/>
          </a:xfrm>
          <a:prstGeom prst="rect">
            <a:avLst/>
          </a:prstGeom>
        </p:spPr>
      </p:pic>
      <p:pic>
        <p:nvPicPr>
          <p:cNvPr id="7" name="Picture 6">
            <a:extLst>
              <a:ext uri="{FF2B5EF4-FFF2-40B4-BE49-F238E27FC236}">
                <a16:creationId xmlns:a16="http://schemas.microsoft.com/office/drawing/2014/main" id="{B4A4264B-5E26-4DD5-95F6-4F77A77E96C0}"/>
              </a:ext>
            </a:extLst>
          </p:cNvPr>
          <p:cNvPicPr>
            <a:picLocks noChangeAspect="1"/>
          </p:cNvPicPr>
          <p:nvPr/>
        </p:nvPicPr>
        <p:blipFill>
          <a:blip r:embed="rId3"/>
          <a:stretch>
            <a:fillRect/>
          </a:stretch>
        </p:blipFill>
        <p:spPr>
          <a:xfrm>
            <a:off x="258234" y="2291515"/>
            <a:ext cx="5053012" cy="3408925"/>
          </a:xfrm>
          <a:prstGeom prst="rect">
            <a:avLst/>
          </a:prstGeom>
        </p:spPr>
      </p:pic>
      <p:sp>
        <p:nvSpPr>
          <p:cNvPr id="8" name="TextBox 7">
            <a:extLst>
              <a:ext uri="{FF2B5EF4-FFF2-40B4-BE49-F238E27FC236}">
                <a16:creationId xmlns:a16="http://schemas.microsoft.com/office/drawing/2014/main" id="{5D94C119-0160-499E-AB5D-02B3A7869C31}"/>
              </a:ext>
            </a:extLst>
          </p:cNvPr>
          <p:cNvSpPr txBox="1"/>
          <p:nvPr/>
        </p:nvSpPr>
        <p:spPr>
          <a:xfrm>
            <a:off x="4752753" y="895351"/>
            <a:ext cx="5172148" cy="1201316"/>
          </a:xfrm>
          <a:prstGeom prst="rect">
            <a:avLst/>
          </a:prstGeom>
          <a:noFill/>
        </p:spPr>
        <p:txBody>
          <a:bodyPr wrap="square" rtlCol="0">
            <a:spAutoFit/>
          </a:bodyPr>
          <a:lstStyle/>
          <a:p>
            <a:r>
              <a:rPr lang="en-SG" dirty="0"/>
              <a:t>Around 38% of defaulted population is due to no proper verification prior to giving the loan and 25% of defaulted population is due to very low income</a:t>
            </a:r>
          </a:p>
        </p:txBody>
      </p:sp>
      <p:pic>
        <p:nvPicPr>
          <p:cNvPr id="16" name="Picture 15">
            <a:extLst>
              <a:ext uri="{FF2B5EF4-FFF2-40B4-BE49-F238E27FC236}">
                <a16:creationId xmlns:a16="http://schemas.microsoft.com/office/drawing/2014/main" id="{907DCC79-0BBB-4E71-8F49-8E16AF7E49D6}"/>
              </a:ext>
            </a:extLst>
          </p:cNvPr>
          <p:cNvPicPr>
            <a:picLocks noChangeAspect="1"/>
          </p:cNvPicPr>
          <p:nvPr/>
        </p:nvPicPr>
        <p:blipFill>
          <a:blip r:embed="rId4"/>
          <a:stretch>
            <a:fillRect/>
          </a:stretch>
        </p:blipFill>
        <p:spPr>
          <a:xfrm>
            <a:off x="5562599" y="2202322"/>
            <a:ext cx="4510087" cy="3499205"/>
          </a:xfrm>
          <a:prstGeom prst="rect">
            <a:avLst/>
          </a:prstGeom>
        </p:spPr>
      </p:pic>
      <p:sp>
        <p:nvSpPr>
          <p:cNvPr id="18" name="TextBox 17">
            <a:extLst>
              <a:ext uri="{FF2B5EF4-FFF2-40B4-BE49-F238E27FC236}">
                <a16:creationId xmlns:a16="http://schemas.microsoft.com/office/drawing/2014/main" id="{8F68711E-344E-48E7-97D4-0C56E438885E}"/>
              </a:ext>
            </a:extLst>
          </p:cNvPr>
          <p:cNvSpPr txBox="1"/>
          <p:nvPr/>
        </p:nvSpPr>
        <p:spPr>
          <a:xfrm>
            <a:off x="818707" y="5847907"/>
            <a:ext cx="5849678" cy="369332"/>
          </a:xfrm>
          <a:prstGeom prst="rect">
            <a:avLst/>
          </a:prstGeom>
          <a:noFill/>
        </p:spPr>
        <p:txBody>
          <a:bodyPr wrap="none" rtlCol="0">
            <a:spAutoFit/>
          </a:bodyPr>
          <a:lstStyle/>
          <a:p>
            <a:r>
              <a:rPr lang="en-SG" dirty="0"/>
              <a:t>Lets see for what purpose of the population take loans</a:t>
            </a:r>
          </a:p>
        </p:txBody>
      </p:sp>
    </p:spTree>
    <p:extLst>
      <p:ext uri="{BB962C8B-B14F-4D97-AF65-F5344CB8AC3E}">
        <p14:creationId xmlns:p14="http://schemas.microsoft.com/office/powerpoint/2010/main" val="132558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68F929-7520-4B75-B07C-13D95AE96600}"/>
              </a:ext>
            </a:extLst>
          </p:cNvPr>
          <p:cNvPicPr>
            <a:picLocks noChangeAspect="1"/>
          </p:cNvPicPr>
          <p:nvPr/>
        </p:nvPicPr>
        <p:blipFill>
          <a:blip r:embed="rId2"/>
          <a:stretch>
            <a:fillRect/>
          </a:stretch>
        </p:blipFill>
        <p:spPr>
          <a:xfrm>
            <a:off x="0" y="0"/>
            <a:ext cx="7626010" cy="4140384"/>
          </a:xfrm>
          <a:prstGeom prst="rect">
            <a:avLst/>
          </a:prstGeom>
        </p:spPr>
      </p:pic>
      <p:sp>
        <p:nvSpPr>
          <p:cNvPr id="10" name="TextBox 9">
            <a:extLst>
              <a:ext uri="{FF2B5EF4-FFF2-40B4-BE49-F238E27FC236}">
                <a16:creationId xmlns:a16="http://schemas.microsoft.com/office/drawing/2014/main" id="{80C37748-077F-4DEE-80F4-FC17DC97677C}"/>
              </a:ext>
            </a:extLst>
          </p:cNvPr>
          <p:cNvSpPr txBox="1"/>
          <p:nvPr/>
        </p:nvSpPr>
        <p:spPr>
          <a:xfrm>
            <a:off x="52359" y="4165968"/>
            <a:ext cx="7480556" cy="1754326"/>
          </a:xfrm>
          <a:prstGeom prst="rect">
            <a:avLst/>
          </a:prstGeom>
          <a:noFill/>
        </p:spPr>
        <p:txBody>
          <a:bodyPr wrap="square" rtlCol="0">
            <a:spAutoFit/>
          </a:bodyPr>
          <a:lstStyle/>
          <a:p>
            <a:r>
              <a:rPr lang="en-SG" dirty="0"/>
              <a:t>47% of the population takes loan for debt consolidation and 50% of defaulted borrowers also took for debt consolidation.</a:t>
            </a:r>
          </a:p>
          <a:p>
            <a:endParaRPr lang="en-SG" dirty="0"/>
          </a:p>
          <a:p>
            <a:r>
              <a:rPr lang="en-SG" dirty="0"/>
              <a:t>As per the graph 1227 people with low income who took loan for debt consolidation has defaulted out of which 787 people have rented properties and 330 people have mortgage</a:t>
            </a:r>
          </a:p>
        </p:txBody>
      </p:sp>
      <p:pic>
        <p:nvPicPr>
          <p:cNvPr id="12" name="Picture 11">
            <a:extLst>
              <a:ext uri="{FF2B5EF4-FFF2-40B4-BE49-F238E27FC236}">
                <a16:creationId xmlns:a16="http://schemas.microsoft.com/office/drawing/2014/main" id="{F86A5B2D-7FCC-43CE-AD7A-C44CB6F1D615}"/>
              </a:ext>
            </a:extLst>
          </p:cNvPr>
          <p:cNvPicPr>
            <a:picLocks noChangeAspect="1"/>
          </p:cNvPicPr>
          <p:nvPr/>
        </p:nvPicPr>
        <p:blipFill>
          <a:blip r:embed="rId3"/>
          <a:stretch>
            <a:fillRect/>
          </a:stretch>
        </p:blipFill>
        <p:spPr>
          <a:xfrm>
            <a:off x="7624791" y="11699"/>
            <a:ext cx="4514850" cy="4800600"/>
          </a:xfrm>
          <a:prstGeom prst="rect">
            <a:avLst/>
          </a:prstGeom>
        </p:spPr>
      </p:pic>
      <p:pic>
        <p:nvPicPr>
          <p:cNvPr id="14" name="Picture 13">
            <a:extLst>
              <a:ext uri="{FF2B5EF4-FFF2-40B4-BE49-F238E27FC236}">
                <a16:creationId xmlns:a16="http://schemas.microsoft.com/office/drawing/2014/main" id="{20CFECB0-7093-484E-91A3-06E55099D1BC}"/>
              </a:ext>
            </a:extLst>
          </p:cNvPr>
          <p:cNvPicPr>
            <a:picLocks noChangeAspect="1"/>
          </p:cNvPicPr>
          <p:nvPr/>
        </p:nvPicPr>
        <p:blipFill>
          <a:blip r:embed="rId4"/>
          <a:stretch>
            <a:fillRect/>
          </a:stretch>
        </p:blipFill>
        <p:spPr>
          <a:xfrm>
            <a:off x="7462670" y="4904631"/>
            <a:ext cx="4676971" cy="1477329"/>
          </a:xfrm>
          <a:prstGeom prst="rect">
            <a:avLst/>
          </a:prstGeom>
        </p:spPr>
      </p:pic>
    </p:spTree>
    <p:extLst>
      <p:ext uri="{BB962C8B-B14F-4D97-AF65-F5344CB8AC3E}">
        <p14:creationId xmlns:p14="http://schemas.microsoft.com/office/powerpoint/2010/main" val="364778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75B6FF7A-DE7E-8944-AE61-2456AAE2537D}"/>
              </a:ext>
            </a:extLst>
          </p:cNvPr>
          <p:cNvPicPr>
            <a:picLocks noGrp="1" noChangeAspect="1"/>
          </p:cNvPicPr>
          <p:nvPr>
            <p:ph idx="1"/>
          </p:nvPr>
        </p:nvPicPr>
        <p:blipFill>
          <a:blip r:embed="rId2"/>
          <a:stretch>
            <a:fillRect/>
          </a:stretch>
        </p:blipFill>
        <p:spPr>
          <a:xfrm>
            <a:off x="350849" y="881743"/>
            <a:ext cx="4881648" cy="2416362"/>
          </a:xfrm>
        </p:spPr>
      </p:pic>
      <p:sp>
        <p:nvSpPr>
          <p:cNvPr id="4" name="Title 3">
            <a:extLst>
              <a:ext uri="{FF2B5EF4-FFF2-40B4-BE49-F238E27FC236}">
                <a16:creationId xmlns:a16="http://schemas.microsoft.com/office/drawing/2014/main" id="{0B18BEFC-5A9E-4EA3-892E-FD88D8A546C4}"/>
              </a:ext>
            </a:extLst>
          </p:cNvPr>
          <p:cNvSpPr>
            <a:spLocks noGrp="1"/>
          </p:cNvSpPr>
          <p:nvPr>
            <p:ph type="title"/>
          </p:nvPr>
        </p:nvSpPr>
        <p:spPr>
          <a:xfrm>
            <a:off x="100391" y="213819"/>
            <a:ext cx="8596668" cy="667924"/>
          </a:xfrm>
        </p:spPr>
        <p:txBody>
          <a:bodyPr/>
          <a:lstStyle/>
          <a:p>
            <a:r>
              <a:rPr lang="en-SG" dirty="0"/>
              <a:t>Few more observations :</a:t>
            </a:r>
          </a:p>
        </p:txBody>
      </p:sp>
      <p:sp>
        <p:nvSpPr>
          <p:cNvPr id="6" name="TextBox 5">
            <a:extLst>
              <a:ext uri="{FF2B5EF4-FFF2-40B4-BE49-F238E27FC236}">
                <a16:creationId xmlns:a16="http://schemas.microsoft.com/office/drawing/2014/main" id="{FC8443BC-4598-47BD-AF4A-972BCDE57110}"/>
              </a:ext>
            </a:extLst>
          </p:cNvPr>
          <p:cNvSpPr txBox="1"/>
          <p:nvPr/>
        </p:nvSpPr>
        <p:spPr>
          <a:xfrm>
            <a:off x="4664539" y="1500986"/>
            <a:ext cx="5376646" cy="923330"/>
          </a:xfrm>
          <a:prstGeom prst="rect">
            <a:avLst/>
          </a:prstGeom>
          <a:noFill/>
        </p:spPr>
        <p:txBody>
          <a:bodyPr wrap="square" rtlCol="0">
            <a:spAutoFit/>
          </a:bodyPr>
          <a:lstStyle/>
          <a:p>
            <a:r>
              <a:rPr lang="en-US" b="0" i="0" dirty="0">
                <a:solidFill>
                  <a:srgbClr val="000000"/>
                </a:solidFill>
                <a:effectLst/>
                <a:latin typeface="Helvetica Neue"/>
              </a:rPr>
              <a:t>It can be observed that the interest rates are based on terms means the longer the loan the higher the interest rates.</a:t>
            </a:r>
            <a:endParaRPr lang="en-SG" dirty="0"/>
          </a:p>
        </p:txBody>
      </p:sp>
      <p:pic>
        <p:nvPicPr>
          <p:cNvPr id="8" name="Picture 7">
            <a:extLst>
              <a:ext uri="{FF2B5EF4-FFF2-40B4-BE49-F238E27FC236}">
                <a16:creationId xmlns:a16="http://schemas.microsoft.com/office/drawing/2014/main" id="{284DEA3B-A02C-4A06-9A5B-068B2335AEB1}"/>
              </a:ext>
            </a:extLst>
          </p:cNvPr>
          <p:cNvPicPr>
            <a:picLocks noChangeAspect="1"/>
          </p:cNvPicPr>
          <p:nvPr/>
        </p:nvPicPr>
        <p:blipFill>
          <a:blip r:embed="rId3"/>
          <a:stretch>
            <a:fillRect/>
          </a:stretch>
        </p:blipFill>
        <p:spPr>
          <a:xfrm>
            <a:off x="467807" y="3309258"/>
            <a:ext cx="4104193" cy="2596026"/>
          </a:xfrm>
          <a:prstGeom prst="rect">
            <a:avLst/>
          </a:prstGeom>
        </p:spPr>
      </p:pic>
      <p:sp>
        <p:nvSpPr>
          <p:cNvPr id="9" name="TextBox 8">
            <a:extLst>
              <a:ext uri="{FF2B5EF4-FFF2-40B4-BE49-F238E27FC236}">
                <a16:creationId xmlns:a16="http://schemas.microsoft.com/office/drawing/2014/main" id="{124BEA46-E4C7-4EB8-9281-1A824E6A8E5E}"/>
              </a:ext>
            </a:extLst>
          </p:cNvPr>
          <p:cNvSpPr txBox="1"/>
          <p:nvPr/>
        </p:nvSpPr>
        <p:spPr>
          <a:xfrm>
            <a:off x="4664539" y="3807421"/>
            <a:ext cx="5292852" cy="1200329"/>
          </a:xfrm>
          <a:prstGeom prst="rect">
            <a:avLst/>
          </a:prstGeom>
          <a:noFill/>
        </p:spPr>
        <p:txBody>
          <a:bodyPr wrap="square" rtlCol="0">
            <a:spAutoFit/>
          </a:bodyPr>
          <a:lstStyle/>
          <a:p>
            <a:r>
              <a:rPr lang="en-US" b="0" i="0" dirty="0">
                <a:solidFill>
                  <a:srgbClr val="000000"/>
                </a:solidFill>
                <a:effectLst/>
                <a:latin typeface="Helvetica Neue"/>
              </a:rPr>
              <a:t>It can be observed by this analysis that the higher amount are approved in longer terms but has lower grade to because of it's high charged off frequencies</a:t>
            </a:r>
            <a:endParaRPr lang="en-SG" dirty="0"/>
          </a:p>
        </p:txBody>
      </p:sp>
    </p:spTree>
    <p:extLst>
      <p:ext uri="{BB962C8B-B14F-4D97-AF65-F5344CB8AC3E}">
        <p14:creationId xmlns:p14="http://schemas.microsoft.com/office/powerpoint/2010/main" val="36445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20CA77-748F-4397-A547-30B9BA1BB0F3}"/>
              </a:ext>
            </a:extLst>
          </p:cNvPr>
          <p:cNvPicPr>
            <a:picLocks noChangeAspect="1"/>
          </p:cNvPicPr>
          <p:nvPr/>
        </p:nvPicPr>
        <p:blipFill>
          <a:blip r:embed="rId2"/>
          <a:stretch>
            <a:fillRect/>
          </a:stretch>
        </p:blipFill>
        <p:spPr>
          <a:xfrm>
            <a:off x="385429" y="241669"/>
            <a:ext cx="4558710" cy="5426226"/>
          </a:xfrm>
          <a:prstGeom prst="rect">
            <a:avLst/>
          </a:prstGeom>
        </p:spPr>
      </p:pic>
      <p:sp>
        <p:nvSpPr>
          <p:cNvPr id="10" name="TextBox 9">
            <a:extLst>
              <a:ext uri="{FF2B5EF4-FFF2-40B4-BE49-F238E27FC236}">
                <a16:creationId xmlns:a16="http://schemas.microsoft.com/office/drawing/2014/main" id="{01E6DD4F-6EBF-4A72-B2FB-10BA5311AFBE}"/>
              </a:ext>
            </a:extLst>
          </p:cNvPr>
          <p:cNvSpPr txBox="1"/>
          <p:nvPr/>
        </p:nvSpPr>
        <p:spPr>
          <a:xfrm>
            <a:off x="5273749" y="552893"/>
            <a:ext cx="3946451" cy="923330"/>
          </a:xfrm>
          <a:prstGeom prst="rect">
            <a:avLst/>
          </a:prstGeom>
          <a:noFill/>
        </p:spPr>
        <p:txBody>
          <a:bodyPr wrap="square" rtlCol="0">
            <a:spAutoFit/>
          </a:bodyPr>
          <a:lstStyle/>
          <a:p>
            <a:r>
              <a:rPr lang="en-SG" dirty="0"/>
              <a:t>Rented and Mortgage people tend to take high amount of loans when compared to others</a:t>
            </a:r>
          </a:p>
        </p:txBody>
      </p:sp>
      <p:pic>
        <p:nvPicPr>
          <p:cNvPr id="12" name="Picture 11">
            <a:extLst>
              <a:ext uri="{FF2B5EF4-FFF2-40B4-BE49-F238E27FC236}">
                <a16:creationId xmlns:a16="http://schemas.microsoft.com/office/drawing/2014/main" id="{F5ACDF83-E482-4738-AD25-683DB2B3DCA5}"/>
              </a:ext>
            </a:extLst>
          </p:cNvPr>
          <p:cNvPicPr>
            <a:picLocks noChangeAspect="1"/>
          </p:cNvPicPr>
          <p:nvPr/>
        </p:nvPicPr>
        <p:blipFill>
          <a:blip r:embed="rId3"/>
          <a:stretch>
            <a:fillRect/>
          </a:stretch>
        </p:blipFill>
        <p:spPr>
          <a:xfrm>
            <a:off x="5273749" y="1774371"/>
            <a:ext cx="4225455" cy="2912608"/>
          </a:xfrm>
          <a:prstGeom prst="rect">
            <a:avLst/>
          </a:prstGeom>
        </p:spPr>
      </p:pic>
      <p:sp>
        <p:nvSpPr>
          <p:cNvPr id="13" name="TextBox 12">
            <a:extLst>
              <a:ext uri="{FF2B5EF4-FFF2-40B4-BE49-F238E27FC236}">
                <a16:creationId xmlns:a16="http://schemas.microsoft.com/office/drawing/2014/main" id="{8A9C330E-FAD4-4E4F-A175-6B11165EB69A}"/>
              </a:ext>
            </a:extLst>
          </p:cNvPr>
          <p:cNvSpPr txBox="1"/>
          <p:nvPr/>
        </p:nvSpPr>
        <p:spPr>
          <a:xfrm>
            <a:off x="5519058" y="4744565"/>
            <a:ext cx="4321628" cy="923330"/>
          </a:xfrm>
          <a:prstGeom prst="rect">
            <a:avLst/>
          </a:prstGeom>
          <a:noFill/>
        </p:spPr>
        <p:txBody>
          <a:bodyPr wrap="square" rtlCol="0">
            <a:spAutoFit/>
          </a:bodyPr>
          <a:lstStyle/>
          <a:p>
            <a:r>
              <a:rPr lang="en-SG" dirty="0"/>
              <a:t>People with Grade B and in which sub grade B3,B4 and B5 tend to take high amount of loans and default</a:t>
            </a:r>
          </a:p>
        </p:txBody>
      </p:sp>
    </p:spTree>
    <p:extLst>
      <p:ext uri="{BB962C8B-B14F-4D97-AF65-F5344CB8AC3E}">
        <p14:creationId xmlns:p14="http://schemas.microsoft.com/office/powerpoint/2010/main" val="169278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C9C8E1-A44E-466E-861C-4E33E8FE2B6B}"/>
              </a:ext>
            </a:extLst>
          </p:cNvPr>
          <p:cNvPicPr>
            <a:picLocks noChangeAspect="1"/>
          </p:cNvPicPr>
          <p:nvPr/>
        </p:nvPicPr>
        <p:blipFill>
          <a:blip r:embed="rId2"/>
          <a:stretch>
            <a:fillRect/>
          </a:stretch>
        </p:blipFill>
        <p:spPr>
          <a:xfrm>
            <a:off x="1605263" y="290108"/>
            <a:ext cx="6943060" cy="5133184"/>
          </a:xfrm>
          <a:prstGeom prst="rect">
            <a:avLst/>
          </a:prstGeom>
        </p:spPr>
      </p:pic>
      <p:sp>
        <p:nvSpPr>
          <p:cNvPr id="4" name="TextBox 3">
            <a:extLst>
              <a:ext uri="{FF2B5EF4-FFF2-40B4-BE49-F238E27FC236}">
                <a16:creationId xmlns:a16="http://schemas.microsoft.com/office/drawing/2014/main" id="{89DD8312-A247-4387-9EE4-E863C945AB7F}"/>
              </a:ext>
            </a:extLst>
          </p:cNvPr>
          <p:cNvSpPr txBox="1"/>
          <p:nvPr/>
        </p:nvSpPr>
        <p:spPr>
          <a:xfrm>
            <a:off x="1701717" y="5683608"/>
            <a:ext cx="7159256" cy="646331"/>
          </a:xfrm>
          <a:prstGeom prst="rect">
            <a:avLst/>
          </a:prstGeom>
          <a:noFill/>
        </p:spPr>
        <p:txBody>
          <a:bodyPr wrap="square" rtlCol="0">
            <a:spAutoFit/>
          </a:bodyPr>
          <a:lstStyle/>
          <a:p>
            <a:r>
              <a:rPr lang="en-SG" dirty="0"/>
              <a:t>Housing have higher range of interest rate when compared to other purposes where as debt consolidation have highest interest rate</a:t>
            </a:r>
          </a:p>
        </p:txBody>
      </p:sp>
    </p:spTree>
    <p:extLst>
      <p:ext uri="{BB962C8B-B14F-4D97-AF65-F5344CB8AC3E}">
        <p14:creationId xmlns:p14="http://schemas.microsoft.com/office/powerpoint/2010/main" val="1973943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196</TotalTime>
  <Words>443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Trebuchet MS</vt:lpstr>
      <vt:lpstr>Wingdings 3</vt:lpstr>
      <vt:lpstr>Facet</vt:lpstr>
      <vt:lpstr>Landing Case Study   </vt:lpstr>
      <vt:lpstr>Purpose:-</vt:lpstr>
      <vt:lpstr>Analysis on Lending Case Study</vt:lpstr>
      <vt:lpstr>Analysis on Lending Case Study - Continued</vt:lpstr>
      <vt:lpstr>Analysis on Lending Case Study - Continued </vt:lpstr>
      <vt:lpstr>PowerPoint Presentation</vt:lpstr>
      <vt:lpstr>Few more observations :</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dc:creator>
  <cp:lastModifiedBy>vivek moningi</cp:lastModifiedBy>
  <cp:revision>8</cp:revision>
  <dcterms:created xsi:type="dcterms:W3CDTF">2021-11-09T08:25:26Z</dcterms:created>
  <dcterms:modified xsi:type="dcterms:W3CDTF">2021-11-09T15:58:09Z</dcterms:modified>
</cp:coreProperties>
</file>