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04533c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04533c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04533c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04533c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02878f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02878f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a84f7ee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a84f7ee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a84f7ee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a84f7ee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a84f7ee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a84f7ee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a84f7ee0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a84f7ee0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a84f7ee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a84f7ee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a84f7ee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a84f7ee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ab9fb18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ab9fb18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a6a6dd23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a6a6dd23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a6a6dd23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a6a6dd23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a6a6dd23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a6a6dd23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7a285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7a285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a7a2854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a7a2854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04533c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04533c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04533c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04533c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04533c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04533c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HXxGaIK4mOFR7cMtiZ-ywNxk7-B3auXH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Fractals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4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Keshav Malpani  2017MT10213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Vivek Muskan     2017MT10755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Supervisor: Dr. Amit Priyadarshi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075" y="2955375"/>
            <a:ext cx="2167275" cy="19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Sierpinski’s Triangle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505700"/>
            <a:ext cx="39999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IFS = {S</a:t>
            </a:r>
            <a:r>
              <a:rPr baseline="-25000" lang="en" sz="1500"/>
              <a:t>1</a:t>
            </a:r>
            <a:r>
              <a:rPr lang="en" sz="1500"/>
              <a:t>, S</a:t>
            </a:r>
            <a:r>
              <a:rPr baseline="-25000" lang="en" sz="1500"/>
              <a:t>2</a:t>
            </a:r>
            <a:r>
              <a:rPr lang="en" sz="1500"/>
              <a:t>, S</a:t>
            </a:r>
            <a:r>
              <a:rPr baseline="-25000" lang="en" sz="1500"/>
              <a:t>3</a:t>
            </a:r>
            <a:r>
              <a:rPr lang="en" sz="1500"/>
              <a:t>}</a:t>
            </a:r>
            <a:r>
              <a:rPr lang="en" sz="1500"/>
              <a:t> ; A,B,C initial points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baseline="-25000" lang="en" sz="1500"/>
              <a:t>1</a:t>
            </a:r>
            <a:r>
              <a:rPr lang="en" sz="1500"/>
              <a:t>(x) = (x+A)/2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baseline="-25000" lang="en" sz="1500"/>
              <a:t>2</a:t>
            </a:r>
            <a:r>
              <a:rPr lang="en" sz="1500"/>
              <a:t>(x) = (x+B)/2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baseline="-25000" lang="en" sz="1500"/>
              <a:t>3</a:t>
            </a:r>
            <a:r>
              <a:rPr lang="en" sz="1500"/>
              <a:t>(x) = (x+C)/2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Ratio list = [½,½,½]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Similarity Dimension: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3*(½)</a:t>
            </a:r>
            <a:r>
              <a:rPr baseline="30000" lang="en" sz="1500"/>
              <a:t>s</a:t>
            </a:r>
            <a:r>
              <a:rPr lang="en" sz="1500"/>
              <a:t> = 1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	s = (log 3)/(log 2)</a:t>
            </a:r>
            <a:endParaRPr sz="1500"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5479" r="7260" t="9535"/>
          <a:stretch/>
        </p:blipFill>
        <p:spPr>
          <a:xfrm>
            <a:off x="4311600" y="1505700"/>
            <a:ext cx="4520724" cy="331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Cantor Dust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505700"/>
            <a:ext cx="39999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IFS = {S</a:t>
            </a:r>
            <a:r>
              <a:rPr baseline="-25000" lang="en" sz="1500"/>
              <a:t>1</a:t>
            </a:r>
            <a:r>
              <a:rPr lang="en" sz="1500"/>
              <a:t>, S</a:t>
            </a:r>
            <a:r>
              <a:rPr baseline="-25000" lang="en" sz="1500"/>
              <a:t>2</a:t>
            </a:r>
            <a:r>
              <a:rPr lang="en" sz="1500"/>
              <a:t>, S</a:t>
            </a:r>
            <a:r>
              <a:rPr baseline="-25000" lang="en" sz="1500"/>
              <a:t>3</a:t>
            </a:r>
            <a:r>
              <a:rPr lang="en" sz="1500"/>
              <a:t>, S</a:t>
            </a:r>
            <a:r>
              <a:rPr baseline="-25000" lang="en" sz="1500"/>
              <a:t>4</a:t>
            </a:r>
            <a:r>
              <a:rPr lang="en" sz="1500"/>
              <a:t>} 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baseline="-25000" lang="en" sz="1500"/>
              <a:t>1</a:t>
            </a:r>
            <a:r>
              <a:rPr lang="en" sz="1500"/>
              <a:t>((x,y)) = (x/3, y/3)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baseline="-25000" lang="en" sz="1500"/>
              <a:t>2</a:t>
            </a:r>
            <a:r>
              <a:rPr lang="en" sz="1500"/>
              <a:t>((x,y)) = (x/3 + 2/3, y/3)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baseline="-25000" lang="en" sz="1500"/>
              <a:t>3</a:t>
            </a:r>
            <a:r>
              <a:rPr lang="en" sz="1500"/>
              <a:t>((x,y)) = (x/3, y/3 + 2/3)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baseline="-25000" lang="en" sz="1500"/>
              <a:t>4</a:t>
            </a:r>
            <a:r>
              <a:rPr lang="en" sz="1500"/>
              <a:t>((x,y)) = (x/3 + 2/3, y/3 + 2/3)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Ratio list = [⅓, ⅓, ⅓, ⅓]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Similarity Dimension: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4*(⅓)</a:t>
            </a:r>
            <a:r>
              <a:rPr baseline="30000" lang="en" sz="1500"/>
              <a:t>s</a:t>
            </a:r>
            <a:r>
              <a:rPr lang="en" sz="1500"/>
              <a:t> = 1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	s = (log 4)/(log 3)</a:t>
            </a:r>
            <a:endParaRPr sz="15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00" y="1332103"/>
            <a:ext cx="5063626" cy="381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Counting Dimension - Definition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505700"/>
            <a:ext cx="8456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Given a subset F of the plane, for each 𝛿 &gt; 0, we find the smallest number of sets of diameter at most 𝛿 that can cover the set F and we call this number </a:t>
            </a:r>
            <a:r>
              <a:rPr i="1" lang="en" sz="1400"/>
              <a:t>N</a:t>
            </a:r>
            <a:r>
              <a:rPr baseline="-25000" i="1" lang="en" sz="1400"/>
              <a:t>ẟ</a:t>
            </a:r>
            <a:r>
              <a:rPr i="1" lang="en" sz="1400"/>
              <a:t>(F)</a:t>
            </a:r>
            <a:r>
              <a:rPr lang="en" sz="1400"/>
              <a:t>. The dimension of F reflects the way in which </a:t>
            </a:r>
            <a:r>
              <a:rPr i="1" lang="en" sz="1400"/>
              <a:t>N</a:t>
            </a:r>
            <a:r>
              <a:rPr baseline="-25000" i="1" lang="en" sz="1400"/>
              <a:t>ẟ</a:t>
            </a:r>
            <a:r>
              <a:rPr i="1" lang="en" sz="1400"/>
              <a:t>(F)</a:t>
            </a:r>
            <a:r>
              <a:rPr i="1" lang="en" sz="1400"/>
              <a:t> </a:t>
            </a:r>
            <a:r>
              <a:rPr lang="en" sz="1400"/>
              <a:t>grows as 𝛿 → 0. If </a:t>
            </a:r>
            <a:r>
              <a:rPr i="1" lang="en" sz="1400"/>
              <a:t>N</a:t>
            </a:r>
            <a:r>
              <a:rPr baseline="-25000" i="1" lang="en" sz="1400"/>
              <a:t>ẟ</a:t>
            </a:r>
            <a:r>
              <a:rPr i="1" lang="en" sz="1400"/>
              <a:t>(F)</a:t>
            </a:r>
            <a:r>
              <a:rPr lang="en" sz="1400"/>
              <a:t> obeys, at least approximately, a power law </a:t>
            </a:r>
            <a:r>
              <a:rPr i="1" lang="en" sz="1400"/>
              <a:t>N</a:t>
            </a:r>
            <a:r>
              <a:rPr baseline="-25000" i="1" lang="en" sz="1400"/>
              <a:t>ẟ</a:t>
            </a:r>
            <a:r>
              <a:rPr i="1" lang="en" sz="1400"/>
              <a:t>(F)</a:t>
            </a:r>
            <a:r>
              <a:rPr i="1" lang="en" sz="1400"/>
              <a:t> ≃ c</a:t>
            </a:r>
            <a:r>
              <a:rPr i="1" lang="en" sz="1400"/>
              <a:t>𝛿 </a:t>
            </a:r>
            <a:r>
              <a:rPr baseline="30000" i="1" lang="en" sz="1400"/>
              <a:t>- s</a:t>
            </a:r>
            <a:r>
              <a:rPr i="1" lang="en" sz="1400"/>
              <a:t> </a:t>
            </a:r>
            <a:r>
              <a:rPr lang="en" sz="1400"/>
              <a:t>for positive constants c and s, we say that F has box dimension 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Taking logarithm to solve yield 	</a:t>
            </a:r>
            <a:r>
              <a:rPr i="1" lang="en" sz="1400"/>
              <a:t>log </a:t>
            </a:r>
            <a:r>
              <a:rPr i="1" lang="en" sz="1400"/>
              <a:t>N</a:t>
            </a:r>
            <a:r>
              <a:rPr baseline="-25000" i="1" lang="en" sz="1400"/>
              <a:t>ẟ</a:t>
            </a:r>
            <a:r>
              <a:rPr i="1" lang="en" sz="1400"/>
              <a:t>(F)</a:t>
            </a:r>
            <a:r>
              <a:rPr i="1" lang="en" sz="1400"/>
              <a:t> ≃ log c − s log 𝛿</a:t>
            </a:r>
            <a:endParaRPr i="1" sz="1400"/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Lower Box-counting dim :</a:t>
            </a:r>
            <a:r>
              <a:rPr lang="en" sz="1400"/>
              <a:t> </a:t>
            </a:r>
            <a:endParaRPr sz="1400"/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Upper Box-counting dim :</a:t>
            </a:r>
            <a:r>
              <a:rPr lang="en" sz="1500"/>
              <a:t> 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If these are equal, </a:t>
            </a:r>
            <a:r>
              <a:rPr lang="en" sz="1500"/>
              <a:t>we say common value is</a:t>
            </a:r>
            <a:r>
              <a:rPr lang="en" sz="1500"/>
              <a:t> the Box-counting dimension</a:t>
            </a:r>
            <a:r>
              <a:rPr lang="en" sz="1400"/>
              <a:t> of F, i.e.				</a:t>
            </a:r>
            <a:endParaRPr baseline="-25000" sz="14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50" y="2803675"/>
            <a:ext cx="1784050" cy="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650" y="2767025"/>
            <a:ext cx="1970000" cy="10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7027" y="4188800"/>
            <a:ext cx="2045736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Counting Dimension - Interpretation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N</a:t>
            </a:r>
            <a:r>
              <a:rPr baseline="-25000" i="1" lang="en" sz="1400"/>
              <a:t>ẟ</a:t>
            </a:r>
            <a:r>
              <a:rPr i="1" lang="en" sz="1400"/>
              <a:t>(F)</a:t>
            </a:r>
            <a:r>
              <a:rPr lang="en" sz="1400"/>
              <a:t> can be interpreted as: </a:t>
            </a:r>
            <a:r>
              <a:rPr i="1"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1. the smallest number of sets of diameter at most 𝛿 that cover F;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2. the smallest number of closed balls of radius 𝛿 that cover F;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3. the smallest number of cubes of side 𝛿 that cover F;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4. the number of 𝛿-mesh cubes that intersect F</a:t>
            </a:r>
            <a:endParaRPr sz="14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6100"/>
            <a:ext cx="4260325" cy="34747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Counting Dimension </a:t>
            </a:r>
            <a:r>
              <a:rPr lang="en"/>
              <a:t>(Theoretical)</a:t>
            </a:r>
            <a:r>
              <a:rPr lang="en"/>
              <a:t> - Cantor Set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505700"/>
            <a:ext cx="85206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</a:t>
            </a:r>
            <a:r>
              <a:rPr lang="en" sz="1400"/>
              <a:t>3</a:t>
            </a:r>
            <a:r>
              <a:rPr baseline="30000" lang="en" sz="1400"/>
              <a:t>- k</a:t>
            </a:r>
            <a:r>
              <a:rPr lang="en" sz="1400"/>
              <a:t> &lt; 𝛿 ⩽ </a:t>
            </a:r>
            <a:r>
              <a:rPr lang="en" sz="1400"/>
              <a:t>3</a:t>
            </a:r>
            <a:r>
              <a:rPr baseline="30000" lang="en" sz="1400"/>
              <a:t>- k+1</a:t>
            </a:r>
            <a:r>
              <a:rPr lang="en" sz="1400"/>
              <a:t>, then the </a:t>
            </a:r>
            <a:r>
              <a:rPr lang="en" sz="1400"/>
              <a:t>2</a:t>
            </a:r>
            <a:r>
              <a:rPr baseline="30000" lang="en" sz="1400"/>
              <a:t>-k</a:t>
            </a:r>
            <a:r>
              <a:rPr lang="en" sz="1400"/>
              <a:t> level-k intervals of Ek of length 3</a:t>
            </a:r>
            <a:r>
              <a:rPr baseline="30000" lang="en" sz="1400"/>
              <a:t>−k</a:t>
            </a:r>
            <a:r>
              <a:rPr lang="en" sz="1400"/>
              <a:t> provide a 𝛿-cover of F, so that </a:t>
            </a:r>
            <a:r>
              <a:rPr i="1" lang="en" sz="1400"/>
              <a:t>N</a:t>
            </a:r>
            <a:r>
              <a:rPr baseline="-25000" i="1" lang="en" sz="1400"/>
              <a:t>ẟ</a:t>
            </a:r>
            <a:r>
              <a:rPr i="1" lang="en" sz="1400"/>
              <a:t>(F)</a:t>
            </a:r>
            <a:r>
              <a:rPr lang="en" sz="1400"/>
              <a:t> ⩽ </a:t>
            </a:r>
            <a:r>
              <a:rPr lang="en" sz="1400"/>
              <a:t>2</a:t>
            </a:r>
            <a:r>
              <a:rPr baseline="30000" lang="en" sz="1400"/>
              <a:t>k</a:t>
            </a:r>
            <a:r>
              <a:rPr lang="en" sz="1400"/>
              <a:t>, where </a:t>
            </a:r>
            <a:r>
              <a:rPr i="1" lang="en" sz="1400"/>
              <a:t>N</a:t>
            </a:r>
            <a:r>
              <a:rPr baseline="-25000" i="1" lang="en" sz="1400"/>
              <a:t>ẟ</a:t>
            </a:r>
            <a:r>
              <a:rPr i="1" lang="en" sz="1400"/>
              <a:t>(F)</a:t>
            </a:r>
            <a:r>
              <a:rPr lang="en" sz="1400"/>
              <a:t> is the least number of sets in a 𝛿-cover of F.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the other hand, any interval of length 𝛿 with 3</a:t>
            </a:r>
            <a:r>
              <a:rPr baseline="30000" lang="en" sz="1400"/>
              <a:t>- k-1</a:t>
            </a:r>
            <a:r>
              <a:rPr lang="en" sz="1400"/>
              <a:t> ⩽ 𝛿 &lt; 3</a:t>
            </a:r>
            <a:r>
              <a:rPr baseline="30000" lang="en" sz="1400"/>
              <a:t>- k</a:t>
            </a:r>
            <a:r>
              <a:rPr lang="en" sz="1400"/>
              <a:t> intersects at most one of the level-k intervals of length 3</a:t>
            </a:r>
            <a:r>
              <a:rPr baseline="30000" lang="en" sz="1400"/>
              <a:t>- k</a:t>
            </a:r>
            <a:r>
              <a:rPr lang="en" sz="1400"/>
              <a:t> used in the construction of F (the gap between the level-k intervals is at least 3</a:t>
            </a:r>
            <a:r>
              <a:rPr baseline="30000" lang="en" sz="1400"/>
              <a:t>- k</a:t>
            </a:r>
            <a:r>
              <a:rPr lang="en" sz="1400"/>
              <a:t>). There are 2</a:t>
            </a:r>
            <a:r>
              <a:rPr baseline="30000" lang="en" sz="1400"/>
              <a:t>k</a:t>
            </a:r>
            <a:r>
              <a:rPr lang="en" sz="1400"/>
              <a:t> such intervals, all containing points of F, so at least 2</a:t>
            </a:r>
            <a:r>
              <a:rPr baseline="30000" lang="en" sz="1400"/>
              <a:t>k</a:t>
            </a:r>
            <a:r>
              <a:rPr lang="en" sz="1400"/>
              <a:t> intervals of length 𝛿 are required to cover F. Hence, </a:t>
            </a:r>
            <a:r>
              <a:rPr i="1" lang="en" sz="1400"/>
              <a:t>N</a:t>
            </a:r>
            <a:r>
              <a:rPr baseline="-25000" i="1" lang="en" sz="1400"/>
              <a:t>ẟ</a:t>
            </a:r>
            <a:r>
              <a:rPr i="1" lang="en" sz="1400"/>
              <a:t>(F)</a:t>
            </a:r>
            <a:r>
              <a:rPr lang="en" sz="1400"/>
              <a:t> ⩾ 2</a:t>
            </a:r>
            <a:r>
              <a:rPr baseline="30000" lang="en" sz="1400"/>
              <a:t>k</a:t>
            </a:r>
            <a:r>
              <a:rPr lang="en" sz="1400"/>
              <a:t> so</a:t>
            </a:r>
            <a:endParaRPr sz="14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900" y="2160925"/>
            <a:ext cx="6134049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150" y="4095750"/>
            <a:ext cx="6030849" cy="6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Counting Dimension </a:t>
            </a:r>
            <a:r>
              <a:rPr lang="en"/>
              <a:t>(Practical) </a:t>
            </a:r>
            <a:r>
              <a:rPr lang="en"/>
              <a:t>- Koch Curve 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1361625"/>
            <a:ext cx="6126800" cy="37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Further Work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learnt about the basics of Fractals, their nature and some of their properties.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been successful in finding the dimensions of various fractals along with plotting them to have a visualization of things going on in an approximation.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further targets are to delve a little deeper into Mandelbrot Set and then go towards compression of Fractal images</a:t>
            </a:r>
            <a:endParaRPr sz="14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2942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505700"/>
            <a:ext cx="8468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Chaos Game : https://en.wikipedia.org/wiki/Chaos_game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Iterated Function System https://www.algorithm-archive.org/contents/IFS/IFS.html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Fractal Geometry by Kenneth Falconer, Third Edition, Wiley Publications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Measure, Topology and Fractal Geometry by Gerald Edgar, Second Edition, Springer Publications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1444550" y="1683875"/>
            <a:ext cx="5334900" cy="14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408725" y="500925"/>
            <a:ext cx="4402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learn about the basics of Fractals, their formation and their properties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Approximating Fractals by plotting them upto n iterations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 about the fractional nature of Dimension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 sz="1800"/>
              <a:t>Find the dimensions of various fractals</a:t>
            </a:r>
            <a:endParaRPr sz="18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Fractal - A pattern that the laws of nature repeats at different scales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the past, mathematics has been concerned largely with sets and functions to which the methods of classical calculus can be applied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recent years, it has been realised that these irregular sets represent some of the natural phenomenon in a much better way than the classical case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5700"/>
            <a:ext cx="4260325" cy="30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112875" y="4581900"/>
            <a:ext cx="33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Triangular Fern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Examples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There are a lot of natural fractals which motivates for pursuing in this topic of study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Triangular Fern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Trees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Roses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River Deltas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618225" y="4668950"/>
            <a:ext cx="39999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Trees- the most natural example of Fractals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5700"/>
            <a:ext cx="4092351" cy="31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Third Cantor Set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05700"/>
            <a:ext cx="39999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of the best known examples of Fractals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Nth iteration set (E</a:t>
            </a:r>
            <a:r>
              <a:rPr baseline="-25000" lang="en" sz="1400"/>
              <a:t>n</a:t>
            </a:r>
            <a:r>
              <a:rPr lang="en" sz="1400"/>
              <a:t>)</a:t>
            </a:r>
            <a:r>
              <a:rPr lang="en" sz="1400"/>
              <a:t> is obtained by deleting middle one third of the intervals of the (n-1)th iteration set (E</a:t>
            </a:r>
            <a:r>
              <a:rPr baseline="-25000" lang="en" sz="1400"/>
              <a:t>n-1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final set is the intersection of all the iterative sets E</a:t>
            </a:r>
            <a:r>
              <a:rPr baseline="-25000" lang="en" sz="1400"/>
              <a:t>i</a:t>
            </a:r>
            <a:endParaRPr baseline="-25000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we begin the iterations using the unit interval [0,1] and apply above procedure, the sum of removed lengths equals unity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en" sz="1400"/>
              <a:t>Dimension less than 1!</a:t>
            </a:r>
            <a:endParaRPr sz="1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622075"/>
            <a:ext cx="4527601" cy="2939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Sierpinski’s Triangle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25" y="1505700"/>
            <a:ext cx="39999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 set is an Equilateral Triangle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Repeatedly we remove a smaller equilateral triangle from the middle with side length half of the original one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nth iteration, the number of equilateral triangles equal 3</a:t>
            </a:r>
            <a:r>
              <a:rPr baseline="30000" lang="en" sz="1400"/>
              <a:t>n-1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Sum of areas of all the removed triangles equal the area of original triangle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Sum of length of the edges of the triangle shoot to infinity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en" sz="1400"/>
              <a:t>The dimension is somewhat in between 1 and 2!</a:t>
            </a:r>
            <a:endParaRPr sz="14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700" y="1505700"/>
            <a:ext cx="4519626" cy="16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11908" r="12242" t="0"/>
          <a:stretch/>
        </p:blipFill>
        <p:spPr>
          <a:xfrm>
            <a:off x="5189425" y="3091650"/>
            <a:ext cx="2939150" cy="20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Koch’s Curve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505700"/>
            <a:ext cx="39999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 set is an Line Segment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Repeatedly we remove the middle third of each line segment and replace it with two sides of equi. triangle based on removed segment.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size of line segment gets reduced to 1/3</a:t>
            </a:r>
            <a:r>
              <a:rPr baseline="30000" lang="en" sz="1500"/>
              <a:t>rd</a:t>
            </a:r>
            <a:r>
              <a:rPr lang="en" sz="1500"/>
              <a:t> in each iteration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number of structures get 4 times in each iteration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Koch Curve is the limiting curve of these</a:t>
            </a:r>
            <a:endParaRPr sz="15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25" y="1331800"/>
            <a:ext cx="3999900" cy="37045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Iterated Function System : Definitions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05700"/>
            <a:ext cx="83373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Let D be a closed subset of ℝ</a:t>
            </a:r>
            <a:r>
              <a:rPr baseline="30000" lang="en" sz="1400"/>
              <a:t>n</a:t>
            </a:r>
            <a:r>
              <a:rPr lang="en" sz="1400"/>
              <a:t>, often D is ℝ</a:t>
            </a:r>
            <a:r>
              <a:rPr baseline="30000" lang="en" sz="1400"/>
              <a:t>n</a:t>
            </a:r>
            <a:r>
              <a:rPr lang="en" sz="1400"/>
              <a:t> itself. A mapping S ∶ D → D is called a contraction on D if there exists a number r with </a:t>
            </a:r>
            <a:r>
              <a:rPr b="1" lang="en" sz="1400"/>
              <a:t>0 &lt; r &lt; 1</a:t>
            </a:r>
            <a:r>
              <a:rPr lang="en" sz="1400"/>
              <a:t> such that |S(x) − S(y)| ⩽ r|x − y| for all x, y ∈ D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finite family of contractions { S</a:t>
            </a:r>
            <a:r>
              <a:rPr baseline="-25000" lang="en" sz="1400"/>
              <a:t>1</a:t>
            </a:r>
            <a:r>
              <a:rPr lang="en" sz="1400"/>
              <a:t>, S</a:t>
            </a:r>
            <a:r>
              <a:rPr baseline="-25000" lang="en" sz="1400"/>
              <a:t>2</a:t>
            </a:r>
            <a:r>
              <a:rPr lang="en" sz="1400"/>
              <a:t>,. . . , S</a:t>
            </a:r>
            <a:r>
              <a:rPr baseline="-25000" lang="en" sz="1400"/>
              <a:t>m</a:t>
            </a:r>
            <a:r>
              <a:rPr lang="en" sz="1400"/>
              <a:t> }, with m ⩾ 2, is called an</a:t>
            </a:r>
            <a:r>
              <a:rPr b="1" lang="en" sz="1400"/>
              <a:t> iterated function system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non-empty compact subset F of D is an </a:t>
            </a:r>
            <a:r>
              <a:rPr b="1" lang="en" sz="1400"/>
              <a:t>attractor </a:t>
            </a:r>
            <a:r>
              <a:rPr lang="en" sz="1400"/>
              <a:t>(or invariant set) for the IFS if it is made up of its images under the S, i.e. F= ∪ S</a:t>
            </a:r>
            <a:r>
              <a:rPr baseline="-25000" lang="en" sz="1400"/>
              <a:t>i</a:t>
            </a:r>
            <a:r>
              <a:rPr lang="en" sz="1400"/>
              <a:t>(F)</a:t>
            </a:r>
            <a:endParaRPr sz="14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{S</a:t>
            </a:r>
            <a:r>
              <a:rPr baseline="-25000" lang="en"/>
              <a:t>1</a:t>
            </a:r>
            <a:r>
              <a:rPr lang="en"/>
              <a:t>,....,S</a:t>
            </a:r>
            <a:r>
              <a:rPr baseline="-25000" lang="en"/>
              <a:t>m</a:t>
            </a:r>
            <a:r>
              <a:rPr lang="en"/>
              <a:t>} is an IFS then there exists a </a:t>
            </a:r>
            <a:r>
              <a:rPr b="1" lang="en"/>
              <a:t>unique non-empty attractor F</a:t>
            </a:r>
            <a:r>
              <a:rPr lang="en"/>
              <a:t> of the IFS.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iterated function system realizing a </a:t>
            </a:r>
            <a:r>
              <a:rPr b="1" lang="en"/>
              <a:t>ratio list</a:t>
            </a:r>
            <a:r>
              <a:rPr lang="en"/>
              <a:t>(r</a:t>
            </a:r>
            <a:r>
              <a:rPr baseline="-25000" lang="en"/>
              <a:t>1</a:t>
            </a:r>
            <a:r>
              <a:rPr lang="en"/>
              <a:t>,r</a:t>
            </a:r>
            <a:r>
              <a:rPr baseline="-25000" lang="en"/>
              <a:t>2</a:t>
            </a:r>
            <a:r>
              <a:rPr lang="en"/>
              <a:t>, . . .  ,r</a:t>
            </a:r>
            <a:r>
              <a:rPr baseline="-25000" lang="en"/>
              <a:t>n</a:t>
            </a:r>
            <a:r>
              <a:rPr lang="en"/>
              <a:t>) in a metric space is a list (S</a:t>
            </a:r>
            <a:r>
              <a:rPr baseline="-25000" lang="en"/>
              <a:t>1</a:t>
            </a:r>
            <a:r>
              <a:rPr lang="en"/>
              <a:t>, S</a:t>
            </a:r>
            <a:r>
              <a:rPr baseline="-25000" lang="en"/>
              <a:t>2</a:t>
            </a:r>
            <a:r>
              <a:rPr lang="en"/>
              <a:t>, . . . ,S</a:t>
            </a:r>
            <a:r>
              <a:rPr baseline="-25000" lang="en"/>
              <a:t>n</a:t>
            </a:r>
            <a:r>
              <a:rPr lang="en"/>
              <a:t>), where S</a:t>
            </a:r>
            <a:r>
              <a:rPr baseline="-25000" lang="en"/>
              <a:t>i</a:t>
            </a:r>
            <a:r>
              <a:rPr lang="en"/>
              <a:t>: ℝ</a:t>
            </a:r>
            <a:r>
              <a:rPr baseline="30000" lang="en"/>
              <a:t>n</a:t>
            </a:r>
            <a:r>
              <a:rPr lang="en"/>
              <a:t> → ℝ</a:t>
            </a:r>
            <a:r>
              <a:rPr baseline="30000" lang="en"/>
              <a:t>n</a:t>
            </a:r>
            <a:r>
              <a:rPr lang="en"/>
              <a:t> is a similarity with ratio r</a:t>
            </a:r>
            <a:r>
              <a:rPr baseline="-25000" lang="en"/>
              <a:t>i</a:t>
            </a:r>
            <a:r>
              <a:rPr lang="en"/>
              <a:t> , i.e |S</a:t>
            </a:r>
            <a:r>
              <a:rPr baseline="-25000" lang="en"/>
              <a:t>i</a:t>
            </a:r>
            <a:r>
              <a:rPr lang="en"/>
              <a:t>(x) − S</a:t>
            </a:r>
            <a:r>
              <a:rPr baseline="-25000" lang="en"/>
              <a:t>i</a:t>
            </a:r>
            <a:r>
              <a:rPr lang="en"/>
              <a:t>(y)| = r</a:t>
            </a:r>
            <a:r>
              <a:rPr baseline="-25000" lang="en"/>
              <a:t>i</a:t>
            </a:r>
            <a:r>
              <a:rPr lang="en"/>
              <a:t> |x − y|   (x, y ∈ ℝ</a:t>
            </a:r>
            <a:r>
              <a:rPr baseline="30000" lang="en"/>
              <a:t>n</a:t>
            </a:r>
            <a:r>
              <a:rPr lang="en"/>
              <a:t> 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attractor of a collection of similarities is called a self-similar set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The self-similarity dimension “s” satisfy :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875" y="4506350"/>
            <a:ext cx="966525" cy="4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05700"/>
            <a:ext cx="39999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Take a point inside the boundaries to be plotted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Randomly operate any one of the Contraction maps on the point to find the next point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200"/>
              </a:spcAft>
              <a:buSzPts val="1500"/>
              <a:buChar char="●"/>
            </a:pPr>
            <a:r>
              <a:rPr lang="en" sz="1500"/>
              <a:t>T</a:t>
            </a:r>
            <a:r>
              <a:rPr lang="en" sz="1500"/>
              <a:t>he wanderer is </a:t>
            </a:r>
            <a:r>
              <a:rPr b="1" lang="en" sz="1500"/>
              <a:t>attracted </a:t>
            </a:r>
            <a:r>
              <a:rPr lang="en" sz="1500"/>
              <a:t>to the </a:t>
            </a:r>
            <a:r>
              <a:rPr b="1" lang="en" sz="1500"/>
              <a:t>Attractor of the IFS </a:t>
            </a:r>
            <a:r>
              <a:rPr lang="en" sz="1500"/>
              <a:t>and within a few thousand iterations, it starts following the attractor we try to plot</a:t>
            </a:r>
            <a:endParaRPr sz="1500"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Fractals : Chaos Game</a:t>
            </a:r>
            <a:endParaRPr/>
          </a:p>
        </p:txBody>
      </p:sp>
      <p:pic>
        <p:nvPicPr>
          <p:cNvPr id="124" name="Google Shape;124;p21" title="chaos_vid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725" y="1505700"/>
            <a:ext cx="4622600" cy="331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