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9" r:id="rId2"/>
    <p:sldId id="257" r:id="rId3"/>
    <p:sldId id="260" r:id="rId4"/>
    <p:sldId id="261" r:id="rId5"/>
    <p:sldId id="262" r:id="rId6"/>
    <p:sldId id="265" r:id="rId7"/>
    <p:sldId id="264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1403-E467-4B45-9C80-88395B042990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FE66-6C17-4681-AF5F-4FD531059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14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1403-E467-4B45-9C80-88395B042990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FE66-6C17-4681-AF5F-4FD531059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74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1403-E467-4B45-9C80-88395B042990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FE66-6C17-4681-AF5F-4FD53105975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1993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1403-E467-4B45-9C80-88395B042990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FE66-6C17-4681-AF5F-4FD531059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194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1403-E467-4B45-9C80-88395B042990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FE66-6C17-4681-AF5F-4FD53105975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0031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1403-E467-4B45-9C80-88395B042990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FE66-6C17-4681-AF5F-4FD531059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835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1403-E467-4B45-9C80-88395B042990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FE66-6C17-4681-AF5F-4FD531059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314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1403-E467-4B45-9C80-88395B042990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FE66-6C17-4681-AF5F-4FD531059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13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1403-E467-4B45-9C80-88395B042990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FE66-6C17-4681-AF5F-4FD531059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43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1403-E467-4B45-9C80-88395B042990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FE66-6C17-4681-AF5F-4FD531059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75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1403-E467-4B45-9C80-88395B042990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FE66-6C17-4681-AF5F-4FD531059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64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1403-E467-4B45-9C80-88395B042990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FE66-6C17-4681-AF5F-4FD531059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1403-E467-4B45-9C80-88395B042990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FE66-6C17-4681-AF5F-4FD531059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59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1403-E467-4B45-9C80-88395B042990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FE66-6C17-4681-AF5F-4FD531059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3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1403-E467-4B45-9C80-88395B042990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FE66-6C17-4681-AF5F-4FD531059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52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1403-E467-4B45-9C80-88395B042990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FE66-6C17-4681-AF5F-4FD531059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17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1403-E467-4B45-9C80-88395B042990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9DFE66-6C17-4681-AF5F-4FD531059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2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CA42-DC82-1E47-45AA-154F3EFDC4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- Let’s Play 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FIFA!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3F0FC-38E4-4F1D-E407-F0677FA07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45727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sz="1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Vivek H. Nariya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IN" sz="18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karthik</a:t>
            </a:r>
            <a:r>
              <a:rPr lang="en-IN" sz="1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Sai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Manendra</a:t>
            </a:r>
            <a:r>
              <a:rPr lang="en-IN" sz="1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pal </a:t>
            </a:r>
            <a:r>
              <a:rPr lang="en-IN" sz="18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singh</a:t>
            </a:r>
            <a:endParaRPr lang="en-IN" sz="18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sz="1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Kaushal </a:t>
            </a:r>
            <a:r>
              <a:rPr lang="en-IN" sz="18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ramdeo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85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89FAC-D580-A5DC-C16F-F2C127F8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Table of Contents	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31B8C-664F-9513-19D1-79238F933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A – Predict Player Rating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B – Predict Player Position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C – Rank the best staff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Drawbacks and Next Steps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748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7C321-17FA-ADB7-4C02-DBA49278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sz="3600" dirty="0"/>
              <a:t>roblem statement :</a:t>
            </a: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99B198-0282-4824-CD22-2AC327941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552476"/>
              </p:ext>
            </p:extLst>
          </p:nvPr>
        </p:nvGraphicFramePr>
        <p:xfrm>
          <a:off x="677334" y="2199712"/>
          <a:ext cx="10833815" cy="4048688"/>
        </p:xfrm>
        <a:graphic>
          <a:graphicData uri="http://schemas.openxmlformats.org/drawingml/2006/table">
            <a:tbl>
              <a:tblPr firstRow="1">
                <a:tableStyleId>{74C1A8A3-306A-4EB7-A6B1-4F7E0EB9C5D6}</a:tableStyleId>
              </a:tblPr>
              <a:tblGrid>
                <a:gridCol w="565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6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6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6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34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9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Problem Statement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Approach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Training Data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Test Data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Evaluation Criteria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Part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Predict Player Rank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Regression Model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2019 Data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2020  - Select Clubs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MSE for player rating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Part 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Predict Player Position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Classification Model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2019</a:t>
                      </a:r>
                      <a:r>
                        <a:rPr lang="en-US" sz="1600" u="none" strike="noStrike" baseline="0" dirty="0">
                          <a:effectLst/>
                        </a:rPr>
                        <a:t> Data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2020 – Select Clubs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Classification</a:t>
                      </a:r>
                      <a:r>
                        <a:rPr lang="en-US" sz="1600" u="none" strike="noStrike" baseline="0" dirty="0">
                          <a:effectLst/>
                        </a:rPr>
                        <a:t> Accuracy (If the predicted position is one of the actual player positions it is classified correctly)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Part 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Rank the best staff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No Model - Rank the clubs based on growth of the players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2015-2020 Data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We have used</a:t>
                      </a:r>
                      <a:r>
                        <a:rPr lang="en-US" sz="1600" u="none" strike="noStrike" baseline="0" dirty="0">
                          <a:effectLst/>
                        </a:rPr>
                        <a:t> corresponding salary growth of the player to see if the club has improved the  players are not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90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862C-ED6E-1537-F58E-B4C4258B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that We Used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1830C2-3AE6-D234-AB73-5E42D8D1B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596972"/>
              </p:ext>
            </p:extLst>
          </p:nvPr>
        </p:nvGraphicFramePr>
        <p:xfrm>
          <a:off x="677334" y="1930400"/>
          <a:ext cx="4789874" cy="411226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1325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4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0521">
                <a:tc>
                  <a:txBody>
                    <a:bodyPr/>
                    <a:lstStyle/>
                    <a:p>
                      <a:r>
                        <a:rPr lang="en-US" sz="1600" dirty="0"/>
                        <a:t>Language</a:t>
                      </a:r>
                      <a:r>
                        <a:rPr lang="en-US" sz="1600" baseline="0" dirty="0"/>
                        <a:t> Used</a:t>
                      </a: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Python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66">
                <a:tc>
                  <a:txBody>
                    <a:bodyPr/>
                    <a:lstStyle/>
                    <a:p>
                      <a:r>
                        <a:rPr lang="en-US" sz="1600" dirty="0"/>
                        <a:t>Key Packages</a:t>
                      </a:r>
                      <a:r>
                        <a:rPr lang="en-US" sz="1600" baseline="0" dirty="0"/>
                        <a:t> Used</a:t>
                      </a: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Handling - Pandas,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Numpy</a:t>
                      </a:r>
                      <a:endParaRPr lang="en-US" sz="1600" baseline="0" dirty="0"/>
                    </a:p>
                    <a:p>
                      <a:endParaRPr lang="en-US" sz="1600" baseline="0" dirty="0"/>
                    </a:p>
                    <a:p>
                      <a:r>
                        <a:rPr lang="en-US" sz="1600" baseline="0" dirty="0"/>
                        <a:t>Modelling – </a:t>
                      </a:r>
                      <a:r>
                        <a:rPr lang="en-US" sz="1600" baseline="0" dirty="0" err="1"/>
                        <a:t>sklearn</a:t>
                      </a:r>
                      <a:r>
                        <a:rPr lang="en-US" sz="1600" baseline="0" dirty="0"/>
                        <a:t>, Visualization – Seaborn, Matplotlib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8673">
                <a:tc>
                  <a:txBody>
                    <a:bodyPr/>
                    <a:lstStyle/>
                    <a:p>
                      <a:r>
                        <a:rPr lang="en-US" sz="1600" dirty="0"/>
                        <a:t>Key Data Used</a:t>
                      </a: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Skill Details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Performance details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/>
                        <a:t>Characteristics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342900" indent="-342900">
                        <a:buAutoNum type="arabicParenR"/>
                      </a:pP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342900" indent="-342900">
                        <a:buAutoNum type="arabicParenR"/>
                      </a:pP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31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20EE-2EC7-37F5-2DD4-0D11975C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881"/>
          </a:xfrm>
        </p:spPr>
        <p:txBody>
          <a:bodyPr/>
          <a:lstStyle/>
          <a:p>
            <a:r>
              <a:rPr lang="en-US" dirty="0"/>
              <a:t>Part 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E039D-C027-6B60-5408-772FDB72D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0480"/>
            <a:ext cx="10742506" cy="5191759"/>
          </a:xfrm>
        </p:spPr>
        <p:txBody>
          <a:bodyPr>
            <a:normAutofit/>
          </a:bodyPr>
          <a:lstStyle/>
          <a:p>
            <a:r>
              <a:rPr lang="en-US" dirty="0"/>
              <a:t>Train data :</a:t>
            </a:r>
          </a:p>
          <a:p>
            <a:r>
              <a:rPr lang="en-US" dirty="0"/>
              <a:t>2019 train on 80% of data</a:t>
            </a:r>
          </a:p>
          <a:p>
            <a:endParaRPr lang="en-US" dirty="0"/>
          </a:p>
          <a:p>
            <a:r>
              <a:rPr lang="en-US" dirty="0"/>
              <a:t>Data manipulation</a:t>
            </a:r>
          </a:p>
          <a:p>
            <a:r>
              <a:rPr lang="en-US" dirty="0"/>
              <a:t>KNN imputer to impute data</a:t>
            </a:r>
          </a:p>
          <a:p>
            <a:r>
              <a:rPr lang="en-US" dirty="0"/>
              <a:t>Label encoding</a:t>
            </a:r>
          </a:p>
          <a:p>
            <a:endParaRPr lang="en-US" dirty="0"/>
          </a:p>
          <a:p>
            <a:r>
              <a:rPr lang="en-US" dirty="0"/>
              <a:t>We Performed</a:t>
            </a:r>
          </a:p>
          <a:p>
            <a:r>
              <a:rPr lang="en-US" dirty="0"/>
              <a:t>Linear Regression, Cross validation (</a:t>
            </a:r>
            <a:r>
              <a:rPr lang="en-US" dirty="0" err="1"/>
              <a:t>mse</a:t>
            </a:r>
            <a:r>
              <a:rPr lang="en-US" dirty="0"/>
              <a:t> : 1.51)</a:t>
            </a:r>
          </a:p>
          <a:p>
            <a:r>
              <a:rPr lang="en-US" dirty="0"/>
              <a:t>LASSO (</a:t>
            </a:r>
            <a:r>
              <a:rPr lang="en-US" dirty="0" err="1"/>
              <a:t>mse</a:t>
            </a:r>
            <a:r>
              <a:rPr lang="en-US" dirty="0"/>
              <a:t> : 2.5)</a:t>
            </a:r>
          </a:p>
          <a:p>
            <a:r>
              <a:rPr lang="en-US" dirty="0" err="1"/>
              <a:t>Decisiontree</a:t>
            </a:r>
            <a:r>
              <a:rPr lang="en-US" dirty="0"/>
              <a:t> (</a:t>
            </a:r>
            <a:r>
              <a:rPr lang="en-US" dirty="0" err="1"/>
              <a:t>mse</a:t>
            </a:r>
            <a:r>
              <a:rPr lang="en-US" dirty="0"/>
              <a:t> : 1.05)</a:t>
            </a:r>
          </a:p>
          <a:p>
            <a:r>
              <a:rPr lang="en-US" dirty="0" err="1"/>
              <a:t>Randomforest</a:t>
            </a:r>
            <a:r>
              <a:rPr lang="en-US" dirty="0"/>
              <a:t> (</a:t>
            </a:r>
            <a:r>
              <a:rPr lang="en-US" dirty="0" err="1"/>
              <a:t>mse</a:t>
            </a:r>
            <a:r>
              <a:rPr lang="en-US" dirty="0"/>
              <a:t> : 0.42)</a:t>
            </a:r>
          </a:p>
          <a:p>
            <a:r>
              <a:rPr lang="en-US" dirty="0" err="1"/>
              <a:t>Adaboost</a:t>
            </a:r>
            <a:r>
              <a:rPr lang="en-US" dirty="0"/>
              <a:t> (</a:t>
            </a:r>
            <a:r>
              <a:rPr lang="en-US" dirty="0" err="1"/>
              <a:t>mse</a:t>
            </a:r>
            <a:r>
              <a:rPr lang="en-US" dirty="0"/>
              <a:t> : 1.81)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4016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9343-8678-8534-86DF-2C0DAD68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D26BE-F503-3856-309F-503602FBB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5537200"/>
          </a:xfrm>
        </p:spPr>
        <p:txBody>
          <a:bodyPr>
            <a:normAutofit/>
          </a:bodyPr>
          <a:lstStyle/>
          <a:p>
            <a:r>
              <a:rPr lang="en-US" dirty="0"/>
              <a:t>Train data :</a:t>
            </a:r>
          </a:p>
          <a:p>
            <a:r>
              <a:rPr lang="en-US" dirty="0"/>
              <a:t>2019 train on 80% of data</a:t>
            </a:r>
          </a:p>
          <a:p>
            <a:endParaRPr lang="en-US" dirty="0"/>
          </a:p>
          <a:p>
            <a:r>
              <a:rPr lang="en-US" dirty="0"/>
              <a:t>Data manipulation</a:t>
            </a:r>
          </a:p>
          <a:p>
            <a:r>
              <a:rPr lang="en-US" dirty="0"/>
              <a:t>KNN imputer to impute data</a:t>
            </a:r>
          </a:p>
          <a:p>
            <a:r>
              <a:rPr lang="en-US" dirty="0"/>
              <a:t>Label encoding</a:t>
            </a:r>
          </a:p>
          <a:p>
            <a:endParaRPr lang="en-US" dirty="0"/>
          </a:p>
          <a:p>
            <a:r>
              <a:rPr lang="en-US" dirty="0"/>
              <a:t>We Performed</a:t>
            </a:r>
          </a:p>
          <a:p>
            <a:r>
              <a:rPr lang="en-US" dirty="0"/>
              <a:t>logistic Regression, Cross validation (accuracy : 71)</a:t>
            </a:r>
          </a:p>
          <a:p>
            <a:r>
              <a:rPr lang="en-US" dirty="0" err="1"/>
              <a:t>Decisiontree</a:t>
            </a:r>
            <a:r>
              <a:rPr lang="en-US" dirty="0"/>
              <a:t> (accuracy : 59)</a:t>
            </a:r>
          </a:p>
          <a:p>
            <a:r>
              <a:rPr lang="en-US" dirty="0" err="1"/>
              <a:t>Randomforest</a:t>
            </a:r>
            <a:r>
              <a:rPr lang="en-US" dirty="0"/>
              <a:t> (accuracy : 69)</a:t>
            </a:r>
          </a:p>
          <a:p>
            <a:r>
              <a:rPr lang="en-US" dirty="0" err="1"/>
              <a:t>Adaboost</a:t>
            </a:r>
            <a:r>
              <a:rPr lang="en-US" dirty="0"/>
              <a:t> (accuracy : 45)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88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61876F-3E69-7412-C4B0-4FC3CA347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06" y="2640272"/>
            <a:ext cx="7872993" cy="400436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0493130-BF11-2F0F-7429-F6A275C314D6}"/>
              </a:ext>
            </a:extLst>
          </p:cNvPr>
          <p:cNvSpPr txBox="1">
            <a:spLocks/>
          </p:cNvSpPr>
          <p:nvPr/>
        </p:nvSpPr>
        <p:spPr>
          <a:xfrm>
            <a:off x="604406" y="751840"/>
            <a:ext cx="8596668" cy="1320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Part C:</a:t>
            </a:r>
          </a:p>
          <a:p>
            <a:endParaRPr lang="en-IN" sz="2000" dirty="0"/>
          </a:p>
          <a:p>
            <a:r>
              <a:rPr lang="en-IN" sz="2000" dirty="0"/>
              <a:t>We used potential and overall score to evaluate score </a:t>
            </a:r>
          </a:p>
        </p:txBody>
      </p:sp>
    </p:spTree>
    <p:extLst>
      <p:ext uri="{BB962C8B-B14F-4D97-AF65-F5344CB8AC3E}">
        <p14:creationId xmlns:p14="http://schemas.microsoft.com/office/powerpoint/2010/main" val="178473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4C70D42-EB42-0C6D-6EA7-9A2C80A92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608820"/>
              </p:ext>
            </p:extLst>
          </p:nvPr>
        </p:nvGraphicFramePr>
        <p:xfrm>
          <a:off x="684196" y="1251706"/>
          <a:ext cx="10823608" cy="4116683"/>
        </p:xfrm>
        <a:graphic>
          <a:graphicData uri="http://schemas.openxmlformats.org/drawingml/2006/table">
            <a:tbl>
              <a:tblPr firstRow="1">
                <a:tableStyleId>{74C1A8A3-306A-4EB7-A6B1-4F7E0EB9C5D6}</a:tableStyleId>
              </a:tblPr>
              <a:tblGrid>
                <a:gridCol w="1017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7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2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5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61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Problem Statement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Result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Ideas to improve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3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Part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Predict Player Rank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MSE</a:t>
                      </a:r>
                      <a:r>
                        <a:rPr lang="en-US" sz="16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– 1.92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While we</a:t>
                      </a:r>
                      <a:r>
                        <a:rPr lang="en-US" sz="1600" u="none" strike="noStrike" baseline="0" dirty="0">
                          <a:effectLst/>
                        </a:rPr>
                        <a:t> already predict the player rank with + or – 1 difference, there is still some improvement required w.r.t to the rank ordering of the results. Ranks sometime get shuffled. Creating more features, Training on older/2020 data could help.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3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Part 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Predict Player Position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Accuracy –</a:t>
                      </a:r>
                      <a:r>
                        <a:rPr lang="en-US" sz="16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Scope</a:t>
                      </a:r>
                      <a:r>
                        <a:rPr lang="en-US" sz="16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to predict all the player positions and not just 1. More features to distinguish among the player classes (e.g. LW is misclassified as RW). Focus on low volume positions’ misclassification rate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3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Part 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Rank the best staff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--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Assumption is the player’s growth</a:t>
                      </a:r>
                      <a:r>
                        <a:rPr lang="en-US" sz="1600" u="none" strike="noStrike" baseline="0" dirty="0">
                          <a:effectLst/>
                        </a:rPr>
                        <a:t> fully gets attributed to 2015 club. Ideally the growth should get attributed based on the time spent and if there was any growth during that time.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1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9933-507F-C51D-F55E-7A826EF8D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20290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465</Words>
  <Application>Microsoft Office PowerPoint</Application>
  <PresentationFormat>Widescreen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Wingdings 3</vt:lpstr>
      <vt:lpstr>Facet</vt:lpstr>
      <vt:lpstr>Project - Let’s Play  FIFA!</vt:lpstr>
      <vt:lpstr>Table of Contents </vt:lpstr>
      <vt:lpstr>Problem statement :</vt:lpstr>
      <vt:lpstr>Things that We Used</vt:lpstr>
      <vt:lpstr>Part A</vt:lpstr>
      <vt:lpstr>Part B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Let’s Play  FIFA!   Vivek H. Nariya  E karthik Sai  Manendra pal singh  Kaushal ramdeo </dc:title>
  <dc:creator>vivek nariya</dc:creator>
  <cp:lastModifiedBy>vivek nariya</cp:lastModifiedBy>
  <cp:revision>6</cp:revision>
  <dcterms:created xsi:type="dcterms:W3CDTF">2022-06-16T14:11:25Z</dcterms:created>
  <dcterms:modified xsi:type="dcterms:W3CDTF">2022-06-18T08:33:03Z</dcterms:modified>
</cp:coreProperties>
</file>