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56" r:id="rId4"/>
    <p:sldId id="288" r:id="rId5"/>
    <p:sldId id="286" r:id="rId6"/>
    <p:sldId id="260" r:id="rId7"/>
    <p:sldId id="257" r:id="rId8"/>
    <p:sldId id="259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808"/>
    <a:srgbClr val="452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5EDB-4DAD-4EF7-9EFB-CC48EB6C2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B1467-C4B3-4AC9-995A-7AC65773B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5ED8-5A3D-4B98-BA0D-7FCF7025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26FC-BAB8-4F2D-98D4-1A569CBDCD2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5926D-E084-4886-AA51-FDFF9195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C4B8-752E-44DC-AB84-ACD8E925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5A4A-5E2D-4E32-8D1B-8E2A145B4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29555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AAED-34FD-4C59-A7C1-73D74291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765CA-EF78-49F3-B400-C3F26D667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D358B-052D-4F66-A283-7BF23113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26FC-BAB8-4F2D-98D4-1A569CBDCD2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3551E-7D12-417F-BCB1-70FD1CC2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3087-EF40-461A-8A11-6B399752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5A4A-5E2D-4E32-8D1B-8E2A145B4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7813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50AAC-1F63-4858-A5D8-0DD0116E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BF25C-27B2-49DF-B5E5-77B8B9655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8DCB1-8C63-4C0C-8304-10B2FB11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26FC-BAB8-4F2D-98D4-1A569CBDCD2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DDF51-C397-4426-BDDC-4C0F2963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76449-8C7B-4250-8963-3A46DF7E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5A4A-5E2D-4E32-8D1B-8E2A145B4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4042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0330-6FD7-4A14-90F1-336BB6FC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4D55-B181-4CE4-AE4A-649C3149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6B3B-713C-4DAB-9911-DB3917F0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26FC-BAB8-4F2D-98D4-1A569CBDCD2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0769B-6ECC-4A2F-9E37-CDECF09F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4526-AE86-47EA-A766-2D0F35F4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5A4A-5E2D-4E32-8D1B-8E2A145B4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1644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C90D-9607-4B0D-AB59-3ACAC62F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4D985-D3BB-48EA-AFED-A899056CE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06727-F1EB-4170-BBA2-03311B09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26FC-BAB8-4F2D-98D4-1A569CBDCD2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B7BDA-7062-48AC-8B47-77F8BC94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3334E-1FE6-40BA-BC0E-D73D1621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5A4A-5E2D-4E32-8D1B-8E2A145B4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35463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1D31-4B6E-42E0-90AB-C3A569A5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FCB8-0345-4C35-A2C8-3918DE22A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723B-6C63-44DB-9688-5ACA1D8BD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1FBAB-A5A1-4780-BE43-094BF6A0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26FC-BAB8-4F2D-98D4-1A569CBDCD2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1DF82-7DD7-40A5-9807-63418049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0F784-B56C-42AF-8868-E7BB0E0B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5A4A-5E2D-4E32-8D1B-8E2A145B4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90230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4CAD-2397-4988-B65A-7FFECADB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7544C-F114-48A7-8CC5-F22B6D590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3D52D-2DD4-4179-ACC3-861010366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0C2D6-807A-4093-A830-04C1075C9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DAFD7-19CB-429E-8F3B-A0138644F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B1749-9D5C-4E59-9A3F-1A9B9BAE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26FC-BAB8-4F2D-98D4-1A569CBDCD2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5CA80-FAA6-4397-BE88-E623D358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DC9B5-5F2A-4B84-A83F-BB0E6C38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5A4A-5E2D-4E32-8D1B-8E2A145B4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3348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40F7-F4FA-4810-8AC0-EF14F2BA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ADE5B-2732-4683-9AF6-32656248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26FC-BAB8-4F2D-98D4-1A569CBDCD2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DBBB3-85D9-45DA-956B-2CFC50C5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F3E97-DA5F-40C9-A121-C10265B5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5A4A-5E2D-4E32-8D1B-8E2A145B4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3646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49C60-01A2-4F57-A32A-C0476EEC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26FC-BAB8-4F2D-98D4-1A569CBDCD2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DC821-810C-462E-9593-8A51F3FD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ADC73-18F8-42C3-B6E7-C95D449E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5A4A-5E2D-4E32-8D1B-8E2A145B4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043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72EF-92EB-4853-8330-52F2CE35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D9B7-72D0-4977-BBAC-48C023915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B08D8-43D8-4F13-B849-A2D04EF62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FDE24-F9FE-4396-9E18-13D0161F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26FC-BAB8-4F2D-98D4-1A569CBDCD2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7819C-D988-421B-9B5D-C05AE86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D8AC4-4F00-4215-8026-2795328A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5A4A-5E2D-4E32-8D1B-8E2A145B4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595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BDED-4D24-4A62-815C-1A6AF792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665B0-F9BB-4474-B641-9842C080D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ED1D5-D3DA-4D83-B519-9DE7E5574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898B3-3F52-475A-A505-6D37D3CE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26FC-BAB8-4F2D-98D4-1A569CBDCD2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3DCE-26ED-4578-8ECE-FF5F08DD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AA2BC-3DE4-44AE-AF7B-8C0A7E3F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5A4A-5E2D-4E32-8D1B-8E2A145B4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35659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480">
              <a:schemeClr val="accent4">
                <a:lumMod val="60000"/>
                <a:lumOff val="40000"/>
              </a:schemeClr>
            </a:gs>
            <a:gs pos="61916">
              <a:schemeClr val="tx2">
                <a:lumMod val="40000"/>
                <a:lumOff val="60000"/>
              </a:schemeClr>
            </a:gs>
            <a:gs pos="0">
              <a:schemeClr val="accent1">
                <a:lumMod val="75000"/>
              </a:schemeClr>
            </a:gs>
            <a:gs pos="36000">
              <a:schemeClr val="accent4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rgbClr val="92D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0CF1D-9A55-47E3-A759-D4C7B4F2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BBCB0-4D8F-43C4-818B-EEC76EB5A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0D38B-82DB-46D4-B91E-BDC7679C5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D26FC-BAB8-4F2D-98D4-1A569CBDCD2F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35001-90C5-4455-AF52-4B9BAA806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1E56C-4FA2-4E78-A5F9-DC70E70D1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95A4A-5E2D-4E32-8D1B-8E2A145B4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-davidson/hate-speech-andoffensive-languag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textblob.readthedoc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basics/authentication/api-reference/authorize" TargetMode="External"/><Relationship Id="rId2" Type="http://schemas.openxmlformats.org/officeDocument/2006/relationships/hyperlink" Target="https://developer.twitter.com/en/docs/basics/authentication/api-reference/authenticat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8515-16B1-400B-AC9A-E6F592F96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4425"/>
            <a:ext cx="10515600" cy="1009650"/>
          </a:xfrm>
          <a:solidFill>
            <a:schemeClr val="accent6">
              <a:lumMod val="40000"/>
              <a:lumOff val="6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Cyber Crime  Prevention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E777BB-8039-4587-962E-8E8457E94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735508"/>
              </p:ext>
            </p:extLst>
          </p:nvPr>
        </p:nvGraphicFramePr>
        <p:xfrm>
          <a:off x="2661821" y="3429000"/>
          <a:ext cx="6868357" cy="781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8357">
                  <a:extLst>
                    <a:ext uri="{9D8B030D-6E8A-4147-A177-3AD203B41FA5}">
                      <a16:colId xmlns:a16="http://schemas.microsoft.com/office/drawing/2014/main" val="3241185498"/>
                    </a:ext>
                  </a:extLst>
                </a:gridCol>
              </a:tblGrid>
              <a:tr h="781235">
                <a:tc>
                  <a:txBody>
                    <a:bodyPr/>
                    <a:lstStyle/>
                    <a:p>
                      <a:pPr marL="737870" marR="901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solidFill>
                            <a:srgbClr val="002060"/>
                          </a:solidFill>
                          <a:effectLst/>
                          <a:latin typeface="Bahnschrift SemiBold SemiConden" panose="020B0502040204020203" pitchFamily="34" charset="0"/>
                        </a:rPr>
                        <a:t>Team Name  :  </a:t>
                      </a:r>
                      <a:r>
                        <a:rPr lang="en-US" sz="4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Bahnschrift SemiBold SemiConden" panose="020B0502040204020203" pitchFamily="34" charset="0"/>
                        </a:rPr>
                        <a:t>Trie_Hard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303542769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4CF7A12-4442-407A-85E5-AF2149A7B981}"/>
              </a:ext>
            </a:extLst>
          </p:cNvPr>
          <p:cNvSpPr txBox="1">
            <a:spLocks/>
          </p:cNvSpPr>
          <p:nvPr/>
        </p:nvSpPr>
        <p:spPr>
          <a:xfrm>
            <a:off x="1676400" y="-343830"/>
            <a:ext cx="10515600" cy="901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>
                <a:latin typeface="Bahnschrift SemiBold SemiConden" panose="020B0502040204020203" pitchFamily="34" charset="0"/>
              </a:rPr>
              <a:t>Codeutsava</a:t>
            </a:r>
            <a:r>
              <a:rPr lang="en-US" sz="2400" dirty="0">
                <a:latin typeface="Bahnschrift SemiBold SemiConden" panose="020B0502040204020203" pitchFamily="34" charset="0"/>
              </a:rPr>
              <a:t> 4.0 </a:t>
            </a:r>
          </a:p>
        </p:txBody>
      </p:sp>
    </p:spTree>
    <p:extLst>
      <p:ext uri="{BB962C8B-B14F-4D97-AF65-F5344CB8AC3E}">
        <p14:creationId xmlns:p14="http://schemas.microsoft.com/office/powerpoint/2010/main" val="412370187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F5F5-D1AF-46B4-8693-CF8AB4714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84" y="1372351"/>
            <a:ext cx="9144000" cy="2387600"/>
          </a:xfrm>
          <a:solidFill>
            <a:srgbClr val="EE0808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CONTENT WARNING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b="1" dirty="0"/>
              <a:t>The rest of the presentation contains occasional examples of highly offensive, racist, bigoted, misogynist and just generally awful content from the web.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955E2-C822-431B-A83F-FF86A2FEB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208422" y="4291849"/>
            <a:ext cx="10491537" cy="1655762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AND NOW, </a:t>
            </a:r>
          </a:p>
          <a:p>
            <a:r>
              <a:rPr lang="en-US" b="1" i="1" dirty="0"/>
              <a:t>FINALLY….</a:t>
            </a:r>
          </a:p>
          <a:p>
            <a:r>
              <a:rPr lang="en-US" sz="6000" b="1" dirty="0"/>
              <a:t>			HATE SPEECH</a:t>
            </a:r>
          </a:p>
        </p:txBody>
      </p:sp>
    </p:spTree>
    <p:extLst>
      <p:ext uri="{BB962C8B-B14F-4D97-AF65-F5344CB8AC3E}">
        <p14:creationId xmlns:p14="http://schemas.microsoft.com/office/powerpoint/2010/main" val="117274345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8515-16B1-400B-AC9A-E6F592F96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056111"/>
            <a:ext cx="10515600" cy="1088177"/>
          </a:xfrm>
          <a:solidFill>
            <a:schemeClr val="bg1"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What is Hate Speech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2CEC0-A9C3-4AE0-9807-F5F7160CA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E777BB-8039-4587-962E-8E8457E94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30353"/>
              </p:ext>
            </p:extLst>
          </p:nvPr>
        </p:nvGraphicFramePr>
        <p:xfrm>
          <a:off x="838200" y="2888063"/>
          <a:ext cx="10515600" cy="3396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241185498"/>
                    </a:ext>
                  </a:extLst>
                </a:gridCol>
              </a:tblGrid>
              <a:tr h="2467484">
                <a:tc>
                  <a:txBody>
                    <a:bodyPr/>
                    <a:lstStyle/>
                    <a:p>
                      <a:pPr marL="0" marR="9017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dirty="0"/>
                        <a:t>What is Hate Speech? </a:t>
                      </a:r>
                    </a:p>
                    <a:p>
                      <a:pPr marL="0" marR="9017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dirty="0"/>
                        <a:t>Req 1: Attacking a person or group on the basis of protected attributes such as religion, race, … </a:t>
                      </a:r>
                    </a:p>
                    <a:p>
                      <a:pPr marL="0" marR="9017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dirty="0"/>
                        <a:t>Req 2: Inciting violence towards that person/group. “Christians are scum!” vs. “Professors are scum!” “Kill politicians!” vs. “Protest against politicians!” </a:t>
                      </a:r>
                    </a:p>
                    <a:p>
                      <a:pPr marL="0" marR="9017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dirty="0"/>
                        <a:t>What about insults against Christian professors?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303542769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BC065E5-7322-462D-B948-CF746570E31F}"/>
              </a:ext>
            </a:extLst>
          </p:cNvPr>
          <p:cNvSpPr txBox="1">
            <a:spLocks/>
          </p:cNvSpPr>
          <p:nvPr/>
        </p:nvSpPr>
        <p:spPr>
          <a:xfrm>
            <a:off x="1676400" y="-343830"/>
            <a:ext cx="10515600" cy="901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atin typeface="Bahnschrift SemiBold SemiConden" panose="020B0502040204020203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1153946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8515-16B1-400B-AC9A-E6F592F96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042" y="512023"/>
            <a:ext cx="9705474" cy="1088177"/>
          </a:xfrm>
          <a:solidFill>
            <a:schemeClr val="accent6">
              <a:lumMod val="40000"/>
              <a:lumOff val="6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Case Study : Twitter’s Rule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2CEC0-A9C3-4AE0-9807-F5F7160CA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E777BB-8039-4587-962E-8E8457E94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52628"/>
              </p:ext>
            </p:extLst>
          </p:nvPr>
        </p:nvGraphicFramePr>
        <p:xfrm>
          <a:off x="838200" y="2358673"/>
          <a:ext cx="10515600" cy="4367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241185498"/>
                    </a:ext>
                  </a:extLst>
                </a:gridCol>
              </a:tblGrid>
              <a:tr h="2467484">
                <a:tc>
                  <a:txBody>
                    <a:bodyPr/>
                    <a:lstStyle/>
                    <a:p>
                      <a:pPr marL="737870" marR="901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Bahnschrift SemiLight SemiConde" panose="020B0502040204020203" pitchFamily="34" charset="0"/>
                        </a:rPr>
                        <a:t>• Content moderation largely done by humans – Exceptions: some graphic content (images are easier!) </a:t>
                      </a:r>
                    </a:p>
                    <a:p>
                      <a:pPr marL="737870" marR="901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Bahnschrift SemiLight SemiConde" panose="020B0502040204020203" pitchFamily="34" charset="0"/>
                        </a:rPr>
                        <a:t>• Humans have 3-5 seconds to make a judgment • Should be universal, irrespective of context – What about Japanese in the US vs. China? Or goats?</a:t>
                      </a:r>
                    </a:p>
                    <a:p>
                      <a:pPr marL="737870" marR="901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Bahnschrift SemiLight SemiConde" panose="020B0502040204020203" pitchFamily="34" charset="0"/>
                        </a:rPr>
                        <a:t> • Leads to a if-then rule book for moderators – Public version: facebook.com/</a:t>
                      </a:r>
                      <a:r>
                        <a:rPr lang="en-US" sz="2800" dirty="0" err="1">
                          <a:latin typeface="Bahnschrift SemiLight SemiConde" panose="020B0502040204020203" pitchFamily="34" charset="0"/>
                        </a:rPr>
                        <a:t>communitystandards</a:t>
                      </a:r>
                      <a:r>
                        <a:rPr lang="en-US" sz="2800" dirty="0">
                          <a:latin typeface="Bahnschrift SemiLight SemiConde" panose="020B0502040204020203" pitchFamily="34" charset="0"/>
                        </a:rPr>
                        <a:t>/ </a:t>
                      </a:r>
                    </a:p>
                    <a:p>
                      <a:pPr marL="737870" marR="901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Bahnschrift SemiLight SemiConde" panose="020B0502040204020203" pitchFamily="34" charset="0"/>
                        </a:rPr>
                        <a:t>• Real example: white men vs. black children • Boundary between offensive and hate speech is hard!</a:t>
                      </a:r>
                      <a:endParaRPr lang="en-US" sz="2800" dirty="0">
                        <a:effectLst/>
                        <a:latin typeface="Bahnschrift SemiLight SemiConde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303542769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BC065E5-7322-462D-B948-CF746570E31F}"/>
              </a:ext>
            </a:extLst>
          </p:cNvPr>
          <p:cNvSpPr txBox="1">
            <a:spLocks/>
          </p:cNvSpPr>
          <p:nvPr/>
        </p:nvSpPr>
        <p:spPr>
          <a:xfrm>
            <a:off x="1676400" y="-343830"/>
            <a:ext cx="10515600" cy="901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400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D7FA8DE1-A717-4274-A60F-162F17EE5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499" y="264937"/>
            <a:ext cx="1839829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83070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62CEC0-A9C3-4AE0-9807-F5F7160C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557869"/>
            <a:ext cx="10764254" cy="5987309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How to Label Training Data? </a:t>
            </a:r>
          </a:p>
          <a:p>
            <a:r>
              <a:rPr lang="en-US" sz="3600" dirty="0"/>
              <a:t>• Use legal experts – Very expensive, hard to get thousands of labels</a:t>
            </a:r>
          </a:p>
          <a:p>
            <a:r>
              <a:rPr lang="en-US" sz="3600" dirty="0"/>
              <a:t> • Well-trained individuals – Should be done (c.f. FB moderators) but is rarely done</a:t>
            </a:r>
          </a:p>
          <a:p>
            <a:r>
              <a:rPr lang="en-US" sz="3600" dirty="0"/>
              <a:t> • Crowd-sourced “I know it when I see it” – Random </a:t>
            </a:r>
            <a:r>
              <a:rPr lang="en-US" sz="3600" dirty="0" err="1"/>
              <a:t>turkers</a:t>
            </a:r>
            <a:r>
              <a:rPr lang="en-US" sz="3600" dirty="0"/>
              <a:t>/crowd workers – </a:t>
            </a:r>
            <a:r>
              <a:rPr lang="en-US" sz="3600" dirty="0">
                <a:hlinkClick r:id="rId2"/>
              </a:rPr>
              <a:t>https://github.com/t-davidson/hate-speech-andoffensive-language</a:t>
            </a:r>
            <a:endParaRPr lang="en-US" sz="3600" dirty="0"/>
          </a:p>
          <a:p>
            <a:r>
              <a:rPr lang="en-US" sz="3600" dirty="0"/>
              <a:t> • Whatever is predictive of violence – Has not really been explored – Great if there’s enough violent incidence 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C065E5-7322-462D-B948-CF746570E31F}"/>
              </a:ext>
            </a:extLst>
          </p:cNvPr>
          <p:cNvSpPr txBox="1">
            <a:spLocks/>
          </p:cNvSpPr>
          <p:nvPr/>
        </p:nvSpPr>
        <p:spPr>
          <a:xfrm>
            <a:off x="1676400" y="-343830"/>
            <a:ext cx="10515600" cy="901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4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7801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19BF-E786-4E84-A543-82303DDD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173038"/>
            <a:ext cx="10515600" cy="901700"/>
          </a:xfrm>
        </p:spPr>
        <p:txBody>
          <a:bodyPr>
            <a:normAutofit/>
          </a:bodyPr>
          <a:lstStyle/>
          <a:p>
            <a:pPr algn="r"/>
            <a:endParaRPr lang="en-US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0C9F-A882-43DA-B499-C4A8F1715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0375"/>
            <a:ext cx="10515600" cy="317658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A89A34-8DEF-4F6B-9848-40FFB791A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35778"/>
              </p:ext>
            </p:extLst>
          </p:nvPr>
        </p:nvGraphicFramePr>
        <p:xfrm>
          <a:off x="623889" y="2371144"/>
          <a:ext cx="10929934" cy="42106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9934">
                  <a:extLst>
                    <a:ext uri="{9D8B030D-6E8A-4147-A177-3AD203B41FA5}">
                      <a16:colId xmlns:a16="http://schemas.microsoft.com/office/drawing/2014/main" val="3241185498"/>
                    </a:ext>
                  </a:extLst>
                </a:gridCol>
              </a:tblGrid>
              <a:tr h="4210631">
                <a:tc>
                  <a:txBody>
                    <a:bodyPr/>
                    <a:lstStyle/>
                    <a:p>
                      <a:pPr marL="737870" marR="9017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2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</a:endParaRPr>
                    </a:p>
                    <a:p>
                      <a:pPr marL="737870" marR="9017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2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</a:endParaRPr>
                    </a:p>
                    <a:p>
                      <a:pPr marL="737870" marR="9017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2800" b="1" u="sng" dirty="0"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</a:rPr>
                        <a:t>TEXTBLOB</a:t>
                      </a:r>
                      <a:r>
                        <a:rPr lang="en-US" sz="2800" dirty="0"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</a:rPr>
                        <a:t> : Sentiment  </a:t>
                      </a:r>
                      <a:r>
                        <a:rPr lang="en-US" sz="2800" dirty="0" err="1"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</a:rPr>
                        <a:t>Analyser</a:t>
                      </a:r>
                      <a:r>
                        <a:rPr lang="en-US" sz="2800" dirty="0"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</a:rPr>
                        <a:t>.</a:t>
                      </a:r>
                    </a:p>
                    <a:p>
                      <a:pPr marL="737870" marR="9017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2800" b="1" u="sng" dirty="0"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</a:rPr>
                        <a:t>FLASK</a:t>
                      </a:r>
                      <a:r>
                        <a:rPr lang="en-US" sz="2800" dirty="0"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</a:rPr>
                        <a:t> : Python Framework(for building web applications with python).</a:t>
                      </a:r>
                    </a:p>
                    <a:p>
                      <a:pPr marL="737870" marR="9017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2800" b="1" u="sng" dirty="0"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</a:rPr>
                        <a:t>TWEEPY</a:t>
                      </a:r>
                      <a:r>
                        <a:rPr lang="en-US" sz="2800" dirty="0"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</a:rPr>
                        <a:t> : Python Library to access Twitter APIs.</a:t>
                      </a:r>
                    </a:p>
                    <a:p>
                      <a:pPr marL="737870" marR="9017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28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303542769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B96974C-61BB-4285-86A9-FBCA0C1E2432}"/>
              </a:ext>
            </a:extLst>
          </p:cNvPr>
          <p:cNvSpPr txBox="1">
            <a:spLocks/>
          </p:cNvSpPr>
          <p:nvPr/>
        </p:nvSpPr>
        <p:spPr>
          <a:xfrm>
            <a:off x="623888" y="947847"/>
            <a:ext cx="10944223" cy="1088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TECHNOLOGIES USED: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2316A9-145B-4DA2-90D5-741CF0067ECA}"/>
              </a:ext>
            </a:extLst>
          </p:cNvPr>
          <p:cNvCxnSpPr>
            <a:cxnSpLocks/>
          </p:cNvCxnSpPr>
          <p:nvPr/>
        </p:nvCxnSpPr>
        <p:spPr>
          <a:xfrm flipV="1">
            <a:off x="638177" y="6581775"/>
            <a:ext cx="10915646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8020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0C9F-A882-43DA-B499-C4A8F1715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0375"/>
            <a:ext cx="10515600" cy="317658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A89A34-8DEF-4F6B-9848-40FFB791A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12844"/>
              </p:ext>
            </p:extLst>
          </p:nvPr>
        </p:nvGraphicFramePr>
        <p:xfrm>
          <a:off x="938211" y="1519238"/>
          <a:ext cx="10715625" cy="38195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15625">
                  <a:extLst>
                    <a:ext uri="{9D8B030D-6E8A-4147-A177-3AD203B41FA5}">
                      <a16:colId xmlns:a16="http://schemas.microsoft.com/office/drawing/2014/main" val="3241185498"/>
                    </a:ext>
                  </a:extLst>
                </a:gridCol>
              </a:tblGrid>
              <a:tr h="3819524">
                <a:tc>
                  <a:txBody>
                    <a:bodyPr/>
                    <a:lstStyle/>
                    <a:p>
                      <a:pPr marL="1195070" marR="90170" indent="-4572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à"/>
                      </a:pPr>
                      <a:r>
                        <a:rPr lang="en-US" sz="2800" b="1" dirty="0"/>
                        <a:t>1. POLARITY CALCULATION USING TEXTBLOB</a:t>
                      </a:r>
                    </a:p>
                    <a:p>
                      <a:pPr marL="1195070" marR="90170" indent="-4572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à"/>
                      </a:pPr>
                      <a:endParaRPr lang="en-US" sz="280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303542769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76239-4133-460F-96CB-7959D92B4C9E}"/>
              </a:ext>
            </a:extLst>
          </p:cNvPr>
          <p:cNvCxnSpPr/>
          <p:nvPr/>
        </p:nvCxnSpPr>
        <p:spPr>
          <a:xfrm>
            <a:off x="838199" y="5048250"/>
            <a:ext cx="107156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textblob machine learning">
            <a:extLst>
              <a:ext uri="{FF2B5EF4-FFF2-40B4-BE49-F238E27FC236}">
                <a16:creationId xmlns:a16="http://schemas.microsoft.com/office/drawing/2014/main" id="{3513BD87-950D-4B26-8ABF-A01FCD36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85" y="2261393"/>
            <a:ext cx="2991352" cy="274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61702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2902D2-DF45-4D37-9B12-724059452B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14618"/>
              </p:ext>
            </p:extLst>
          </p:nvPr>
        </p:nvGraphicFramePr>
        <p:xfrm>
          <a:off x="420688" y="742950"/>
          <a:ext cx="10715625" cy="8421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15625">
                  <a:extLst>
                    <a:ext uri="{9D8B030D-6E8A-4147-A177-3AD203B41FA5}">
                      <a16:colId xmlns:a16="http://schemas.microsoft.com/office/drawing/2014/main" val="3241185498"/>
                    </a:ext>
                  </a:extLst>
                </a:gridCol>
              </a:tblGrid>
              <a:tr h="4210631">
                <a:tc>
                  <a:txBody>
                    <a:bodyPr/>
                    <a:lstStyle/>
                    <a:p>
                      <a:r>
                        <a:rPr lang="en-US" sz="3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TextBlob</a:t>
                      </a:r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Sentiment: Calculating Polarity and Subjectivity</a:t>
                      </a:r>
                    </a:p>
                    <a:p>
                      <a:endParaRPr lang="en-US" sz="3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sz="3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TextBlob</a:t>
                      </a:r>
                      <a:r>
                        <a:rPr lang="en-US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package for Python is a convenient way to do a lot of Judgement tasks such as Sentiment and Hate Speech </a:t>
                      </a:r>
                      <a:r>
                        <a:rPr lang="en-US" sz="3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Ananlyi</a:t>
                      </a:r>
                      <a:r>
                        <a:rPr lang="en-US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done here. For example:</a:t>
                      </a:r>
                    </a:p>
                    <a:p>
                      <a:endParaRPr lang="en-US" sz="3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3035427694"/>
                  </a:ext>
                </a:extLst>
              </a:tr>
              <a:tr h="4210631">
                <a:tc>
                  <a:txBody>
                    <a:bodyPr/>
                    <a:lstStyle/>
                    <a:p>
                      <a:endParaRPr lang="en-US" sz="3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121189555"/>
                  </a:ext>
                </a:extLst>
              </a:tr>
            </a:tbl>
          </a:graphicData>
        </a:graphic>
      </p:graphicFrame>
      <p:pic>
        <p:nvPicPr>
          <p:cNvPr id="3074" name="Picture 2" descr="Image result for textblob machine learning">
            <a:extLst>
              <a:ext uri="{FF2B5EF4-FFF2-40B4-BE49-F238E27FC236}">
                <a16:creationId xmlns:a16="http://schemas.microsoft.com/office/drawing/2014/main" id="{AA75DFC2-1033-4CC3-AFEA-759F065DF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94" y="3428999"/>
            <a:ext cx="7070725" cy="290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69907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E180-653A-4E22-A16B-060BBC6D7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APIs: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D7302-B703-4769-B1CD-46EFFD12F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https://developer.twitter.com/en/docs/basics/authentication/api-reference/authenticate</a:t>
            </a:r>
            <a:endParaRPr lang="en-US" dirty="0"/>
          </a:p>
          <a:p>
            <a:r>
              <a:rPr lang="en-US" dirty="0">
                <a:hlinkClick r:id="rId3"/>
              </a:rPr>
              <a:t>https://developer.twitter.com/en/docs/basics/authentication/api-reference/authorize</a:t>
            </a:r>
            <a:endParaRPr lang="en-US" dirty="0"/>
          </a:p>
          <a:p>
            <a:r>
              <a:rPr lang="en-US" dirty="0"/>
              <a:t>https://developer.twitter.com/en/docs/basics/authentication/api-reference/access_token</a:t>
            </a:r>
          </a:p>
        </p:txBody>
      </p:sp>
    </p:spTree>
    <p:extLst>
      <p:ext uri="{BB962C8B-B14F-4D97-AF65-F5344CB8AC3E}">
        <p14:creationId xmlns:p14="http://schemas.microsoft.com/office/powerpoint/2010/main" val="31272079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487</TotalTime>
  <Words>441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Bahnschrift SemiBold SemiConden</vt:lpstr>
      <vt:lpstr>Bahnschrift SemiLight SemiConde</vt:lpstr>
      <vt:lpstr>Calibri</vt:lpstr>
      <vt:lpstr>Calibri Light</vt:lpstr>
      <vt:lpstr>Comic Sans MS</vt:lpstr>
      <vt:lpstr>Times New Roman</vt:lpstr>
      <vt:lpstr>Wingdings</vt:lpstr>
      <vt:lpstr>Office Theme</vt:lpstr>
      <vt:lpstr>Cyber Crime  Prevention </vt:lpstr>
      <vt:lpstr>CONTENT WARNING: The rest of the presentation contains occasional examples of highly offensive, racist, bigoted, misogynist and just generally awful content from the web.</vt:lpstr>
      <vt:lpstr>What is Hate Speech</vt:lpstr>
      <vt:lpstr>Case Study : Twitter’s Rule Book</vt:lpstr>
      <vt:lpstr>PowerPoint Presentation</vt:lpstr>
      <vt:lpstr>PowerPoint Presentation</vt:lpstr>
      <vt:lpstr>PowerPoint Presentation</vt:lpstr>
      <vt:lpstr>PowerPoint Presentation</vt:lpstr>
      <vt:lpstr>Twitter APIs: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It’s All About</dc:title>
  <dc:creator>VIVEK KUMAR SINGH</dc:creator>
  <cp:lastModifiedBy>VIVEK KUMAR SINGH</cp:lastModifiedBy>
  <cp:revision>56</cp:revision>
  <dcterms:created xsi:type="dcterms:W3CDTF">2019-09-02T06:38:43Z</dcterms:created>
  <dcterms:modified xsi:type="dcterms:W3CDTF">2020-01-19T09:14:03Z</dcterms:modified>
</cp:coreProperties>
</file>