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2" r:id="rId6"/>
    <p:sldId id="274" r:id="rId7"/>
    <p:sldId id="260" r:id="rId8"/>
    <p:sldId id="278" r:id="rId9"/>
    <p:sldId id="265" r:id="rId10"/>
    <p:sldId id="277" r:id="rId11"/>
    <p:sldId id="273" r:id="rId12"/>
    <p:sldId id="275" r:id="rId13"/>
    <p:sldId id="261" r:id="rId14"/>
    <p:sldId id="276" r:id="rId15"/>
    <p:sldId id="266" r:id="rId16"/>
    <p:sldId id="267" r:id="rId17"/>
    <p:sldId id="268" r:id="rId18"/>
    <p:sldId id="269" r:id="rId19"/>
    <p:sldId id="270" r:id="rId20"/>
    <p:sldId id="271" r:id="rId21"/>
    <p:sldId id="262" r:id="rId22"/>
    <p:sldId id="27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Customer Churn Prediction Application </a:t>
            </a:r>
            <a:r>
              <a:rPr dirty="0" smtClean="0"/>
              <a:t>Architecture: </a:t>
            </a:r>
            <a:r>
              <a:rPr lang="en-US" dirty="0" smtClean="0"/>
              <a:t/>
            </a:r>
            <a:br>
              <a:rPr lang="en-US" dirty="0" smtClean="0"/>
            </a:br>
            <a:r>
              <a:rPr lang="en-US" dirty="0"/>
              <a:t/>
            </a:r>
            <a:br>
              <a:rPr lang="en-US" dirty="0"/>
            </a:br>
            <a:r>
              <a:rPr dirty="0" smtClean="0"/>
              <a:t>Implementation</a:t>
            </a:r>
            <a:r>
              <a:rPr lang="en-US" dirty="0" smtClean="0"/>
              <a:t> using Docker &amp; Kubernetes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Image Creation in </a:t>
            </a:r>
            <a:r>
              <a:rPr lang="en-US" dirty="0" err="1" smtClean="0"/>
              <a:t>Minikube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12132"/>
            <a:ext cx="8562109" cy="4813836"/>
          </a:xfrm>
          <a:prstGeom prst="rect">
            <a:avLst/>
          </a:prstGeom>
        </p:spPr>
      </p:pic>
    </p:spTree>
    <p:extLst>
      <p:ext uri="{BB962C8B-B14F-4D97-AF65-F5344CB8AC3E}">
        <p14:creationId xmlns:p14="http://schemas.microsoft.com/office/powerpoint/2010/main" val="368070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a:t>
            </a:r>
            <a:endParaRPr lang="en-IN" dirty="0"/>
          </a:p>
        </p:txBody>
      </p:sp>
      <p:pic>
        <p:nvPicPr>
          <p:cNvPr id="4" name="Picture 3"/>
          <p:cNvPicPr>
            <a:picLocks noChangeAspect="1"/>
          </p:cNvPicPr>
          <p:nvPr/>
        </p:nvPicPr>
        <p:blipFill>
          <a:blip r:embed="rId2"/>
          <a:stretch>
            <a:fillRect/>
          </a:stretch>
        </p:blipFill>
        <p:spPr>
          <a:xfrm>
            <a:off x="1033462" y="1417638"/>
            <a:ext cx="7077075" cy="4800600"/>
          </a:xfrm>
          <a:prstGeom prst="rect">
            <a:avLst/>
          </a:prstGeom>
        </p:spPr>
      </p:pic>
    </p:spTree>
    <p:extLst>
      <p:ext uri="{BB962C8B-B14F-4D97-AF65-F5344CB8AC3E}">
        <p14:creationId xmlns:p14="http://schemas.microsoft.com/office/powerpoint/2010/main" val="93566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a:t>
            </a:r>
            <a:endParaRPr lang="en-IN" dirty="0"/>
          </a:p>
        </p:txBody>
      </p:sp>
      <p:sp>
        <p:nvSpPr>
          <p:cNvPr id="3" name="TextBox 2"/>
          <p:cNvSpPr txBox="1"/>
          <p:nvPr/>
        </p:nvSpPr>
        <p:spPr>
          <a:xfrm>
            <a:off x="177511" y="1417638"/>
            <a:ext cx="8630376" cy="4801314"/>
          </a:xfrm>
          <a:prstGeom prst="rect">
            <a:avLst/>
          </a:prstGeom>
          <a:noFill/>
        </p:spPr>
        <p:txBody>
          <a:bodyPr wrap="none" rtlCol="0">
            <a:spAutoFit/>
          </a:bodyPr>
          <a:lstStyle/>
          <a:p>
            <a:r>
              <a:rPr lang="en-US" dirty="0"/>
              <a:t>It is an open source project to automate deployment, scale, and to manage the </a:t>
            </a:r>
            <a:endParaRPr lang="en-US" dirty="0" smtClean="0"/>
          </a:p>
          <a:p>
            <a:r>
              <a:rPr lang="en-US" dirty="0" smtClean="0"/>
              <a:t>Containerized </a:t>
            </a:r>
            <a:r>
              <a:rPr lang="en-US" dirty="0"/>
              <a:t>applications [11]. Without the Container orchestration the human cost of </a:t>
            </a:r>
            <a:endParaRPr lang="en-US" dirty="0" smtClean="0"/>
          </a:p>
          <a:p>
            <a:r>
              <a:rPr lang="en-US" dirty="0" smtClean="0"/>
              <a:t>running </a:t>
            </a:r>
            <a:r>
              <a:rPr lang="en-US" dirty="0"/>
              <a:t>services was high, increased complexity of running something new in production, </a:t>
            </a:r>
            <a:endParaRPr lang="en-US" dirty="0" smtClean="0"/>
          </a:p>
          <a:p>
            <a:r>
              <a:rPr lang="en-US" dirty="0" smtClean="0"/>
              <a:t>scaling </a:t>
            </a:r>
            <a:r>
              <a:rPr lang="en-US" dirty="0"/>
              <a:t>was difficult, manual service setup and manual node crash fixing was required. </a:t>
            </a:r>
            <a:endParaRPr lang="en-US" dirty="0" smtClean="0"/>
          </a:p>
          <a:p>
            <a:r>
              <a:rPr lang="en-US" dirty="0" smtClean="0"/>
              <a:t>Kubernetes </a:t>
            </a:r>
            <a:r>
              <a:rPr lang="en-US" dirty="0"/>
              <a:t>(K8S) provides various significant features which allow running immutable </a:t>
            </a:r>
            <a:endParaRPr lang="en-US" dirty="0" smtClean="0"/>
          </a:p>
          <a:p>
            <a:r>
              <a:rPr lang="en-US" dirty="0" smtClean="0"/>
              <a:t>infrastructure.</a:t>
            </a:r>
          </a:p>
          <a:p>
            <a:endParaRPr lang="en-US" dirty="0"/>
          </a:p>
          <a:p>
            <a:r>
              <a:rPr lang="en-US" dirty="0"/>
              <a:t>The key K8S features are as below-</a:t>
            </a:r>
          </a:p>
          <a:p>
            <a:pPr marL="285750" indent="-285750">
              <a:buFont typeface="Arial" panose="020B0604020202020204" pitchFamily="34" charset="0"/>
              <a:buChar char="•"/>
            </a:pPr>
            <a:r>
              <a:rPr lang="en-US" dirty="0"/>
              <a:t>Horizontal scaling</a:t>
            </a:r>
          </a:p>
          <a:p>
            <a:pPr marL="285750" indent="-285750">
              <a:buFont typeface="Arial" panose="020B0604020202020204" pitchFamily="34" charset="0"/>
              <a:buChar char="•"/>
            </a:pPr>
            <a:r>
              <a:rPr lang="en-US" dirty="0"/>
              <a:t>Automated rollouts and rollbacks</a:t>
            </a:r>
          </a:p>
          <a:p>
            <a:pPr marL="285750" indent="-285750">
              <a:buFont typeface="Arial" panose="020B0604020202020204" pitchFamily="34" charset="0"/>
              <a:buChar char="•"/>
            </a:pPr>
            <a:r>
              <a:rPr lang="en-US" dirty="0"/>
              <a:t>Service discovery and load balancing</a:t>
            </a:r>
          </a:p>
          <a:p>
            <a:pPr marL="285750" indent="-285750">
              <a:buFont typeface="Arial" panose="020B0604020202020204" pitchFamily="34" charset="0"/>
              <a:buChar char="•"/>
            </a:pPr>
            <a:r>
              <a:rPr lang="en-US" dirty="0"/>
              <a:t>Storage orchestration</a:t>
            </a:r>
          </a:p>
          <a:p>
            <a:pPr marL="285750" indent="-285750">
              <a:buFont typeface="Arial" panose="020B0604020202020204" pitchFamily="34" charset="0"/>
              <a:buChar char="•"/>
            </a:pPr>
            <a:r>
              <a:rPr lang="en-US" dirty="0"/>
              <a:t>Secret and configuration management</a:t>
            </a:r>
          </a:p>
          <a:p>
            <a:pPr marL="285750" indent="-285750">
              <a:buFont typeface="Arial" panose="020B0604020202020204" pitchFamily="34" charset="0"/>
              <a:buChar char="•"/>
            </a:pPr>
            <a:r>
              <a:rPr lang="en-US" dirty="0"/>
              <a:t>Self-healing</a:t>
            </a:r>
          </a:p>
          <a:p>
            <a:pPr marL="285750" indent="-285750">
              <a:buFont typeface="Arial" panose="020B0604020202020204" pitchFamily="34" charset="0"/>
              <a:buChar char="•"/>
            </a:pPr>
            <a:r>
              <a:rPr lang="en-US" dirty="0"/>
              <a:t>Batch execution</a:t>
            </a:r>
          </a:p>
          <a:p>
            <a:pPr marL="285750" indent="-285750">
              <a:buFont typeface="Arial" panose="020B0604020202020204" pitchFamily="34" charset="0"/>
              <a:buChar char="•"/>
            </a:pPr>
            <a:r>
              <a:rPr lang="en-US" dirty="0"/>
              <a:t>Automatic bin packing</a:t>
            </a:r>
          </a:p>
          <a:p>
            <a:endParaRPr lang="en-IN" dirty="0"/>
          </a:p>
        </p:txBody>
      </p:sp>
    </p:spTree>
    <p:extLst>
      <p:ext uri="{BB962C8B-B14F-4D97-AF65-F5344CB8AC3E}">
        <p14:creationId xmlns:p14="http://schemas.microsoft.com/office/powerpoint/2010/main" val="216959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Kubernetes Orchestration</a:t>
            </a:r>
          </a:p>
        </p:txBody>
      </p:sp>
      <p:sp>
        <p:nvSpPr>
          <p:cNvPr id="3" name="Content Placeholder 2"/>
          <p:cNvSpPr>
            <a:spLocks noGrp="1"/>
          </p:cNvSpPr>
          <p:nvPr>
            <p:ph idx="1"/>
          </p:nvPr>
        </p:nvSpPr>
        <p:spPr/>
        <p:txBody>
          <a:bodyPr/>
          <a:lstStyle/>
          <a:p>
            <a:r>
              <a:t>Kubernetes Cluster: The Docker image is deployed in a Kubernetes cluster.</a:t>
            </a:r>
          </a:p>
          <a:p>
            <a:r>
              <a:t>Deployment: Manages replicas of the container running the model. Ensures scalability and fault tolerance.</a:t>
            </a:r>
          </a:p>
          <a:p>
            <a:r>
              <a:t>Service: Exposes the container to external traffic. The service can be of type NodePort or LoadBalancer.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Yaml</a:t>
            </a:r>
            <a:r>
              <a:rPr lang="en-US" dirty="0" smtClean="0"/>
              <a:t> File</a:t>
            </a:r>
            <a:endParaRPr dirty="0"/>
          </a:p>
        </p:txBody>
      </p:sp>
      <p:pic>
        <p:nvPicPr>
          <p:cNvPr id="5" name="Picture 4"/>
          <p:cNvPicPr>
            <a:picLocks noChangeAspect="1"/>
          </p:cNvPicPr>
          <p:nvPr/>
        </p:nvPicPr>
        <p:blipFill>
          <a:blip r:embed="rId2"/>
          <a:stretch>
            <a:fillRect/>
          </a:stretch>
        </p:blipFill>
        <p:spPr>
          <a:xfrm>
            <a:off x="225576" y="1094510"/>
            <a:ext cx="8692848" cy="6158490"/>
          </a:xfrm>
          <a:prstGeom prst="rect">
            <a:avLst/>
          </a:prstGeom>
        </p:spPr>
      </p:pic>
    </p:spTree>
    <p:extLst>
      <p:ext uri="{BB962C8B-B14F-4D97-AF65-F5344CB8AC3E}">
        <p14:creationId xmlns:p14="http://schemas.microsoft.com/office/powerpoint/2010/main" val="2066941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Service in Kubernetes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57135"/>
            <a:ext cx="8686800" cy="4954501"/>
          </a:xfrm>
          <a:prstGeom prst="rect">
            <a:avLst/>
          </a:prstGeom>
        </p:spPr>
      </p:pic>
    </p:spTree>
    <p:extLst>
      <p:ext uri="{BB962C8B-B14F-4D97-AF65-F5344CB8AC3E}">
        <p14:creationId xmlns:p14="http://schemas.microsoft.com/office/powerpoint/2010/main" val="2915656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Minikube</a:t>
            </a:r>
            <a:r>
              <a:rPr lang="en-US" dirty="0" smtClean="0"/>
              <a:t> Dashboard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3" y="1417638"/>
            <a:ext cx="8465127" cy="4759310"/>
          </a:xfrm>
          <a:prstGeom prst="rect">
            <a:avLst/>
          </a:prstGeom>
        </p:spPr>
      </p:pic>
    </p:spTree>
    <p:extLst>
      <p:ext uri="{BB962C8B-B14F-4D97-AF65-F5344CB8AC3E}">
        <p14:creationId xmlns:p14="http://schemas.microsoft.com/office/powerpoint/2010/main" val="222308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Minikube</a:t>
            </a:r>
            <a:r>
              <a:rPr lang="en-US" dirty="0" smtClean="0"/>
              <a:t> Dashboard Services &amp; Pods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8556"/>
            <a:ext cx="9144000" cy="4920088"/>
          </a:xfrm>
          <a:prstGeom prst="rect">
            <a:avLst/>
          </a:prstGeom>
        </p:spPr>
      </p:pic>
    </p:spTree>
    <p:extLst>
      <p:ext uri="{BB962C8B-B14F-4D97-AF65-F5344CB8AC3E}">
        <p14:creationId xmlns:p14="http://schemas.microsoft.com/office/powerpoint/2010/main" val="62256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Minikube</a:t>
            </a:r>
            <a:r>
              <a:rPr lang="en-US" dirty="0" smtClean="0"/>
              <a:t> Replica Sets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6485"/>
            <a:ext cx="9144000" cy="4913394"/>
          </a:xfrm>
          <a:prstGeom prst="rect">
            <a:avLst/>
          </a:prstGeom>
        </p:spPr>
      </p:pic>
    </p:spTree>
    <p:extLst>
      <p:ext uri="{BB962C8B-B14F-4D97-AF65-F5344CB8AC3E}">
        <p14:creationId xmlns:p14="http://schemas.microsoft.com/office/powerpoint/2010/main" val="374745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Minikube</a:t>
            </a:r>
            <a:r>
              <a:rPr lang="en-US" dirty="0" smtClean="0"/>
              <a:t> Pods &amp; Services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4855139"/>
          </a:xfrm>
          <a:prstGeom prst="rect">
            <a:avLst/>
          </a:prstGeom>
        </p:spPr>
      </p:pic>
    </p:spTree>
    <p:extLst>
      <p:ext uri="{BB962C8B-B14F-4D97-AF65-F5344CB8AC3E}">
        <p14:creationId xmlns:p14="http://schemas.microsoft.com/office/powerpoint/2010/main" val="222840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Ingestion</a:t>
            </a:r>
          </a:p>
        </p:txBody>
      </p:sp>
      <p:sp>
        <p:nvSpPr>
          <p:cNvPr id="3" name="Content Placeholder 2"/>
          <p:cNvSpPr>
            <a:spLocks noGrp="1"/>
          </p:cNvSpPr>
          <p:nvPr>
            <p:ph idx="1"/>
          </p:nvPr>
        </p:nvSpPr>
        <p:spPr/>
        <p:txBody>
          <a:bodyPr/>
          <a:lstStyle/>
          <a:p>
            <a:r>
              <a:t>Sources: The data can be ingested from various sources like databases, CSV files, APIs, or real-time streams.</a:t>
            </a:r>
          </a:p>
          <a:p>
            <a:r>
              <a:t>Data Flow: Data is fed into a preprocessing pipeline.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Minikube</a:t>
            </a:r>
            <a:r>
              <a:rPr lang="en-US" dirty="0" smtClean="0"/>
              <a:t> Pods &amp; Services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7" y="1968636"/>
            <a:ext cx="8825345" cy="3288859"/>
          </a:xfrm>
          <a:prstGeom prst="rect">
            <a:avLst/>
          </a:prstGeom>
        </p:spPr>
      </p:pic>
    </p:spTree>
    <p:extLst>
      <p:ext uri="{BB962C8B-B14F-4D97-AF65-F5344CB8AC3E}">
        <p14:creationId xmlns:p14="http://schemas.microsoft.com/office/powerpoint/2010/main" val="210591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API Exposure</a:t>
            </a:r>
          </a:p>
        </p:txBody>
      </p:sp>
      <p:sp>
        <p:nvSpPr>
          <p:cNvPr id="3" name="Content Placeholder 2"/>
          <p:cNvSpPr>
            <a:spLocks noGrp="1"/>
          </p:cNvSpPr>
          <p:nvPr>
            <p:ph idx="1"/>
          </p:nvPr>
        </p:nvSpPr>
        <p:spPr/>
        <p:txBody>
          <a:bodyPr/>
          <a:lstStyle/>
          <a:p>
            <a:r>
              <a:t>Flask/FastAPI: The container running the model serves predictions via an API.</a:t>
            </a:r>
          </a:p>
          <a:p>
            <a:r>
              <a:t>Endpoint: A /predict endpoint is exposed to handle user requests, typically returning churn predictions based on input features.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API Exposure</a:t>
            </a:r>
          </a:p>
        </p:txBody>
      </p:sp>
      <p:pic>
        <p:nvPicPr>
          <p:cNvPr id="5" name="Picture 4"/>
          <p:cNvPicPr>
            <a:picLocks noChangeAspect="1"/>
          </p:cNvPicPr>
          <p:nvPr/>
        </p:nvPicPr>
        <p:blipFill>
          <a:blip r:embed="rId2"/>
          <a:stretch>
            <a:fillRect/>
          </a:stretch>
        </p:blipFill>
        <p:spPr>
          <a:xfrm>
            <a:off x="434947" y="1814945"/>
            <a:ext cx="8274105" cy="3933392"/>
          </a:xfrm>
          <a:prstGeom prst="rect">
            <a:avLst/>
          </a:prstGeom>
        </p:spPr>
      </p:pic>
    </p:spTree>
    <p:extLst>
      <p:ext uri="{BB962C8B-B14F-4D97-AF65-F5344CB8AC3E}">
        <p14:creationId xmlns:p14="http://schemas.microsoft.com/office/powerpoint/2010/main" val="164226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Preprocessing</a:t>
            </a:r>
          </a:p>
        </p:txBody>
      </p:sp>
      <p:sp>
        <p:nvSpPr>
          <p:cNvPr id="3" name="Content Placeholder 2"/>
          <p:cNvSpPr>
            <a:spLocks noGrp="1"/>
          </p:cNvSpPr>
          <p:nvPr>
            <p:ph idx="1"/>
          </p:nvPr>
        </p:nvSpPr>
        <p:spPr/>
        <p:txBody>
          <a:bodyPr/>
          <a:lstStyle/>
          <a:p>
            <a:r>
              <a:t>Data Cleaning: Handling missing values, normalizing data, and feature selection.</a:t>
            </a:r>
          </a:p>
          <a:p>
            <a:r>
              <a:t>Transformation: Encoding categorical variables, scaling numeric features.</a:t>
            </a:r>
          </a:p>
          <a:p>
            <a:r>
              <a:t>Output: Processed data is sent to the model training pipeline.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 and Evaluation</a:t>
            </a:r>
          </a:p>
        </p:txBody>
      </p:sp>
      <p:sp>
        <p:nvSpPr>
          <p:cNvPr id="3" name="Content Placeholder 2"/>
          <p:cNvSpPr>
            <a:spLocks noGrp="1"/>
          </p:cNvSpPr>
          <p:nvPr>
            <p:ph idx="1"/>
          </p:nvPr>
        </p:nvSpPr>
        <p:spPr/>
        <p:txBody>
          <a:bodyPr/>
          <a:lstStyle/>
          <a:p>
            <a:r>
              <a:t>Machine Learning Pipeline: Model is trained using algorithms like Logistic Regression, Decision Trees, or Neural Networks.</a:t>
            </a:r>
          </a:p>
          <a:p>
            <a:r>
              <a:t>Evaluation: The model’s performance is evaluated using metrics such as accuracy, precision, recall, or F1-score.</a:t>
            </a:r>
          </a:p>
          <a:p>
            <a:r>
              <a:t>Output: Trained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Of Containerization &amp; Orchestration</a:t>
            </a:r>
            <a:endParaRPr dirty="0"/>
          </a:p>
        </p:txBody>
      </p:sp>
      <p:sp>
        <p:nvSpPr>
          <p:cNvPr id="3" name="Content Placeholder 2"/>
          <p:cNvSpPr>
            <a:spLocks noGrp="1"/>
          </p:cNvSpPr>
          <p:nvPr>
            <p:ph idx="1"/>
          </p:nvPr>
        </p:nvSpPr>
        <p:spPr/>
        <p:txBody>
          <a:bodyPr>
            <a:normAutofit fontScale="85000" lnSpcReduction="20000"/>
          </a:bodyPr>
          <a:lstStyle/>
          <a:p>
            <a:r>
              <a:rPr lang="en-US" dirty="0"/>
              <a:t>One of the common problems is faced by the developers and operational team that the code is working successfully on a machine but doesn't work on other one due to the differences in computing environment, if any.</a:t>
            </a:r>
            <a:r>
              <a:rPr dirty="0" smtClean="0"/>
              <a:t>.</a:t>
            </a:r>
            <a:endParaRPr dirty="0"/>
          </a:p>
          <a:p>
            <a:r>
              <a:rPr lang="en-US" dirty="0"/>
              <a:t>The Virtual Machine or Virtualization is not the suitable option to handle these challenges. To address such issues, the need of Containerization arises. Containerization facilitates to deploy various applications utilizing the same OS on a single VM/ Server. A Container uses operating system level virtualization for deploying applications instead of creating an entire </a:t>
            </a:r>
            <a:r>
              <a:rPr lang="en-US" dirty="0" err="1"/>
              <a:t>VM.</a:t>
            </a:r>
            <a:r>
              <a:rPr dirty="0" err="1" smtClean="0"/>
              <a:t>Output</a:t>
            </a:r>
            <a:r>
              <a:rPr dirty="0"/>
              <a:t>: Trained model.</a:t>
            </a:r>
          </a:p>
        </p:txBody>
      </p:sp>
    </p:spTree>
    <p:extLst>
      <p:ext uri="{BB962C8B-B14F-4D97-AF65-F5344CB8AC3E}">
        <p14:creationId xmlns:p14="http://schemas.microsoft.com/office/powerpoint/2010/main" val="261837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Of Containerization &amp; Orchestration</a:t>
            </a:r>
            <a:endParaRPr dirty="0"/>
          </a:p>
        </p:txBody>
      </p:sp>
      <p:sp>
        <p:nvSpPr>
          <p:cNvPr id="3" name="Content Placeholder 2"/>
          <p:cNvSpPr>
            <a:spLocks noGrp="1"/>
          </p:cNvSpPr>
          <p:nvPr>
            <p:ph idx="1"/>
          </p:nvPr>
        </p:nvSpPr>
        <p:spPr/>
        <p:txBody>
          <a:bodyPr>
            <a:normAutofit fontScale="62500" lnSpcReduction="20000"/>
          </a:bodyPr>
          <a:lstStyle/>
          <a:p>
            <a:r>
              <a:rPr lang="en-US" dirty="0"/>
              <a:t>The applications are enveloped with all the required dependencies into a standardized format called as a Container. These Containers carry on running in an isolated manner on top of the host OS. Now several </a:t>
            </a:r>
            <a:r>
              <a:rPr lang="en-US" dirty="0" err="1"/>
              <a:t>Microservices</a:t>
            </a:r>
            <a:r>
              <a:rPr lang="en-US" dirty="0"/>
              <a:t> can run in the same VM by running various Containers for each </a:t>
            </a:r>
            <a:r>
              <a:rPr lang="en-US" dirty="0" err="1"/>
              <a:t>Microservice</a:t>
            </a:r>
            <a:r>
              <a:rPr lang="en-US" dirty="0"/>
              <a:t>. In this way, it supports the </a:t>
            </a:r>
            <a:r>
              <a:rPr lang="en-US" dirty="0" err="1"/>
              <a:t>Microservices</a:t>
            </a:r>
            <a:r>
              <a:rPr lang="en-US" dirty="0"/>
              <a:t> architecture as well as resolves the issue of differences in computing environment on VM/ Servers. The application will always work same way without any difference that on which Platform/ OS (Data Center, Cloud, Windows and Linux Distros) it runs. Containerization is in vogue with the rise of </a:t>
            </a:r>
            <a:r>
              <a:rPr lang="en-US" dirty="0" err="1"/>
              <a:t>Microservices</a:t>
            </a:r>
            <a:r>
              <a:rPr lang="en-US" dirty="0"/>
              <a:t> and </a:t>
            </a:r>
            <a:r>
              <a:rPr lang="en-US" dirty="0" err="1"/>
              <a:t>Docker.</a:t>
            </a:r>
            <a:r>
              <a:rPr lang="en-US" dirty="0" err="1" smtClean="0"/>
              <a:t>The</a:t>
            </a:r>
            <a:r>
              <a:rPr lang="en-US" dirty="0" smtClean="0"/>
              <a:t> </a:t>
            </a:r>
            <a:r>
              <a:rPr lang="en-US" dirty="0"/>
              <a:t>Virtual Machine or Virtualization is not the suitable option to handle these challenges. To address such issues, the need of Containerization arises. Containerization facilitates to deploy various applications utilizing the same OS on a single VM/ Server. A Container uses operating system level virtualization for deploying applications instead of creating an entire VM</a:t>
            </a:r>
            <a:r>
              <a:rPr lang="en-US" dirty="0" smtClean="0"/>
              <a:t>.</a:t>
            </a:r>
            <a:r>
              <a:rPr dirty="0" smtClean="0"/>
              <a:t>.</a:t>
            </a:r>
            <a:endParaRPr lang="en-US" dirty="0" smtClean="0"/>
          </a:p>
          <a:p>
            <a:endParaRPr dirty="0"/>
          </a:p>
        </p:txBody>
      </p:sp>
    </p:spTree>
    <p:extLst>
      <p:ext uri="{BB962C8B-B14F-4D97-AF65-F5344CB8AC3E}">
        <p14:creationId xmlns:p14="http://schemas.microsoft.com/office/powerpoint/2010/main" val="53058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Dockerization</a:t>
            </a:r>
          </a:p>
        </p:txBody>
      </p:sp>
      <p:sp>
        <p:nvSpPr>
          <p:cNvPr id="3" name="Content Placeholder 2"/>
          <p:cNvSpPr>
            <a:spLocks noGrp="1"/>
          </p:cNvSpPr>
          <p:nvPr>
            <p:ph idx="1"/>
          </p:nvPr>
        </p:nvSpPr>
        <p:spPr/>
        <p:txBody>
          <a:bodyPr/>
          <a:lstStyle/>
          <a:p>
            <a:r>
              <a:t>Docker Image: The trained model is packaged into a Docker image, along with dependencies (Python, libraries, model file, etc.).</a:t>
            </a:r>
          </a:p>
          <a:p>
            <a:r>
              <a:t>Dockerfile: A Dockerfile is used to define the steps to create this image.</a:t>
            </a:r>
          </a:p>
          <a:p>
            <a:r>
              <a:t>Docker Registry: The Docker image is pushed to a container registry (Docker Hub, private registry).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Docker</a:t>
            </a:r>
            <a:r>
              <a:rPr lang="en-US" dirty="0" smtClean="0"/>
              <a:t> File </a:t>
            </a:r>
            <a:endParaRPr dirty="0"/>
          </a:p>
        </p:txBody>
      </p:sp>
      <p:pic>
        <p:nvPicPr>
          <p:cNvPr id="5" name="Picture 4"/>
          <p:cNvPicPr>
            <a:picLocks noChangeAspect="1"/>
          </p:cNvPicPr>
          <p:nvPr/>
        </p:nvPicPr>
        <p:blipFill>
          <a:blip r:embed="rId2"/>
          <a:stretch>
            <a:fillRect/>
          </a:stretch>
        </p:blipFill>
        <p:spPr>
          <a:xfrm>
            <a:off x="457199" y="1346201"/>
            <a:ext cx="8340437" cy="5511799"/>
          </a:xfrm>
          <a:prstGeom prst="rect">
            <a:avLst/>
          </a:prstGeom>
        </p:spPr>
      </p:pic>
    </p:spTree>
    <p:extLst>
      <p:ext uri="{BB962C8B-B14F-4D97-AF65-F5344CB8AC3E}">
        <p14:creationId xmlns:p14="http://schemas.microsoft.com/office/powerpoint/2010/main" val="220323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Desktop Dashboard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68581"/>
            <a:ext cx="8229600" cy="4932218"/>
          </a:xfrm>
          <a:prstGeom prst="rect">
            <a:avLst/>
          </a:prstGeom>
        </p:spPr>
      </p:pic>
    </p:spTree>
    <p:extLst>
      <p:ext uri="{BB962C8B-B14F-4D97-AF65-F5344CB8AC3E}">
        <p14:creationId xmlns:p14="http://schemas.microsoft.com/office/powerpoint/2010/main" val="394686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1319</TotalTime>
  <Words>715</Words>
  <Application>Microsoft Office PowerPoint</Application>
  <PresentationFormat>On-screen Show (4:3)</PresentationFormat>
  <Paragraphs>57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Customer Churn Prediction Application Architecture:   Implementation using Docker &amp; Kubernetes</vt:lpstr>
      <vt:lpstr>Data Ingestion</vt:lpstr>
      <vt:lpstr>Preprocessing</vt:lpstr>
      <vt:lpstr>Model Training and Evaluation</vt:lpstr>
      <vt:lpstr>Need Of Containerization &amp; Orchestration</vt:lpstr>
      <vt:lpstr>Need Of Containerization &amp; Orchestration</vt:lpstr>
      <vt:lpstr>Dockerization</vt:lpstr>
      <vt:lpstr>Docker File </vt:lpstr>
      <vt:lpstr>Docker Desktop Dashboard </vt:lpstr>
      <vt:lpstr>Docker Image Creation in Minikube</vt:lpstr>
      <vt:lpstr>Kubernetes</vt:lpstr>
      <vt:lpstr>Kubernetes</vt:lpstr>
      <vt:lpstr>Kubernetes Orchestration</vt:lpstr>
      <vt:lpstr>Yaml File</vt:lpstr>
      <vt:lpstr>Deploying Service in Kubernetes</vt:lpstr>
      <vt:lpstr>Minikube Dashboard</vt:lpstr>
      <vt:lpstr>Minikube Dashboard Services &amp; Pods</vt:lpstr>
      <vt:lpstr>Minikube Replica Sets</vt:lpstr>
      <vt:lpstr>Minikube Pods &amp; Services</vt:lpstr>
      <vt:lpstr>Minikube Pods &amp; Services</vt:lpstr>
      <vt:lpstr>API Exposure</vt:lpstr>
      <vt:lpstr>API Exposure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Application Architecture:   Implementation using Docker &amp; Kubernetes</dc:title>
  <dc:subject/>
  <dc:creator/>
  <cp:keywords/>
  <dc:description>generated using python-pptx</dc:description>
  <cp:lastModifiedBy>ADMIN</cp:lastModifiedBy>
  <cp:revision>6</cp:revision>
  <dcterms:created xsi:type="dcterms:W3CDTF">2013-01-27T09:14:16Z</dcterms:created>
  <dcterms:modified xsi:type="dcterms:W3CDTF">2024-10-25T09:53:25Z</dcterms:modified>
  <cp:category/>
</cp:coreProperties>
</file>