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73" r:id="rId2"/>
    <p:sldId id="257" r:id="rId3"/>
    <p:sldId id="285" r:id="rId4"/>
    <p:sldId id="278" r:id="rId5"/>
    <p:sldId id="279" r:id="rId6"/>
    <p:sldId id="280" r:id="rId7"/>
    <p:sldId id="272" r:id="rId8"/>
    <p:sldId id="262" r:id="rId9"/>
    <p:sldId id="263" r:id="rId10"/>
    <p:sldId id="264" r:id="rId11"/>
    <p:sldId id="265" r:id="rId12"/>
    <p:sldId id="283" r:id="rId13"/>
    <p:sldId id="284" r:id="rId14"/>
    <p:sldId id="271" r:id="rId15"/>
    <p:sldId id="286" r:id="rId16"/>
    <p:sldId id="287" r:id="rId17"/>
    <p:sldId id="288" r:id="rId18"/>
    <p:sldId id="289" r:id="rId19"/>
    <p:sldId id="290" r:id="rId20"/>
    <p:sldId id="291" r:id="rId21"/>
    <p:sldId id="292" r:id="rId22"/>
    <p:sldId id="293" r:id="rId23"/>
    <p:sldId id="294" r:id="rId24"/>
    <p:sldId id="295" r:id="rId25"/>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7941F0E3-AB27-4953-BF16-288F19153D07}">
          <p14:sldIdLst>
            <p14:sldId id="273"/>
            <p14:sldId id="257"/>
            <p14:sldId id="285"/>
            <p14:sldId id="278"/>
            <p14:sldId id="279"/>
            <p14:sldId id="280"/>
            <p14:sldId id="272"/>
            <p14:sldId id="262"/>
            <p14:sldId id="263"/>
            <p14:sldId id="264"/>
            <p14:sldId id="265"/>
            <p14:sldId id="283"/>
            <p14:sldId id="284"/>
            <p14:sldId id="271"/>
            <p14:sldId id="286"/>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B536A"/>
    <a:srgbClr val="F53737"/>
    <a:srgbClr val="990033"/>
    <a:srgbClr val="A32020"/>
    <a:srgbClr val="FF9900"/>
    <a:srgbClr val="EB8C00"/>
    <a:srgbClr val="DC6900"/>
    <a:srgbClr val="FF2D2D"/>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A126BF-7B41-45D3-940B-6E21E2A92223}">
  <a:tblStyle styleId="{C8A126BF-7B41-45D3-940B-6E21E2A9222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1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pandey\Desktop\Final_project\nyc_mv_crashes_base_2019.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pandey\Desktop\Final_project\nyc_mv_crashes_base_2019.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Univers Condensed" panose="020B0506020202050204" pitchFamily="34" charset="0"/>
                <a:ea typeface="+mn-ea"/>
                <a:cs typeface="+mn-cs"/>
              </a:defRPr>
            </a:pPr>
            <a:r>
              <a:rPr lang="en-US" dirty="0">
                <a:solidFill>
                  <a:schemeClr val="tx1"/>
                </a:solidFill>
                <a:latin typeface="Univers Condensed" panose="020B0506020202050204" pitchFamily="34" charset="0"/>
              </a:rPr>
              <a:t>%</a:t>
            </a:r>
            <a:r>
              <a:rPr lang="en-US" baseline="0" dirty="0">
                <a:solidFill>
                  <a:schemeClr val="tx1"/>
                </a:solidFill>
                <a:latin typeface="Univers Condensed" panose="020B0506020202050204" pitchFamily="34" charset="0"/>
              </a:rPr>
              <a:t> Injuries across Months</a:t>
            </a:r>
            <a:endParaRPr lang="en-US" dirty="0">
              <a:solidFill>
                <a:schemeClr val="tx1"/>
              </a:solidFill>
              <a:latin typeface="Univers Condensed" panose="020B050602020205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Univers Condensed" panose="020B0506020202050204" pitchFamily="34" charset="0"/>
              <a:ea typeface="+mn-ea"/>
              <a:cs typeface="+mn-cs"/>
            </a:defRPr>
          </a:pPr>
          <a:endParaRPr lang="en-US"/>
        </a:p>
      </c:txPr>
    </c:title>
    <c:autoTitleDeleted val="0"/>
    <c:plotArea>
      <c:layout>
        <c:manualLayout>
          <c:layoutTarget val="inner"/>
          <c:xMode val="edge"/>
          <c:yMode val="edge"/>
          <c:x val="0.1295553085382449"/>
          <c:y val="0.26769356336900135"/>
          <c:w val="0.83725816145417709"/>
          <c:h val="0.54052457261121389"/>
        </c:manualLayout>
      </c:layout>
      <c:lineChart>
        <c:grouping val="standard"/>
        <c:varyColors val="0"/>
        <c:ser>
          <c:idx val="0"/>
          <c:order val="0"/>
          <c:tx>
            <c:strRef>
              <c:f>Sheet2!$H$5</c:f>
              <c:strCache>
                <c:ptCount val="1"/>
                <c:pt idx="0">
                  <c:v>Good Visibility</c:v>
                </c:pt>
              </c:strCache>
            </c:strRef>
          </c:tx>
          <c:spPr>
            <a:ln w="28575" cap="rnd">
              <a:solidFill>
                <a:schemeClr val="accent2">
                  <a:lumMod val="60000"/>
                  <a:lumOff val="40000"/>
                </a:schemeClr>
              </a:solidFill>
              <a:round/>
            </a:ln>
            <a:effectLst/>
          </c:spPr>
          <c:marker>
            <c:symbol val="none"/>
          </c:marker>
          <c:cat>
            <c:strRef>
              <c:f>Sheet2!$G$6:$G$17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Sheet2!$H$6:$H$17</c:f>
              <c:numCache>
                <c:formatCode>0%</c:formatCode>
                <c:ptCount val="12"/>
                <c:pt idx="0">
                  <c:v>0.18956400279357477</c:v>
                </c:pt>
                <c:pt idx="1">
                  <c:v>0.19518927444794953</c:v>
                </c:pt>
                <c:pt idx="2">
                  <c:v>0.20183565676681964</c:v>
                </c:pt>
                <c:pt idx="3">
                  <c:v>0.21837535014005602</c:v>
                </c:pt>
                <c:pt idx="4">
                  <c:v>0.21762362770815116</c:v>
                </c:pt>
                <c:pt idx="5">
                  <c:v>0.21537297910560652</c:v>
                </c:pt>
                <c:pt idx="6">
                  <c:v>0.22212073403636967</c:v>
                </c:pt>
                <c:pt idx="7">
                  <c:v>0.22006378660481299</c:v>
                </c:pt>
                <c:pt idx="8">
                  <c:v>0.21858419435911758</c:v>
                </c:pt>
                <c:pt idx="9">
                  <c:v>0.21935483870967742</c:v>
                </c:pt>
                <c:pt idx="10">
                  <c:v>0.20996566599172461</c:v>
                </c:pt>
                <c:pt idx="11">
                  <c:v>0.21588698945644386</c:v>
                </c:pt>
              </c:numCache>
            </c:numRef>
          </c:val>
          <c:smooth val="0"/>
          <c:extLst>
            <c:ext xmlns:c16="http://schemas.microsoft.com/office/drawing/2014/chart" uri="{C3380CC4-5D6E-409C-BE32-E72D297353CC}">
              <c16:uniqueId val="{00000000-1AFA-4CA4-860E-95AB859696D5}"/>
            </c:ext>
          </c:extLst>
        </c:ser>
        <c:ser>
          <c:idx val="1"/>
          <c:order val="1"/>
          <c:tx>
            <c:strRef>
              <c:f>Sheet2!$I$5</c:f>
              <c:strCache>
                <c:ptCount val="1"/>
                <c:pt idx="0">
                  <c:v>Visibility Compromised</c:v>
                </c:pt>
              </c:strCache>
            </c:strRef>
          </c:tx>
          <c:spPr>
            <a:ln w="28575" cap="rnd">
              <a:solidFill>
                <a:srgbClr val="CC0000"/>
              </a:solidFill>
              <a:round/>
            </a:ln>
            <a:effectLst/>
          </c:spPr>
          <c:marker>
            <c:symbol val="none"/>
          </c:marker>
          <c:cat>
            <c:strRef>
              <c:f>Sheet2!$G$6:$G$17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Sheet2!$I$6:$I$17</c:f>
              <c:numCache>
                <c:formatCode>0%</c:formatCode>
                <c:ptCount val="12"/>
                <c:pt idx="0">
                  <c:v>0.21574973031283712</c:v>
                </c:pt>
                <c:pt idx="1">
                  <c:v>0.20277320153761669</c:v>
                </c:pt>
                <c:pt idx="2">
                  <c:v>0.21374927787406123</c:v>
                </c:pt>
                <c:pt idx="3">
                  <c:v>0.20718399515004546</c:v>
                </c:pt>
                <c:pt idx="4">
                  <c:v>0.20425982272787405</c:v>
                </c:pt>
                <c:pt idx="5">
                  <c:v>0.20913321698662013</c:v>
                </c:pt>
                <c:pt idx="6">
                  <c:v>0.19403563129357088</c:v>
                </c:pt>
                <c:pt idx="7">
                  <c:v>0.22969236087106809</c:v>
                </c:pt>
                <c:pt idx="8">
                  <c:v>0.2435334309419229</c:v>
                </c:pt>
                <c:pt idx="9">
                  <c:v>0.22193567961165048</c:v>
                </c:pt>
                <c:pt idx="10">
                  <c:v>0.21851542952460384</c:v>
                </c:pt>
                <c:pt idx="11">
                  <c:v>0.2292038027332145</c:v>
                </c:pt>
              </c:numCache>
            </c:numRef>
          </c:val>
          <c:smooth val="0"/>
          <c:extLst>
            <c:ext xmlns:c16="http://schemas.microsoft.com/office/drawing/2014/chart" uri="{C3380CC4-5D6E-409C-BE32-E72D297353CC}">
              <c16:uniqueId val="{00000001-1AFA-4CA4-860E-95AB859696D5}"/>
            </c:ext>
          </c:extLst>
        </c:ser>
        <c:dLbls>
          <c:showLegendKey val="0"/>
          <c:showVal val="0"/>
          <c:showCatName val="0"/>
          <c:showSerName val="0"/>
          <c:showPercent val="0"/>
          <c:showBubbleSize val="0"/>
        </c:dLbls>
        <c:smooth val="0"/>
        <c:axId val="790705096"/>
        <c:axId val="790704768"/>
      </c:lineChart>
      <c:catAx>
        <c:axId val="790705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704768"/>
        <c:crosses val="autoZero"/>
        <c:auto val="1"/>
        <c:lblAlgn val="ctr"/>
        <c:lblOffset val="100"/>
        <c:noMultiLvlLbl val="0"/>
      </c:catAx>
      <c:valAx>
        <c:axId val="790704768"/>
        <c:scaling>
          <c:orientation val="minMax"/>
          <c:max val="0.25"/>
          <c:min val="0.15000000000000002"/>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r>
                  <a:rPr lang="en-US" dirty="0">
                    <a:latin typeface="Univers Condensed Light" panose="020B0306020202040204" pitchFamily="34" charset="0"/>
                  </a:rPr>
                  <a:t>%</a:t>
                </a:r>
                <a:r>
                  <a:rPr lang="en-US" baseline="0" dirty="0">
                    <a:latin typeface="Univers Condensed Light" panose="020B0306020202040204" pitchFamily="34" charset="0"/>
                  </a:rPr>
                  <a:t> Injuries</a:t>
                </a:r>
                <a:endParaRPr lang="en-US" dirty="0">
                  <a:latin typeface="Univers Condensed Light" panose="020B030602020204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crossAx val="7907050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latin typeface="Univers Condensed" panose="020B0806030502040204" pitchFamily="34" charset="0"/>
              </a:rPr>
              <a:t>Collision</a:t>
            </a:r>
            <a:r>
              <a:rPr lang="en-US" baseline="0" dirty="0">
                <a:solidFill>
                  <a:schemeClr val="tx1"/>
                </a:solidFill>
                <a:latin typeface="Univers Condensed" panose="020B0806030502040204" pitchFamily="34" charset="0"/>
              </a:rPr>
              <a:t> and Injuries proportion at Borough</a:t>
            </a:r>
            <a:endParaRPr lang="en-US" dirty="0">
              <a:solidFill>
                <a:schemeClr val="tx1"/>
              </a:solidFill>
              <a:latin typeface="Univers Condensed" panose="020B080603050204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Sheet5!$B$14</c:f>
              <c:strCache>
                <c:ptCount val="1"/>
                <c:pt idx="0">
                  <c:v>Collisions count</c:v>
                </c:pt>
              </c:strCache>
            </c:strRef>
          </c:tx>
          <c:spPr>
            <a:solidFill>
              <a:schemeClr val="accent2">
                <a:lumMod val="60000"/>
                <a:lumOff val="40000"/>
              </a:schemeClr>
            </a:solidFill>
            <a:ln>
              <a:noFill/>
            </a:ln>
            <a:effectLst/>
          </c:spPr>
          <c:invertIfNegative val="0"/>
          <c:cat>
            <c:strRef>
              <c:f>Sheet5!$A$15:$A$19</c:f>
              <c:strCache>
                <c:ptCount val="5"/>
                <c:pt idx="0">
                  <c:v>BRONX</c:v>
                </c:pt>
                <c:pt idx="1">
                  <c:v>BROOKLYN</c:v>
                </c:pt>
                <c:pt idx="2">
                  <c:v>MANHATTAN</c:v>
                </c:pt>
                <c:pt idx="3">
                  <c:v>QUEENS</c:v>
                </c:pt>
                <c:pt idx="4">
                  <c:v>STATEN ISLAND</c:v>
                </c:pt>
              </c:strCache>
            </c:strRef>
          </c:cat>
          <c:val>
            <c:numRef>
              <c:f>Sheet5!$B$15:$B$19</c:f>
              <c:numCache>
                <c:formatCode>General</c:formatCode>
                <c:ptCount val="5"/>
                <c:pt idx="0">
                  <c:v>32049</c:v>
                </c:pt>
                <c:pt idx="1">
                  <c:v>59943</c:v>
                </c:pt>
                <c:pt idx="2">
                  <c:v>38793</c:v>
                </c:pt>
                <c:pt idx="3">
                  <c:v>60243</c:v>
                </c:pt>
                <c:pt idx="4">
                  <c:v>6827</c:v>
                </c:pt>
              </c:numCache>
            </c:numRef>
          </c:val>
          <c:extLst>
            <c:ext xmlns:c16="http://schemas.microsoft.com/office/drawing/2014/chart" uri="{C3380CC4-5D6E-409C-BE32-E72D297353CC}">
              <c16:uniqueId val="{00000000-3AB3-4B72-85EA-08183A1E279C}"/>
            </c:ext>
          </c:extLst>
        </c:ser>
        <c:dLbls>
          <c:showLegendKey val="0"/>
          <c:showVal val="0"/>
          <c:showCatName val="0"/>
          <c:showSerName val="0"/>
          <c:showPercent val="0"/>
          <c:showBubbleSize val="0"/>
        </c:dLbls>
        <c:gapWidth val="150"/>
        <c:axId val="802171368"/>
        <c:axId val="802170056"/>
      </c:barChart>
      <c:lineChart>
        <c:grouping val="standard"/>
        <c:varyColors val="0"/>
        <c:ser>
          <c:idx val="1"/>
          <c:order val="1"/>
          <c:tx>
            <c:strRef>
              <c:f>Sheet5!$C$14</c:f>
              <c:strCache>
                <c:ptCount val="1"/>
                <c:pt idx="0">
                  <c:v>Injury count</c:v>
                </c:pt>
              </c:strCache>
            </c:strRef>
          </c:tx>
          <c:spPr>
            <a:ln w="28575" cap="rnd">
              <a:solidFill>
                <a:srgbClr val="CC0000"/>
              </a:solidFill>
              <a:round/>
            </a:ln>
            <a:effectLst/>
          </c:spPr>
          <c:marker>
            <c:symbol val="none"/>
          </c:marker>
          <c:cat>
            <c:strRef>
              <c:f>Sheet5!$A$15:$A$19</c:f>
              <c:strCache>
                <c:ptCount val="5"/>
                <c:pt idx="0">
                  <c:v>BRONX</c:v>
                </c:pt>
                <c:pt idx="1">
                  <c:v>BROOKLYN</c:v>
                </c:pt>
                <c:pt idx="2">
                  <c:v>MANHATTAN</c:v>
                </c:pt>
                <c:pt idx="3">
                  <c:v>QUEENS</c:v>
                </c:pt>
                <c:pt idx="4">
                  <c:v>STATEN ISLAND</c:v>
                </c:pt>
              </c:strCache>
            </c:strRef>
          </c:cat>
          <c:val>
            <c:numRef>
              <c:f>Sheet5!$C$15:$C$19</c:f>
              <c:numCache>
                <c:formatCode>General</c:formatCode>
                <c:ptCount val="5"/>
                <c:pt idx="0">
                  <c:v>0.22191020000624045</c:v>
                </c:pt>
                <c:pt idx="1">
                  <c:v>0.22811671087533156</c:v>
                </c:pt>
                <c:pt idx="2">
                  <c:v>0.1734075735313072</c:v>
                </c:pt>
                <c:pt idx="3">
                  <c:v>0.21122786049831516</c:v>
                </c:pt>
                <c:pt idx="4">
                  <c:v>0.28094331331477956</c:v>
                </c:pt>
              </c:numCache>
            </c:numRef>
          </c:val>
          <c:smooth val="0"/>
          <c:extLst>
            <c:ext xmlns:c16="http://schemas.microsoft.com/office/drawing/2014/chart" uri="{C3380CC4-5D6E-409C-BE32-E72D297353CC}">
              <c16:uniqueId val="{00000001-3AB3-4B72-85EA-08183A1E279C}"/>
            </c:ext>
          </c:extLst>
        </c:ser>
        <c:dLbls>
          <c:showLegendKey val="0"/>
          <c:showVal val="0"/>
          <c:showCatName val="0"/>
          <c:showSerName val="0"/>
          <c:showPercent val="0"/>
          <c:showBubbleSize val="0"/>
        </c:dLbls>
        <c:marker val="1"/>
        <c:smooth val="0"/>
        <c:axId val="672947632"/>
        <c:axId val="672942712"/>
      </c:lineChart>
      <c:catAx>
        <c:axId val="802171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r>
                  <a:rPr lang="en-US" dirty="0">
                    <a:latin typeface="Univers Condensed Light" panose="020B0306020202040204" pitchFamily="34" charset="0"/>
                  </a:rPr>
                  <a:t>NYC Boroughs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crossAx val="802170056"/>
        <c:crosses val="autoZero"/>
        <c:auto val="1"/>
        <c:lblAlgn val="ctr"/>
        <c:lblOffset val="100"/>
        <c:noMultiLvlLbl val="0"/>
      </c:catAx>
      <c:valAx>
        <c:axId val="8021700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r>
                  <a:rPr lang="en-US" dirty="0">
                    <a:latin typeface="Univers Condensed Light" panose="020B0306020202040204" pitchFamily="34" charset="0"/>
                  </a:rPr>
                  <a:t>Collision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title>
        <c:numFmt formatCode="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crossAx val="802171368"/>
        <c:crosses val="autoZero"/>
        <c:crossBetween val="between"/>
      </c:valAx>
      <c:valAx>
        <c:axId val="67294271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r>
                  <a:rPr lang="en-US" dirty="0">
                    <a:latin typeface="Univers Condensed Light" panose="020B0306020202040204" pitchFamily="34" charset="0"/>
                  </a:rPr>
                  <a:t>%</a:t>
                </a:r>
                <a:r>
                  <a:rPr lang="en-US" baseline="0" dirty="0">
                    <a:latin typeface="Univers Condensed Light" panose="020B0306020202040204" pitchFamily="34" charset="0"/>
                  </a:rPr>
                  <a:t> Injury</a:t>
                </a:r>
                <a:endParaRPr lang="en-US" dirty="0">
                  <a:latin typeface="Univers Condensed Light" panose="020B030602020204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crossAx val="672947632"/>
        <c:crosses val="max"/>
        <c:crossBetween val="between"/>
      </c:valAx>
      <c:catAx>
        <c:axId val="672947632"/>
        <c:scaling>
          <c:orientation val="minMax"/>
        </c:scaling>
        <c:delete val="1"/>
        <c:axPos val="b"/>
        <c:numFmt formatCode="General" sourceLinked="1"/>
        <c:majorTickMark val="out"/>
        <c:minorTickMark val="none"/>
        <c:tickLblPos val="nextTo"/>
        <c:crossAx val="67294271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116541191_13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7116541191_13_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16541191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7116541191_5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81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116541191_5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7116541191_5_3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174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116541191_5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7116541191_5_5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251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16541191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9" name="Google Shape;209;g7116541191_5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6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16541191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7116541191_5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387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16541191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7116541191_5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336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16541191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7116541191_5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77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116541191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7116541191_5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8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89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52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116541191_17_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116541191_17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116541191_17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extLst>
      <p:ext uri="{BB962C8B-B14F-4D97-AF65-F5344CB8AC3E}">
        <p14:creationId xmlns:p14="http://schemas.microsoft.com/office/powerpoint/2010/main" val="354367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116541191_17_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116541191_17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7116541191_17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extLst>
      <p:ext uri="{BB962C8B-B14F-4D97-AF65-F5344CB8AC3E}">
        <p14:creationId xmlns:p14="http://schemas.microsoft.com/office/powerpoint/2010/main" val="406085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116541191_17_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116541191_17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7116541191_17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116541191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7116541191_0_1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116541191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7116541191_0_11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116541191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7116541191_0_19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742950" y="1122363"/>
            <a:ext cx="84201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238250" y="3602038"/>
            <a:ext cx="74295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251054" y="2203053"/>
            <a:ext cx="5811838" cy="213598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917179" y="128985"/>
            <a:ext cx="5811838" cy="628411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75879" y="1709740"/>
            <a:ext cx="8543925"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75879" y="4589465"/>
            <a:ext cx="8543925"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81038" y="1825625"/>
            <a:ext cx="42100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5014913" y="1825625"/>
            <a:ext cx="42100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82328" y="365127"/>
            <a:ext cx="8543925"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82329" y="1681163"/>
            <a:ext cx="4190702"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682329" y="2505075"/>
            <a:ext cx="4190702"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5014913" y="1681163"/>
            <a:ext cx="4211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5014913" y="2505075"/>
            <a:ext cx="4211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82328" y="457200"/>
            <a:ext cx="3194943"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211340" y="987427"/>
            <a:ext cx="5014913"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82328" y="2057400"/>
            <a:ext cx="3194943"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82328" y="457200"/>
            <a:ext cx="3194943"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4211340" y="987427"/>
            <a:ext cx="5014913"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82328" y="2057400"/>
            <a:ext cx="3194943"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777332" y="-270669"/>
            <a:ext cx="4351338" cy="85439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1.png"/><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ata.cityofnewyork.us/Public-Safety/Motor-Vehicle-Collisions-Crashes/h9gi-nx95"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www.mwsug.org/proceedings/2009/stats/MWSUG-2009-D10.pdf" TargetMode="External"/><Relationship Id="rId5" Type="http://schemas.openxmlformats.org/officeDocument/2006/relationships/hyperlink" Target="https://www.ncdc.noaa.gov/cdo-web/datasets/GHCND/stations/GHCND:USW00014732/detail" TargetMode="External"/><Relationship Id="rId4" Type="http://schemas.openxmlformats.org/officeDocument/2006/relationships/hyperlink" Target="https://data.cityofnewyork.us/Public-Safety/Motor-Vehicle-Collisions-Person/f55k-p6y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575C5B-A50B-487A-BB71-5AE6E4360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
        <p:nvSpPr>
          <p:cNvPr id="6" name="Google Shape;88;p13">
            <a:extLst>
              <a:ext uri="{FF2B5EF4-FFF2-40B4-BE49-F238E27FC236}">
                <a16:creationId xmlns:a16="http://schemas.microsoft.com/office/drawing/2014/main" id="{230E93D3-681E-4069-8D16-762215C5BC4C}"/>
              </a:ext>
            </a:extLst>
          </p:cNvPr>
          <p:cNvSpPr txBox="1">
            <a:spLocks/>
          </p:cNvSpPr>
          <p:nvPr/>
        </p:nvSpPr>
        <p:spPr>
          <a:xfrm>
            <a:off x="43394" y="904973"/>
            <a:ext cx="8271047" cy="1140643"/>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Bef>
                <a:spcPct val="0"/>
              </a:spcBef>
              <a:buSzPts val="3200"/>
            </a:pPr>
            <a:r>
              <a:rPr lang="en-US" sz="3600" b="1" kern="1200" dirty="0">
                <a:solidFill>
                  <a:schemeClr val="bg1"/>
                </a:solidFill>
                <a:latin typeface="Univers Condensed" panose="020B0506020202050204" pitchFamily="34" charset="0"/>
                <a:ea typeface="+mj-ea"/>
                <a:cs typeface="+mj-cs"/>
              </a:rPr>
              <a:t>New York City Motor Vehicles Collisions</a:t>
            </a:r>
            <a:br>
              <a:rPr lang="en-US" sz="3600" b="1" kern="1200" dirty="0">
                <a:solidFill>
                  <a:schemeClr val="bg1"/>
                </a:solidFill>
                <a:latin typeface="Univers Condensed" panose="020B0506020202050204" pitchFamily="34" charset="0"/>
                <a:ea typeface="+mj-ea"/>
                <a:cs typeface="+mj-cs"/>
              </a:rPr>
            </a:br>
            <a:r>
              <a:rPr lang="en-US" sz="3600" b="1" kern="1200" dirty="0">
                <a:solidFill>
                  <a:schemeClr val="bg1"/>
                </a:solidFill>
                <a:latin typeface="Univers Condensed" panose="020B0506020202050204" pitchFamily="34" charset="0"/>
                <a:ea typeface="+mj-ea"/>
                <a:cs typeface="+mj-cs"/>
              </a:rPr>
              <a:t>- </a:t>
            </a:r>
            <a:r>
              <a:rPr lang="en-US" sz="2800" b="1" kern="1200" dirty="0">
                <a:solidFill>
                  <a:schemeClr val="bg1"/>
                </a:solidFill>
                <a:latin typeface="Univers Condensed" panose="020B0506020202050204" pitchFamily="34" charset="0"/>
                <a:ea typeface="+mj-ea"/>
                <a:cs typeface="+mj-cs"/>
              </a:rPr>
              <a:t>A statistical analysis</a:t>
            </a:r>
            <a:endParaRPr lang="en-US" sz="3600" kern="1200" dirty="0">
              <a:solidFill>
                <a:schemeClr val="bg1"/>
              </a:solidFill>
              <a:latin typeface="Univers Condensed" panose="020B0506020202050204" pitchFamily="34" charset="0"/>
              <a:ea typeface="+mj-ea"/>
              <a:cs typeface="+mj-cs"/>
            </a:endParaRPr>
          </a:p>
        </p:txBody>
      </p:sp>
      <p:sp>
        <p:nvSpPr>
          <p:cNvPr id="7" name="Google Shape;90;p13">
            <a:extLst>
              <a:ext uri="{FF2B5EF4-FFF2-40B4-BE49-F238E27FC236}">
                <a16:creationId xmlns:a16="http://schemas.microsoft.com/office/drawing/2014/main" id="{F0F14A08-8A15-4CDB-8D37-71414FC153DD}"/>
              </a:ext>
            </a:extLst>
          </p:cNvPr>
          <p:cNvSpPr txBox="1"/>
          <p:nvPr/>
        </p:nvSpPr>
        <p:spPr>
          <a:xfrm>
            <a:off x="829559" y="2665601"/>
            <a:ext cx="2931735" cy="3141310"/>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buClr>
                <a:srgbClr val="3F3F3F"/>
              </a:buClr>
              <a:buSzPts val="2000"/>
            </a:pPr>
            <a:endParaRPr lang="en-US" sz="2000" kern="1200" dirty="0">
              <a:solidFill>
                <a:schemeClr val="tx1">
                  <a:lumMod val="85000"/>
                  <a:lumOff val="15000"/>
                </a:schemeClr>
              </a:solidFill>
              <a:latin typeface="Univers Condensed" panose="020B0506020202050204" pitchFamily="34" charset="0"/>
              <a:ea typeface="+mn-ea"/>
              <a:cs typeface="+mn-cs"/>
            </a:endParaRPr>
          </a:p>
        </p:txBody>
      </p:sp>
      <p:sp>
        <p:nvSpPr>
          <p:cNvPr id="10" name="Rectangle 9">
            <a:extLst>
              <a:ext uri="{FF2B5EF4-FFF2-40B4-BE49-F238E27FC236}">
                <a16:creationId xmlns:a16="http://schemas.microsoft.com/office/drawing/2014/main" id="{5422D3C7-7764-F94A-80E3-AB89A0A4EC55}"/>
              </a:ext>
            </a:extLst>
          </p:cNvPr>
          <p:cNvSpPr/>
          <p:nvPr/>
        </p:nvSpPr>
        <p:spPr>
          <a:xfrm>
            <a:off x="-11875" y="579591"/>
            <a:ext cx="8512404" cy="1536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Google Shape;88;p13">
            <a:extLst>
              <a:ext uri="{FF2B5EF4-FFF2-40B4-BE49-F238E27FC236}">
                <a16:creationId xmlns:a16="http://schemas.microsoft.com/office/drawing/2014/main" id="{9A304A88-F231-E345-8CB5-C3492779E85D}"/>
              </a:ext>
            </a:extLst>
          </p:cNvPr>
          <p:cNvSpPr txBox="1">
            <a:spLocks/>
          </p:cNvSpPr>
          <p:nvPr/>
        </p:nvSpPr>
        <p:spPr>
          <a:xfrm>
            <a:off x="829559" y="777553"/>
            <a:ext cx="7562166" cy="1140643"/>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spcBef>
                <a:spcPct val="0"/>
              </a:spcBef>
              <a:buSzPts val="3200"/>
            </a:pPr>
            <a:r>
              <a:rPr lang="en-US" sz="3600" b="1" kern="1200" dirty="0">
                <a:solidFill>
                  <a:srgbClr val="F53737"/>
                </a:solidFill>
                <a:latin typeface="Agency FB" panose="020B0503020202020204" pitchFamily="34" charset="0"/>
                <a:ea typeface="+mj-ea"/>
                <a:cs typeface="+mj-cs"/>
              </a:rPr>
              <a:t>New York City Motor Vehicles Collisions</a:t>
            </a:r>
            <a:br>
              <a:rPr lang="en-US" sz="3600" b="1" kern="1200" dirty="0">
                <a:solidFill>
                  <a:srgbClr val="F53737"/>
                </a:solidFill>
                <a:latin typeface="Agency FB" panose="020B0503020202020204" pitchFamily="34" charset="0"/>
                <a:ea typeface="+mj-ea"/>
                <a:cs typeface="+mj-cs"/>
              </a:rPr>
            </a:br>
            <a:r>
              <a:rPr lang="en-US" sz="3600" b="1" kern="1200" dirty="0">
                <a:solidFill>
                  <a:srgbClr val="F53737"/>
                </a:solidFill>
                <a:latin typeface="Agency FB" panose="020B0503020202020204" pitchFamily="34" charset="0"/>
                <a:ea typeface="+mj-ea"/>
                <a:cs typeface="+mj-cs"/>
              </a:rPr>
              <a:t>- </a:t>
            </a:r>
            <a:r>
              <a:rPr lang="en-US" sz="2800" b="1" kern="1200" dirty="0">
                <a:solidFill>
                  <a:srgbClr val="F53737"/>
                </a:solidFill>
                <a:latin typeface="Agency FB" panose="020B0503020202020204" pitchFamily="34" charset="0"/>
                <a:ea typeface="+mj-ea"/>
                <a:cs typeface="+mj-cs"/>
              </a:rPr>
              <a:t>A statistical analysis</a:t>
            </a:r>
            <a:endParaRPr lang="en-US" sz="3600" kern="1200" dirty="0">
              <a:solidFill>
                <a:srgbClr val="F53737"/>
              </a:solidFill>
              <a:latin typeface="Agency FB" panose="020B0503020202020204" pitchFamily="34" charset="0"/>
              <a:ea typeface="+mj-ea"/>
              <a:cs typeface="+mj-cs"/>
            </a:endParaRPr>
          </a:p>
        </p:txBody>
      </p:sp>
      <p:pic>
        <p:nvPicPr>
          <p:cNvPr id="3" name="Picture 2">
            <a:extLst>
              <a:ext uri="{FF2B5EF4-FFF2-40B4-BE49-F238E27FC236}">
                <a16:creationId xmlns:a16="http://schemas.microsoft.com/office/drawing/2014/main" id="{FD6501F5-1DB2-4740-9F5D-57E41A67F19F}"/>
              </a:ext>
            </a:extLst>
          </p:cNvPr>
          <p:cNvPicPr>
            <a:picLocks noChangeAspect="1"/>
          </p:cNvPicPr>
          <p:nvPr/>
        </p:nvPicPr>
        <p:blipFill>
          <a:blip r:embed="rId2"/>
          <a:stretch>
            <a:fillRect/>
          </a:stretch>
        </p:blipFill>
        <p:spPr>
          <a:xfrm>
            <a:off x="3761294" y="2075375"/>
            <a:ext cx="5475402" cy="3643133"/>
          </a:xfrm>
          <a:prstGeom prst="rect">
            <a:avLst/>
          </a:prstGeom>
        </p:spPr>
      </p:pic>
    </p:spTree>
    <p:extLst>
      <p:ext uri="{BB962C8B-B14F-4D97-AF65-F5344CB8AC3E}">
        <p14:creationId xmlns:p14="http://schemas.microsoft.com/office/powerpoint/2010/main" val="102292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624850" y="345855"/>
            <a:ext cx="8798700" cy="47125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Hypotheses 1: Test the impact of Time of the day on collisions resulting in injury</a:t>
            </a:r>
            <a:endParaRPr dirty="0">
              <a:solidFill>
                <a:schemeClr val="tx1"/>
              </a:solidFill>
              <a:latin typeface="Agency FB" panose="020B0503020202020204" pitchFamily="34" charset="77"/>
              <a:sym typeface="Calibri"/>
            </a:endParaRPr>
          </a:p>
        </p:txBody>
      </p:sp>
      <p:sp>
        <p:nvSpPr>
          <p:cNvPr id="164" name="Google Shape;164;p21"/>
          <p:cNvSpPr/>
          <p:nvPr/>
        </p:nvSpPr>
        <p:spPr>
          <a:xfrm>
            <a:off x="624850" y="2003094"/>
            <a:ext cx="8600263" cy="1169700"/>
          </a:xfrm>
          <a:prstGeom prst="rect">
            <a:avLst/>
          </a:prstGeom>
          <a:noFill/>
          <a:ln>
            <a:noFill/>
          </a:ln>
        </p:spPr>
        <p:txBody>
          <a:bodyPr spcFirstLastPara="1" wrap="square" lIns="91425" tIns="45700" rIns="91425" bIns="45700" anchor="t" anchorCtr="0">
            <a:noAutofit/>
          </a:bodyPr>
          <a:lstStyle/>
          <a:p>
            <a:r>
              <a:rPr lang="en-IN" sz="1600" b="1" dirty="0">
                <a:solidFill>
                  <a:schemeClr val="tx1"/>
                </a:solidFill>
                <a:latin typeface="Univers Condensed Light" panose="020B0806030502040204" pitchFamily="34" charset="0"/>
                <a:cs typeface="Calibri"/>
                <a:sym typeface="Calibri"/>
              </a:rPr>
              <a:t>Significance Test:</a:t>
            </a:r>
            <a:r>
              <a:rPr lang="en-IN" sz="1600" b="1" dirty="0">
                <a:solidFill>
                  <a:schemeClr val="tx1"/>
                </a:solidFill>
                <a:latin typeface="Univers Condensed Light" panose="020B0806030502040204" pitchFamily="34" charset="0"/>
                <a:cs typeface="Calibri"/>
              </a:rPr>
              <a:t> </a:t>
            </a:r>
            <a:br>
              <a:rPr lang="en-IN" b="1" dirty="0">
                <a:solidFill>
                  <a:schemeClr val="tx1"/>
                </a:solidFill>
                <a:latin typeface="Univers Condensed Light" panose="020B0806030502040204" pitchFamily="34" charset="0"/>
                <a:cs typeface="Calibri"/>
              </a:rPr>
            </a:br>
            <a:r>
              <a:rPr lang="en-IN" dirty="0">
                <a:latin typeface="Univers Condensed Light" panose="020B0306020202040204" pitchFamily="34" charset="0"/>
              </a:rPr>
              <a:t>We used </a:t>
            </a:r>
            <a:r>
              <a:rPr lang="en-IN" b="1" dirty="0">
                <a:latin typeface="Univers Condensed Light" panose="020B0306020202040204" pitchFamily="34" charset="0"/>
              </a:rPr>
              <a:t>Logistic regression </a:t>
            </a:r>
            <a:r>
              <a:rPr lang="en-IN" dirty="0">
                <a:latin typeface="Univers Condensed Light" panose="020B0306020202040204" pitchFamily="34" charset="0"/>
              </a:rPr>
              <a:t>for testing the effect of time of the day and borough on collisions resulting in injury. Response variable is </a:t>
            </a:r>
            <a:r>
              <a:rPr lang="en-US" dirty="0">
                <a:latin typeface="Univers Condensed Light" panose="020B0306020202040204" pitchFamily="34" charset="0"/>
                <a:cs typeface="Times New Roman" panose="02020603050405020304" pitchFamily="18" charset="0"/>
              </a:rPr>
              <a:t>c</a:t>
            </a:r>
            <a:r>
              <a:rPr lang="en-US" dirty="0">
                <a:latin typeface="Univers Condensed Light" panose="020B0306020202040204" pitchFamily="34" charset="0"/>
                <a:ea typeface="Cambria" panose="02040503050406030204" pitchFamily="18" charset="0"/>
                <a:cs typeface="Times New Roman" panose="02020603050405020304" pitchFamily="18" charset="0"/>
              </a:rPr>
              <a:t>olumn ‘</a:t>
            </a:r>
            <a:r>
              <a:rPr lang="en-US" b="1" dirty="0" err="1">
                <a:latin typeface="Univers Condensed Light" panose="020B0306020202040204" pitchFamily="34" charset="0"/>
                <a:ea typeface="Cambria" panose="02040503050406030204" pitchFamily="18" charset="0"/>
                <a:cs typeface="Times New Roman" panose="02020603050405020304" pitchFamily="18" charset="0"/>
              </a:rPr>
              <a:t>Is_Injury</a:t>
            </a:r>
            <a:r>
              <a:rPr lang="en-US" dirty="0">
                <a:latin typeface="Univers Condensed Light" panose="020B0306020202040204" pitchFamily="34" charset="0"/>
                <a:ea typeface="Cambria" panose="02040503050406030204" pitchFamily="18" charset="0"/>
                <a:cs typeface="Times New Roman" panose="02020603050405020304" pitchFamily="18" charset="0"/>
              </a:rPr>
              <a:t>’ in the dataset.</a:t>
            </a:r>
            <a:r>
              <a:rPr lang="en-IN" dirty="0">
                <a:solidFill>
                  <a:schemeClr val="tx1"/>
                </a:solidFill>
                <a:latin typeface="Univers Condensed Light" panose="020B0306020202040204" pitchFamily="34" charset="0"/>
                <a:ea typeface="Cambria" panose="02040503050406030204" pitchFamily="18" charset="0"/>
                <a:cs typeface="Calibri"/>
                <a:sym typeface="Calibri"/>
              </a:rPr>
              <a:t> As reference we have chosen time segment </a:t>
            </a:r>
            <a:r>
              <a:rPr lang="en-IN" dirty="0">
                <a:solidFill>
                  <a:schemeClr val="tx1"/>
                </a:solidFill>
                <a:latin typeface="Univers Condensed Light" panose="020B0306020202040204" pitchFamily="34" charset="0"/>
                <a:ea typeface="Calibri"/>
                <a:cs typeface="Calibri"/>
                <a:sym typeface="Calibri"/>
              </a:rPr>
              <a:t> 6PM to 12AM and Manhattan borough.</a:t>
            </a:r>
            <a:endParaRPr dirty="0">
              <a:solidFill>
                <a:schemeClr val="tx1"/>
              </a:solidFill>
              <a:latin typeface="Univers Condensed Light" panose="020B0306020202040204" pitchFamily="34" charset="0"/>
              <a:ea typeface="Calibri"/>
              <a:cs typeface="Calibri"/>
              <a:sym typeface="Calibri"/>
            </a:endParaRPr>
          </a:p>
          <a:p>
            <a:pPr marL="0" marR="0" lvl="0" indent="0" algn="l" rtl="0">
              <a:spcBef>
                <a:spcPts val="0"/>
              </a:spcBef>
              <a:spcAft>
                <a:spcPts val="0"/>
              </a:spcAft>
              <a:buNone/>
            </a:pPr>
            <a:endParaRPr sz="1400" b="1" dirty="0">
              <a:solidFill>
                <a:schemeClr val="tx1"/>
              </a:solidFill>
              <a:latin typeface="Univers Condensed Light" panose="020B0306020202040204" pitchFamily="34" charset="0"/>
              <a:ea typeface="Calibri"/>
              <a:cs typeface="Calibri"/>
              <a:sym typeface="Calibri"/>
            </a:endParaRPr>
          </a:p>
        </p:txBody>
      </p:sp>
      <p:sp>
        <p:nvSpPr>
          <p:cNvPr id="165" name="Google Shape;165;p21"/>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chemeClr val="tx1"/>
                </a:solidFill>
              </a:rPr>
              <a:t>10</a:t>
            </a:fld>
            <a:endParaRPr>
              <a:solidFill>
                <a:schemeClr val="tx1"/>
              </a:solidFill>
            </a:endParaRPr>
          </a:p>
        </p:txBody>
      </p:sp>
      <p:sp>
        <p:nvSpPr>
          <p:cNvPr id="166" name="Google Shape;166;p21"/>
          <p:cNvSpPr/>
          <p:nvPr/>
        </p:nvSpPr>
        <p:spPr>
          <a:xfrm>
            <a:off x="624850" y="1015398"/>
            <a:ext cx="4348200" cy="95768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806030502040204" pitchFamily="34" charset="0"/>
                <a:ea typeface="Calibri"/>
                <a:cs typeface="Calibri"/>
                <a:sym typeface="Calibri"/>
              </a:rPr>
              <a:t>Null Hypothesis:</a:t>
            </a:r>
            <a:endParaRPr sz="1600" b="1" dirty="0">
              <a:solidFill>
                <a:schemeClr val="tx1"/>
              </a:solidFill>
              <a:latin typeface="Univers Condensed Light" panose="020B0806030502040204" pitchFamily="34" charset="0"/>
            </a:endParaRPr>
          </a:p>
          <a:p>
            <a:pPr marL="0" marR="0" lvl="0" indent="0" algn="l" rtl="0">
              <a:spcBef>
                <a:spcPts val="0"/>
              </a:spcBef>
              <a:spcAft>
                <a:spcPts val="0"/>
              </a:spcAft>
              <a:buSzPts val="1100"/>
              <a:buNone/>
            </a:pPr>
            <a:r>
              <a:rPr lang="en-IN" dirty="0">
                <a:solidFill>
                  <a:schemeClr val="tx1"/>
                </a:solidFill>
                <a:latin typeface="Univers Condensed Light" panose="020B0306020202040204" pitchFamily="34" charset="0"/>
                <a:ea typeface="Calibri"/>
                <a:cs typeface="Calibri"/>
                <a:sym typeface="Calibri"/>
              </a:rPr>
              <a:t>Time of the day has no effect on a collision resulting into an injury across all the 5 boroughs.</a:t>
            </a:r>
            <a:endParaRPr dirty="0">
              <a:solidFill>
                <a:schemeClr val="tx1"/>
              </a:solidFill>
              <a:latin typeface="Univers Condensed Light" panose="020B0306020202040204" pitchFamily="34" charset="0"/>
              <a:ea typeface="Calibri"/>
              <a:cs typeface="Calibri"/>
              <a:sym typeface="Calibri"/>
            </a:endParaRPr>
          </a:p>
        </p:txBody>
      </p:sp>
      <p:sp>
        <p:nvSpPr>
          <p:cNvPr id="167" name="Google Shape;167;p21"/>
          <p:cNvSpPr/>
          <p:nvPr/>
        </p:nvSpPr>
        <p:spPr>
          <a:xfrm>
            <a:off x="4983858" y="970980"/>
            <a:ext cx="4272000" cy="98457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806030502040204" pitchFamily="34" charset="0"/>
                <a:ea typeface="Calibri"/>
                <a:cs typeface="Calibri"/>
                <a:sym typeface="Calibri"/>
              </a:rPr>
              <a:t>Alternate Hypothesis: </a:t>
            </a:r>
            <a:r>
              <a:rPr lang="en-IN" sz="1600" b="1" dirty="0">
                <a:solidFill>
                  <a:schemeClr val="tx1"/>
                </a:solidFill>
                <a:latin typeface="Univers Condensed" panose="020B0506020202050204" pitchFamily="34" charset="0"/>
                <a:ea typeface="Calibri"/>
                <a:cs typeface="Calibri"/>
                <a:sym typeface="Calibri"/>
              </a:rPr>
              <a:t>    </a:t>
            </a:r>
            <a:r>
              <a:rPr lang="en-IN" sz="1800" b="1" dirty="0">
                <a:solidFill>
                  <a:schemeClr val="tx1"/>
                </a:solidFill>
                <a:latin typeface="Univers Condensed" panose="020B0506020202050204" pitchFamily="34" charset="0"/>
                <a:ea typeface="Calibri"/>
                <a:cs typeface="Calibri"/>
                <a:sym typeface="Calibri"/>
              </a:rPr>
              <a:t>                                  </a:t>
            </a:r>
          </a:p>
          <a:p>
            <a:pPr marL="0" marR="0" lvl="0" indent="0" algn="l" rtl="0">
              <a:spcBef>
                <a:spcPts val="0"/>
              </a:spcBef>
              <a:spcAft>
                <a:spcPts val="0"/>
              </a:spcAft>
              <a:buNone/>
            </a:pPr>
            <a:r>
              <a:rPr lang="en-IN" sz="1800" b="1" dirty="0">
                <a:solidFill>
                  <a:schemeClr val="tx1"/>
                </a:solidFill>
                <a:latin typeface="Univers Condensed Light" panose="020B0306020202040204" pitchFamily="34" charset="0"/>
                <a:ea typeface="Calibri"/>
                <a:cs typeface="Calibri"/>
                <a:sym typeface="Calibri"/>
              </a:rPr>
              <a:t> </a:t>
            </a:r>
            <a:r>
              <a:rPr lang="en-IN" dirty="0">
                <a:solidFill>
                  <a:schemeClr val="tx1"/>
                </a:solidFill>
                <a:latin typeface="Univers Condensed Light" panose="020B0306020202040204" pitchFamily="34" charset="0"/>
                <a:ea typeface="Calibri"/>
                <a:cs typeface="Calibri"/>
                <a:sym typeface="Calibri"/>
              </a:rPr>
              <a:t>Time of the day  has an effect on a collision resulting into an injury across all the 5 boroughs.</a:t>
            </a:r>
            <a:endParaRPr sz="1400" dirty="0">
              <a:solidFill>
                <a:schemeClr val="tx1"/>
              </a:solidFill>
              <a:latin typeface="Univers Condensed Light" panose="020B0306020202040204" pitchFamily="34" charset="0"/>
              <a:ea typeface="Calibri"/>
              <a:cs typeface="Calibri"/>
              <a:sym typeface="Calibri"/>
            </a:endParaRPr>
          </a:p>
        </p:txBody>
      </p:sp>
      <p:sp>
        <p:nvSpPr>
          <p:cNvPr id="168" name="Google Shape;168;p21"/>
          <p:cNvSpPr/>
          <p:nvPr/>
        </p:nvSpPr>
        <p:spPr>
          <a:xfrm>
            <a:off x="624850" y="4875514"/>
            <a:ext cx="8798700" cy="1969800"/>
          </a:xfrm>
          <a:prstGeom prst="rect">
            <a:avLst/>
          </a:prstGeom>
          <a:noFill/>
          <a:ln>
            <a:noFill/>
          </a:ln>
        </p:spPr>
        <p:txBody>
          <a:bodyPr spcFirstLastPara="1" wrap="square" lIns="91425" tIns="45700" rIns="91425" bIns="45700" anchor="t" anchorCtr="0">
            <a:noAutofit/>
          </a:bodyPr>
          <a:lstStyle/>
          <a:p>
            <a:r>
              <a:rPr lang="en-IN" sz="1600" b="1" dirty="0">
                <a:solidFill>
                  <a:schemeClr val="tx1"/>
                </a:solidFill>
                <a:latin typeface="Univers Condensed Light" panose="020B0806030502040204" pitchFamily="34" charset="0"/>
                <a:cs typeface="Calibri"/>
                <a:sym typeface="Calibri"/>
              </a:rPr>
              <a:t>Inference:</a:t>
            </a:r>
            <a:endParaRPr sz="1600" b="1" dirty="0">
              <a:solidFill>
                <a:schemeClr val="tx1"/>
              </a:solidFill>
              <a:latin typeface="Univers Condensed Light" panose="020B0806030502040204" pitchFamily="34" charset="0"/>
              <a:cs typeface="Calibri"/>
            </a:endParaRPr>
          </a:p>
          <a:p>
            <a:pPr marL="342900" marR="0" lvl="0" indent="-342900" algn="l" rtl="0">
              <a:spcBef>
                <a:spcPts val="0"/>
              </a:spcBef>
              <a:spcAft>
                <a:spcPts val="0"/>
              </a:spcAft>
              <a:buClr>
                <a:schemeClr val="dk1"/>
              </a:buClr>
              <a:buSzPts val="1400"/>
              <a:buFont typeface="Calibri"/>
              <a:buAutoNum type="arabicPeriod"/>
            </a:pPr>
            <a:r>
              <a:rPr lang="en-IN" dirty="0">
                <a:solidFill>
                  <a:schemeClr val="tx1"/>
                </a:solidFill>
                <a:latin typeface="Univers Condensed Light" panose="020B0306020202040204" pitchFamily="34" charset="0"/>
                <a:ea typeface="Calibri"/>
                <a:cs typeface="Calibri"/>
                <a:sym typeface="Calibri"/>
              </a:rPr>
              <a:t>With reference to time segment 6PM to 12AM, the odds for a collision resulting in an injury are lower by 4.19% during 12AM to 6AM and by 34%  during  6AM to 12PM.</a:t>
            </a:r>
            <a:endParaRPr dirty="0">
              <a:solidFill>
                <a:schemeClr val="tx1"/>
              </a:solidFill>
              <a:latin typeface="Univers Condensed Light" panose="020B0306020202040204" pitchFamily="34" charset="0"/>
              <a:ea typeface="Calibri"/>
              <a:cs typeface="Calibri"/>
              <a:sym typeface="Calibri"/>
            </a:endParaRPr>
          </a:p>
          <a:p>
            <a:pPr marL="342900" marR="0" lvl="0" indent="-342900" algn="l" rtl="0">
              <a:spcBef>
                <a:spcPts val="0"/>
              </a:spcBef>
              <a:spcAft>
                <a:spcPts val="0"/>
              </a:spcAft>
              <a:buClr>
                <a:schemeClr val="dk1"/>
              </a:buClr>
              <a:buSzPts val="1400"/>
              <a:buFont typeface="Calibri"/>
              <a:buAutoNum type="arabicPeriod"/>
            </a:pPr>
            <a:r>
              <a:rPr lang="en-IN" dirty="0">
                <a:solidFill>
                  <a:schemeClr val="tx1"/>
                </a:solidFill>
                <a:latin typeface="Univers Condensed Light" panose="020B0306020202040204" pitchFamily="34" charset="0"/>
                <a:ea typeface="Calibri"/>
                <a:cs typeface="Calibri"/>
                <a:sym typeface="Calibri"/>
              </a:rPr>
              <a:t>With reference to Manhattan borough, the odds of for a collision resulting in an injury is 88% higher for Staten Island and 41% higher for Brooklyn. </a:t>
            </a:r>
            <a:endParaRPr dirty="0">
              <a:solidFill>
                <a:schemeClr val="tx1"/>
              </a:solidFill>
              <a:latin typeface="Univers Condensed Light" panose="020B0306020202040204" pitchFamily="34" charset="0"/>
              <a:ea typeface="Calibri"/>
              <a:cs typeface="Calibri"/>
              <a:sym typeface="Calibri"/>
            </a:endParaRPr>
          </a:p>
          <a:p>
            <a:pPr marL="342900" marR="0" lvl="0" indent="-342900" algn="l" rtl="0">
              <a:spcBef>
                <a:spcPts val="0"/>
              </a:spcBef>
              <a:spcAft>
                <a:spcPts val="0"/>
              </a:spcAft>
              <a:buClr>
                <a:schemeClr val="dk1"/>
              </a:buClr>
              <a:buSzPts val="1400"/>
              <a:buFont typeface="Calibri"/>
              <a:buAutoNum type="arabicPeriod"/>
            </a:pPr>
            <a:r>
              <a:rPr lang="en-IN" dirty="0">
                <a:solidFill>
                  <a:schemeClr val="tx1"/>
                </a:solidFill>
                <a:latin typeface="Univers Condensed Light" panose="020B0306020202040204" pitchFamily="34" charset="0"/>
                <a:ea typeface="Calibri"/>
                <a:cs typeface="Calibri"/>
                <a:sym typeface="Calibri"/>
              </a:rPr>
              <a:t>The p-value across the 4 time segments and 5 boroughs are &lt; 0.001 and hence we can reject the null hypothesis. We conclude that there is an impact of time of the day on a collision resulting in injury across all the 5 boroughs.</a:t>
            </a:r>
            <a:endParaRPr dirty="0">
              <a:solidFill>
                <a:schemeClr val="tx1"/>
              </a:solidFill>
              <a:latin typeface="Univers Condensed Light" panose="020B0306020202040204" pitchFamily="34" charset="0"/>
            </a:endParaRPr>
          </a:p>
        </p:txBody>
      </p:sp>
      <p:graphicFrame>
        <p:nvGraphicFramePr>
          <p:cNvPr id="169" name="Google Shape;169;p21"/>
          <p:cNvGraphicFramePr/>
          <p:nvPr>
            <p:extLst>
              <p:ext uri="{D42A27DB-BD31-4B8C-83A1-F6EECF244321}">
                <p14:modId xmlns:p14="http://schemas.microsoft.com/office/powerpoint/2010/main" val="3243107149"/>
              </p:ext>
            </p:extLst>
          </p:nvPr>
        </p:nvGraphicFramePr>
        <p:xfrm>
          <a:off x="1544526" y="3025818"/>
          <a:ext cx="6745775" cy="1747100"/>
        </p:xfrm>
        <a:graphic>
          <a:graphicData uri="http://schemas.openxmlformats.org/drawingml/2006/table">
            <a:tbl>
              <a:tblPr>
                <a:noFill/>
                <a:tableStyleId>{C8A126BF-7B41-45D3-940B-6E21E2A92223}</a:tableStyleId>
              </a:tblPr>
              <a:tblGrid>
                <a:gridCol w="1194300">
                  <a:extLst>
                    <a:ext uri="{9D8B030D-6E8A-4147-A177-3AD203B41FA5}">
                      <a16:colId xmlns:a16="http://schemas.microsoft.com/office/drawing/2014/main" val="20000"/>
                    </a:ext>
                  </a:extLst>
                </a:gridCol>
                <a:gridCol w="1273025">
                  <a:extLst>
                    <a:ext uri="{9D8B030D-6E8A-4147-A177-3AD203B41FA5}">
                      <a16:colId xmlns:a16="http://schemas.microsoft.com/office/drawing/2014/main" val="20001"/>
                    </a:ext>
                  </a:extLst>
                </a:gridCol>
                <a:gridCol w="981975">
                  <a:extLst>
                    <a:ext uri="{9D8B030D-6E8A-4147-A177-3AD203B41FA5}">
                      <a16:colId xmlns:a16="http://schemas.microsoft.com/office/drawing/2014/main" val="20002"/>
                    </a:ext>
                  </a:extLst>
                </a:gridCol>
                <a:gridCol w="1222875">
                  <a:extLst>
                    <a:ext uri="{9D8B030D-6E8A-4147-A177-3AD203B41FA5}">
                      <a16:colId xmlns:a16="http://schemas.microsoft.com/office/drawing/2014/main" val="20003"/>
                    </a:ext>
                  </a:extLst>
                </a:gridCol>
                <a:gridCol w="1168050">
                  <a:extLst>
                    <a:ext uri="{9D8B030D-6E8A-4147-A177-3AD203B41FA5}">
                      <a16:colId xmlns:a16="http://schemas.microsoft.com/office/drawing/2014/main" val="20004"/>
                    </a:ext>
                  </a:extLst>
                </a:gridCol>
                <a:gridCol w="905550">
                  <a:extLst>
                    <a:ext uri="{9D8B030D-6E8A-4147-A177-3AD203B41FA5}">
                      <a16:colId xmlns:a16="http://schemas.microsoft.com/office/drawing/2014/main" val="20005"/>
                    </a:ext>
                  </a:extLst>
                </a:gridCol>
              </a:tblGrid>
              <a:tr h="284100">
                <a:tc>
                  <a:txBody>
                    <a:bodyPr/>
                    <a:lstStyle/>
                    <a:p>
                      <a:pPr marL="0" marR="0" lvl="0" indent="0" algn="ctr" rtl="0" fontAlgn="ctr">
                        <a:lnSpc>
                          <a:spcPct val="100000"/>
                        </a:lnSpc>
                        <a:spcBef>
                          <a:spcPts val="0"/>
                        </a:spcBef>
                        <a:spcAft>
                          <a:spcPts val="0"/>
                        </a:spcAft>
                        <a:buClr>
                          <a:srgbClr val="000000"/>
                        </a:buClr>
                        <a:buFont typeface="Arial"/>
                        <a:buNone/>
                      </a:pPr>
                      <a:r>
                        <a:rPr lang="en-IN" sz="1100" b="1" i="0" u="none" strike="noStrike" cap="none" dirty="0">
                          <a:solidFill>
                            <a:schemeClr val="bg1"/>
                          </a:solidFill>
                          <a:effectLst/>
                          <a:latin typeface="Univers Condensed" panose="020B0506020202050204" pitchFamily="34" charset="0"/>
                          <a:ea typeface="+mn-ea"/>
                          <a:cs typeface="+mn-cs"/>
                          <a:sym typeface="Calibri"/>
                        </a:rPr>
                        <a:t>Predictors</a:t>
                      </a:r>
                      <a:endParaRPr sz="1100" b="1" i="0" u="none" strike="noStrike" cap="none" dirty="0">
                        <a:solidFill>
                          <a:schemeClr val="bg1"/>
                        </a:solidFill>
                        <a:effectLst/>
                        <a:latin typeface="Univers Condensed" panose="020B0506020202050204" pitchFamily="34" charset="0"/>
                        <a:ea typeface="+mn-ea"/>
                        <a:cs typeface="+mn-cs"/>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3737"/>
                    </a:solidFill>
                  </a:tcPr>
                </a:tc>
                <a:tc>
                  <a:txBody>
                    <a:bodyPr/>
                    <a:lstStyle/>
                    <a:p>
                      <a:pPr marL="0" marR="0" lvl="0" indent="0" algn="ctr" rtl="0" fontAlgn="ctr">
                        <a:lnSpc>
                          <a:spcPct val="100000"/>
                        </a:lnSpc>
                        <a:spcBef>
                          <a:spcPts val="0"/>
                        </a:spcBef>
                        <a:spcAft>
                          <a:spcPts val="0"/>
                        </a:spcAft>
                        <a:buClr>
                          <a:srgbClr val="000000"/>
                        </a:buClr>
                        <a:buFont typeface="Arial"/>
                        <a:buNone/>
                      </a:pPr>
                      <a:r>
                        <a:rPr lang="en-IN" sz="1100" b="1" i="0" u="none" strike="noStrike" cap="none" dirty="0">
                          <a:solidFill>
                            <a:schemeClr val="bg1"/>
                          </a:solidFill>
                          <a:effectLst/>
                          <a:latin typeface="Univers Condensed" panose="020B0506020202050204" pitchFamily="34" charset="0"/>
                          <a:ea typeface="+mn-ea"/>
                          <a:cs typeface="+mn-cs"/>
                          <a:sym typeface="Calibri"/>
                        </a:rPr>
                        <a:t>Estimated_Coeff</a:t>
                      </a:r>
                      <a:endParaRPr sz="1100" b="1" i="0" u="none" strike="noStrike" cap="none" dirty="0">
                        <a:solidFill>
                          <a:schemeClr val="bg1"/>
                        </a:solidFill>
                        <a:effectLst/>
                        <a:latin typeface="Univers Condensed" panose="020B0506020202050204" pitchFamily="34" charset="0"/>
                        <a:ea typeface="+mn-ea"/>
                        <a:cs typeface="+mn-cs"/>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3737"/>
                    </a:solidFill>
                  </a:tcPr>
                </a:tc>
                <a:tc>
                  <a:txBody>
                    <a:bodyPr/>
                    <a:lstStyle/>
                    <a:p>
                      <a:pPr marL="0" marR="0" lvl="0" indent="0" algn="ctr" rtl="0" fontAlgn="ctr">
                        <a:lnSpc>
                          <a:spcPct val="100000"/>
                        </a:lnSpc>
                        <a:spcBef>
                          <a:spcPts val="0"/>
                        </a:spcBef>
                        <a:spcAft>
                          <a:spcPts val="0"/>
                        </a:spcAft>
                        <a:buClr>
                          <a:srgbClr val="000000"/>
                        </a:buClr>
                        <a:buFont typeface="Arial"/>
                        <a:buNone/>
                      </a:pPr>
                      <a:r>
                        <a:rPr lang="en-IN" sz="1100" b="1" i="0" u="none" strike="noStrike" cap="none" dirty="0">
                          <a:solidFill>
                            <a:schemeClr val="bg1"/>
                          </a:solidFill>
                          <a:effectLst/>
                          <a:latin typeface="Univers Condensed" panose="020B0506020202050204" pitchFamily="34" charset="0"/>
                          <a:ea typeface="+mn-ea"/>
                          <a:cs typeface="+mn-cs"/>
                          <a:sym typeface="Calibri"/>
                        </a:rPr>
                        <a:t>Std. Error</a:t>
                      </a:r>
                      <a:endParaRPr sz="1100" b="1" i="0" u="none" strike="noStrike" cap="none" dirty="0">
                        <a:solidFill>
                          <a:schemeClr val="bg1"/>
                        </a:solidFill>
                        <a:effectLst/>
                        <a:latin typeface="Univers Condensed" panose="020B0506020202050204" pitchFamily="34" charset="0"/>
                        <a:ea typeface="+mn-ea"/>
                        <a:cs typeface="+mn-cs"/>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3737"/>
                    </a:solidFill>
                  </a:tcPr>
                </a:tc>
                <a:tc>
                  <a:txBody>
                    <a:bodyPr/>
                    <a:lstStyle/>
                    <a:p>
                      <a:pPr marL="0" marR="0" lvl="0" indent="0" algn="ctr" rtl="0" fontAlgn="ctr">
                        <a:lnSpc>
                          <a:spcPct val="100000"/>
                        </a:lnSpc>
                        <a:spcBef>
                          <a:spcPts val="0"/>
                        </a:spcBef>
                        <a:spcAft>
                          <a:spcPts val="0"/>
                        </a:spcAft>
                        <a:buClr>
                          <a:srgbClr val="000000"/>
                        </a:buClr>
                        <a:buFont typeface="Arial"/>
                        <a:buNone/>
                      </a:pPr>
                      <a:r>
                        <a:rPr lang="en-IN" sz="1100" b="1" i="0" u="none" strike="noStrike" cap="none" dirty="0">
                          <a:solidFill>
                            <a:schemeClr val="bg1"/>
                          </a:solidFill>
                          <a:effectLst/>
                          <a:latin typeface="Univers Condensed" panose="020B0506020202050204" pitchFamily="34" charset="0"/>
                          <a:ea typeface="+mn-ea"/>
                          <a:cs typeface="+mn-cs"/>
                          <a:sym typeface="Calibri"/>
                        </a:rPr>
                        <a:t>Z Statistic</a:t>
                      </a:r>
                      <a:endParaRPr sz="1100" b="1" i="0" u="none" strike="noStrike" cap="none" dirty="0">
                        <a:solidFill>
                          <a:schemeClr val="bg1"/>
                        </a:solidFill>
                        <a:effectLst/>
                        <a:latin typeface="Univers Condensed" panose="020B0506020202050204" pitchFamily="34" charset="0"/>
                        <a:ea typeface="+mn-ea"/>
                        <a:cs typeface="+mn-cs"/>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3737"/>
                    </a:solidFill>
                  </a:tcPr>
                </a:tc>
                <a:tc>
                  <a:txBody>
                    <a:bodyPr/>
                    <a:lstStyle/>
                    <a:p>
                      <a:pPr marL="0" marR="0" lvl="0" indent="0" algn="ctr" rtl="0" fontAlgn="ctr">
                        <a:lnSpc>
                          <a:spcPct val="100000"/>
                        </a:lnSpc>
                        <a:spcBef>
                          <a:spcPts val="0"/>
                        </a:spcBef>
                        <a:spcAft>
                          <a:spcPts val="0"/>
                        </a:spcAft>
                        <a:buClr>
                          <a:srgbClr val="000000"/>
                        </a:buClr>
                        <a:buFont typeface="Arial"/>
                        <a:buNone/>
                      </a:pPr>
                      <a:r>
                        <a:rPr lang="en-IN" sz="1100" b="1" i="0" u="none" strike="noStrike" cap="none" dirty="0">
                          <a:solidFill>
                            <a:schemeClr val="bg1"/>
                          </a:solidFill>
                          <a:effectLst/>
                          <a:latin typeface="Univers Condensed" panose="020B0506020202050204" pitchFamily="34" charset="0"/>
                          <a:ea typeface="+mn-ea"/>
                          <a:cs typeface="+mn-cs"/>
                          <a:sym typeface="Calibri"/>
                        </a:rPr>
                        <a:t>p-value (&gt;|z|)</a:t>
                      </a:r>
                      <a:endParaRPr sz="1100" b="1" i="0" u="none" strike="noStrike" cap="none" dirty="0">
                        <a:solidFill>
                          <a:schemeClr val="bg1"/>
                        </a:solidFill>
                        <a:effectLst/>
                        <a:latin typeface="Univers Condensed" panose="020B0506020202050204" pitchFamily="34" charset="0"/>
                        <a:ea typeface="+mn-ea"/>
                        <a:cs typeface="+mn-cs"/>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3737"/>
                    </a:solidFill>
                  </a:tcPr>
                </a:tc>
                <a:tc>
                  <a:txBody>
                    <a:bodyPr/>
                    <a:lstStyle/>
                    <a:p>
                      <a:pPr marL="0" marR="0" lvl="0" indent="0" algn="ctr" rtl="0" fontAlgn="ctr">
                        <a:lnSpc>
                          <a:spcPct val="100000"/>
                        </a:lnSpc>
                        <a:spcBef>
                          <a:spcPts val="0"/>
                        </a:spcBef>
                        <a:spcAft>
                          <a:spcPts val="0"/>
                        </a:spcAft>
                        <a:buClr>
                          <a:srgbClr val="000000"/>
                        </a:buClr>
                        <a:buFont typeface="Arial"/>
                        <a:buNone/>
                      </a:pPr>
                      <a:r>
                        <a:rPr lang="en-IN" sz="1100" b="1" i="0" u="none" strike="noStrike" cap="none" dirty="0">
                          <a:solidFill>
                            <a:schemeClr val="bg1"/>
                          </a:solidFill>
                          <a:effectLst/>
                          <a:latin typeface="Univers Condensed" panose="020B0506020202050204" pitchFamily="34" charset="0"/>
                          <a:ea typeface="+mn-ea"/>
                          <a:cs typeface="+mn-cs"/>
                          <a:sym typeface="Calibri"/>
                        </a:rPr>
                        <a:t>Odds Ratio</a:t>
                      </a:r>
                      <a:endParaRPr sz="1100" b="1" i="0" u="none" strike="noStrike" cap="none" dirty="0">
                        <a:solidFill>
                          <a:schemeClr val="bg1"/>
                        </a:solidFill>
                        <a:effectLst/>
                        <a:latin typeface="Univers Condensed" panose="020B0506020202050204" pitchFamily="34" charset="0"/>
                        <a:ea typeface="+mn-ea"/>
                        <a:cs typeface="+mn-cs"/>
                        <a:sym typeface="Arial"/>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3737"/>
                    </a:solidFill>
                  </a:tcPr>
                </a:tc>
                <a:extLst>
                  <a:ext uri="{0D108BD9-81ED-4DB2-BD59-A6C34878D82A}">
                    <a16:rowId xmlns:a16="http://schemas.microsoft.com/office/drawing/2014/main" val="10000"/>
                  </a:ext>
                </a:extLst>
              </a:tr>
              <a:tr h="182875">
                <a:tc>
                  <a:txBody>
                    <a:bodyPr/>
                    <a:lstStyle/>
                    <a:p>
                      <a:pPr marL="0" marR="0" lvl="0" indent="0" algn="ctr" rtl="0">
                        <a:spcBef>
                          <a:spcPts val="0"/>
                        </a:spcBef>
                        <a:spcAft>
                          <a:spcPts val="0"/>
                        </a:spcAft>
                        <a:buNone/>
                      </a:pPr>
                      <a:r>
                        <a:rPr lang="en-IN" sz="1100" b="0" i="0" u="none" strike="noStrike" cap="none" dirty="0">
                          <a:solidFill>
                            <a:srgbClr val="000000"/>
                          </a:solidFill>
                          <a:latin typeface="Univers Condensed Light" panose="020B0306020202040204" pitchFamily="34" charset="0"/>
                          <a:ea typeface="Calibri"/>
                          <a:cs typeface="Calibri"/>
                          <a:sym typeface="Calibri"/>
                        </a:rPr>
                        <a:t>(Intercept)</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-1.343</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0.016</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-83.645</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a:latin typeface="Univers Condensed Light" panose="020B0306020202040204" pitchFamily="34" charset="0"/>
                          <a:ea typeface="Calibri"/>
                          <a:cs typeface="Calibri"/>
                          <a:sym typeface="Calibri"/>
                        </a:rPr>
                        <a:t>0.000000e+00</a:t>
                      </a:r>
                      <a:endParaRPr sz="110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12AM to 6AM</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-0.043</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0.020</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-2.179</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a:latin typeface="Univers Condensed Light" panose="020B0306020202040204" pitchFamily="34" charset="0"/>
                          <a:ea typeface="Calibri"/>
                          <a:cs typeface="Calibri"/>
                          <a:sym typeface="Calibri"/>
                        </a:rPr>
                        <a:t>2.930180e-02</a:t>
                      </a:r>
                      <a:endParaRPr sz="110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0.96</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12PM to 6PM</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-0.301</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0.014</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-21.738</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a:latin typeface="Univers Condensed Light" panose="020B0306020202040204" pitchFamily="34" charset="0"/>
                          <a:ea typeface="Calibri"/>
                          <a:cs typeface="Calibri"/>
                          <a:sym typeface="Calibri"/>
                        </a:rPr>
                        <a:t>9.063571e-105</a:t>
                      </a:r>
                      <a:endParaRPr sz="110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0.74</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6AM to 12PM</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-0.412</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0.015</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-26.781</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a:latin typeface="Univers Condensed Light" panose="020B0306020202040204" pitchFamily="34" charset="0"/>
                          <a:ea typeface="Calibri"/>
                          <a:cs typeface="Calibri"/>
                          <a:sym typeface="Calibri"/>
                        </a:rPr>
                        <a:t>5.390582e-158</a:t>
                      </a:r>
                      <a:endParaRPr sz="110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0.66</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BRONX</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0.316 </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0.019</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16.588</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8.477598e-62</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1.37</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BROOKLYN</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0.349</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0.017</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21.020</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a:latin typeface="Univers Condensed Light" panose="020B0306020202040204" pitchFamily="34" charset="0"/>
                          <a:ea typeface="Calibri"/>
                          <a:cs typeface="Calibri"/>
                          <a:sym typeface="Calibri"/>
                        </a:rPr>
                        <a:t>4.317238e-98</a:t>
                      </a:r>
                      <a:endParaRPr sz="110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1.42</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QUEENS</a:t>
                      </a:r>
                      <a:endParaRPr sz="1100" dirty="0">
                        <a:latin typeface="Univers Condensed Light" panose="020B0306020202040204" pitchFamily="34" charset="0"/>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0.253</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0.017</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15.077</a:t>
                      </a:r>
                      <a:endParaRPr sz="1100" dirty="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a:latin typeface="Univers Condensed Light" panose="020B0306020202040204" pitchFamily="34" charset="0"/>
                          <a:ea typeface="Calibri"/>
                          <a:cs typeface="Calibri"/>
                          <a:sym typeface="Calibri"/>
                        </a:rPr>
                        <a:t>2.311439e-51</a:t>
                      </a:r>
                      <a:endParaRPr sz="1100">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1.29</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82875">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STATEN ISLAND</a:t>
                      </a:r>
                      <a:endParaRPr sz="1100" dirty="0">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0.633</a:t>
                      </a:r>
                      <a:endParaRPr sz="1100" i="0" u="none" strike="noStrike" cap="none" dirty="0">
                        <a:solidFill>
                          <a:srgbClr val="000000"/>
                        </a:solidFill>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0.030</a:t>
                      </a:r>
                      <a:endParaRPr sz="1100" i="0" u="none" strike="noStrike" cap="none" dirty="0">
                        <a:solidFill>
                          <a:srgbClr val="000000"/>
                        </a:solidFill>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20.985</a:t>
                      </a:r>
                      <a:endParaRPr sz="1100" i="0" u="none" strike="noStrike" cap="none" dirty="0">
                        <a:solidFill>
                          <a:srgbClr val="000000"/>
                        </a:solidFill>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9.062231e-98</a:t>
                      </a:r>
                      <a:endParaRPr sz="1100" i="0" u="none" strike="noStrike" cap="none" dirty="0">
                        <a:solidFill>
                          <a:srgbClr val="000000"/>
                        </a:solidFill>
                        <a:latin typeface="Univers Condensed Light" panose="020B0306020202040204" pitchFamily="34" charset="0"/>
                        <a:ea typeface="Calibri"/>
                        <a:cs typeface="Calibri"/>
                        <a:sym typeface="Calibri"/>
                      </a:endParaRPr>
                    </a:p>
                  </a:txBody>
                  <a:tcPr marL="7625" marR="7625" marT="76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100" dirty="0">
                          <a:latin typeface="Univers Condensed Light" panose="020B0306020202040204" pitchFamily="34" charset="0"/>
                          <a:ea typeface="Calibri"/>
                          <a:cs typeface="Calibri"/>
                          <a:sym typeface="Calibri"/>
                        </a:rPr>
                        <a:t>1.88</a:t>
                      </a:r>
                      <a:endParaRPr sz="1100" i="0" u="none" strike="noStrike" cap="none" dirty="0">
                        <a:solidFill>
                          <a:srgbClr val="000000"/>
                        </a:solidFill>
                        <a:latin typeface="Univers Condensed Light" panose="020B0306020202040204" pitchFamily="34" charset="0"/>
                        <a:ea typeface="Calibri"/>
                        <a:cs typeface="Calibri"/>
                        <a:sym typeface="Calibri"/>
                      </a:endParaRPr>
                    </a:p>
                  </a:txBody>
                  <a:tcPr marL="7625" marR="7625" marT="76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p:nvPr/>
        </p:nvSpPr>
        <p:spPr>
          <a:xfrm>
            <a:off x="592942" y="273149"/>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sym typeface="Calibri"/>
              </a:rPr>
              <a:t>Time of the Day shows significant impact on collision resulting in injury across all the 5 boroughs</a:t>
            </a:r>
            <a:endParaRPr dirty="0">
              <a:solidFill>
                <a:schemeClr val="tx1"/>
              </a:solidFill>
            </a:endParaRPr>
          </a:p>
        </p:txBody>
      </p:sp>
      <p:sp>
        <p:nvSpPr>
          <p:cNvPr id="175" name="Google Shape;175;p22"/>
          <p:cNvSpPr/>
          <p:nvPr/>
        </p:nvSpPr>
        <p:spPr>
          <a:xfrm>
            <a:off x="624840" y="1149896"/>
            <a:ext cx="8798700" cy="735000"/>
          </a:xfrm>
          <a:prstGeom prst="rect">
            <a:avLst/>
          </a:prstGeom>
          <a:noFill/>
          <a:ln>
            <a:noFill/>
          </a:ln>
        </p:spPr>
        <p:txBody>
          <a:bodyPr spcFirstLastPara="1" wrap="square" lIns="91425" tIns="45700" rIns="91425" bIns="45700" anchor="t" anchorCtr="0">
            <a:noAutofit/>
          </a:bodyPr>
          <a:lstStyle/>
          <a:p>
            <a:pPr marL="0" lvl="0" indent="0">
              <a:buFont typeface="Arial"/>
              <a:buNone/>
            </a:pPr>
            <a:r>
              <a:rPr lang="en-IN" sz="1600" b="1" dirty="0">
                <a:solidFill>
                  <a:schemeClr val="tx1"/>
                </a:solidFill>
                <a:latin typeface="Univers Condensed Light" panose="020B0806030502040204" pitchFamily="34" charset="0"/>
                <a:cs typeface="Calibri"/>
                <a:sym typeface="Calibri"/>
              </a:rPr>
              <a:t>Deviance Test:</a:t>
            </a:r>
            <a:endParaRPr sz="1600" b="1" dirty="0">
              <a:solidFill>
                <a:schemeClr val="tx1"/>
              </a:solidFill>
              <a:latin typeface="Univers Condensed Light" panose="020B0806030502040204" pitchFamily="34" charset="0"/>
              <a:cs typeface="Calibri"/>
            </a:endParaRPr>
          </a:p>
          <a:p>
            <a:pPr marL="0" marR="0" lvl="0" indent="0" algn="l" rtl="0">
              <a:spcBef>
                <a:spcPts val="0"/>
              </a:spcBef>
              <a:spcAft>
                <a:spcPts val="0"/>
              </a:spcAft>
              <a:buNone/>
            </a:pPr>
            <a:r>
              <a:rPr lang="en-IN" sz="1400" dirty="0">
                <a:solidFill>
                  <a:schemeClr val="dk1"/>
                </a:solidFill>
                <a:latin typeface="Univers Condensed Light" panose="020B0306020202040204" pitchFamily="34" charset="0"/>
                <a:ea typeface="Calibri"/>
                <a:cs typeface="Calibri"/>
                <a:sym typeface="Calibri"/>
              </a:rPr>
              <a:t>We performed a Likelihood-Ratio Test for composite hypothesis to test the significance of </a:t>
            </a:r>
            <a:r>
              <a:rPr lang="en-IN" dirty="0">
                <a:solidFill>
                  <a:schemeClr val="dk1"/>
                </a:solidFill>
                <a:latin typeface="Univers Condensed Light" panose="020B0306020202040204" pitchFamily="34" charset="0"/>
                <a:ea typeface="Calibri"/>
                <a:cs typeface="Calibri"/>
                <a:sym typeface="Calibri"/>
              </a:rPr>
              <a:t>time of day</a:t>
            </a:r>
            <a:r>
              <a:rPr lang="en-IN" sz="1400" dirty="0">
                <a:solidFill>
                  <a:schemeClr val="dk1"/>
                </a:solidFill>
                <a:latin typeface="Univers Condensed Light" panose="020B0306020202040204" pitchFamily="34" charset="0"/>
                <a:ea typeface="Calibri"/>
                <a:cs typeface="Calibri"/>
                <a:sym typeface="Calibri"/>
              </a:rPr>
              <a:t> as factor variable.</a:t>
            </a:r>
            <a:endParaRPr dirty="0">
              <a:latin typeface="Univers Condensed Light" panose="020B0306020202040204" pitchFamily="34" charset="0"/>
            </a:endParaRPr>
          </a:p>
        </p:txBody>
      </p:sp>
      <p:sp>
        <p:nvSpPr>
          <p:cNvPr id="176" name="Google Shape;176;p22"/>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77" name="Google Shape;177;p22"/>
          <p:cNvSpPr/>
          <p:nvPr/>
        </p:nvSpPr>
        <p:spPr>
          <a:xfrm>
            <a:off x="709900" y="4973105"/>
            <a:ext cx="8798700" cy="1241500"/>
          </a:xfrm>
          <a:prstGeom prst="rect">
            <a:avLst/>
          </a:prstGeom>
          <a:noFill/>
          <a:ln>
            <a:noFill/>
          </a:ln>
        </p:spPr>
        <p:txBody>
          <a:bodyPr spcFirstLastPara="1" wrap="square" lIns="91425" tIns="45700" rIns="91425" bIns="45700" anchor="t" anchorCtr="0">
            <a:noAutofit/>
          </a:bodyPr>
          <a:lstStyle/>
          <a:p>
            <a:r>
              <a:rPr lang="en-IN" sz="1600" b="1" dirty="0">
                <a:solidFill>
                  <a:schemeClr val="tx1"/>
                </a:solidFill>
                <a:latin typeface="Univers Condensed Light" panose="020B0806030502040204" pitchFamily="34" charset="0"/>
                <a:cs typeface="Calibri"/>
                <a:sym typeface="Calibri"/>
              </a:rPr>
              <a:t>Inference:</a:t>
            </a:r>
            <a:endParaRPr sz="1600" b="1" dirty="0">
              <a:solidFill>
                <a:schemeClr val="tx1"/>
              </a:solidFill>
              <a:latin typeface="Univers Condensed Light" panose="020B0806030502040204" pitchFamily="34" charset="0"/>
              <a:cs typeface="Calibri"/>
            </a:endParaRPr>
          </a:p>
          <a:p>
            <a:pPr marL="285750" indent="-285750">
              <a:buFont typeface="Arial" panose="020B0604020202020204" pitchFamily="34" charset="0"/>
              <a:buChar char="•"/>
            </a:pPr>
            <a:r>
              <a:rPr lang="en-IN" sz="1600" dirty="0">
                <a:solidFill>
                  <a:schemeClr val="dk1"/>
                </a:solidFill>
                <a:latin typeface="Univers Condensed Light" panose="020B0306020202040204" pitchFamily="34" charset="0"/>
                <a:cs typeface="Calibri"/>
                <a:sym typeface="Calibri"/>
              </a:rPr>
              <a:t>The p-value is &lt;0.001 so the model is significant</a:t>
            </a:r>
            <a:endParaRPr sz="1600" dirty="0">
              <a:solidFill>
                <a:schemeClr val="dk1"/>
              </a:solidFill>
              <a:latin typeface="Univers Condensed Light" panose="020B0306020202040204" pitchFamily="34" charset="0"/>
              <a:cs typeface="Calibri"/>
            </a:endParaRPr>
          </a:p>
          <a:p>
            <a:pPr marL="285750" indent="-285750">
              <a:buFont typeface="Arial" panose="020B0604020202020204" pitchFamily="34" charset="0"/>
              <a:buChar char="•"/>
            </a:pPr>
            <a:r>
              <a:rPr lang="en-IN" sz="1600" dirty="0">
                <a:solidFill>
                  <a:schemeClr val="dk1"/>
                </a:solidFill>
                <a:latin typeface="Univers Condensed Light" panose="020B0306020202040204" pitchFamily="34" charset="0"/>
                <a:cs typeface="Calibri"/>
                <a:sym typeface="Calibri"/>
              </a:rPr>
              <a:t>With the deviance value of 917, we can say that time segment has a significant effect on a collision resulting in an injury</a:t>
            </a:r>
            <a:endParaRPr sz="1600" dirty="0">
              <a:solidFill>
                <a:schemeClr val="dk1"/>
              </a:solidFill>
              <a:latin typeface="Univers Condensed Light" panose="020B0306020202040204" pitchFamily="34" charset="0"/>
              <a:cs typeface="Calibri"/>
              <a:sym typeface="Calibri"/>
            </a:endParaRPr>
          </a:p>
        </p:txBody>
      </p:sp>
      <p:pic>
        <p:nvPicPr>
          <p:cNvPr id="2" name="Picture 1">
            <a:extLst>
              <a:ext uri="{FF2B5EF4-FFF2-40B4-BE49-F238E27FC236}">
                <a16:creationId xmlns:a16="http://schemas.microsoft.com/office/drawing/2014/main" id="{6ACECF24-4E4C-F640-B921-63B1A2F5B677}"/>
              </a:ext>
            </a:extLst>
          </p:cNvPr>
          <p:cNvPicPr>
            <a:picLocks noChangeAspect="1"/>
          </p:cNvPicPr>
          <p:nvPr/>
        </p:nvPicPr>
        <p:blipFill>
          <a:blip r:embed="rId3"/>
          <a:stretch>
            <a:fillRect/>
          </a:stretch>
        </p:blipFill>
        <p:spPr>
          <a:xfrm>
            <a:off x="592942" y="2026643"/>
            <a:ext cx="6520240" cy="2730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B1FDE6-196B-40D9-BC8A-6FEC3C221328}"/>
              </a:ext>
            </a:extLst>
          </p:cNvPr>
          <p:cNvSpPr txBox="1">
            <a:spLocks/>
          </p:cNvSpPr>
          <p:nvPr/>
        </p:nvSpPr>
        <p:spPr>
          <a:xfrm>
            <a:off x="624841" y="150219"/>
            <a:ext cx="8798560" cy="7349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latin typeface="Agency FB" panose="020B0503020202020204" pitchFamily="34" charset="77"/>
              </a:rPr>
              <a:t>Hypothesis 2: Test the impact of seasons and weather on collisions resulting in injury</a:t>
            </a:r>
          </a:p>
        </p:txBody>
      </p:sp>
      <p:sp>
        <p:nvSpPr>
          <p:cNvPr id="2" name="Slide Number Placeholder 1">
            <a:extLst>
              <a:ext uri="{FF2B5EF4-FFF2-40B4-BE49-F238E27FC236}">
                <a16:creationId xmlns:a16="http://schemas.microsoft.com/office/drawing/2014/main" id="{635F4B83-8FD2-4640-BB92-3D16E41355B7}"/>
              </a:ext>
            </a:extLst>
          </p:cNvPr>
          <p:cNvSpPr>
            <a:spLocks noGrp="1"/>
          </p:cNvSpPr>
          <p:nvPr>
            <p:ph type="sldNum" sz="quarter" idx="12"/>
          </p:nvPr>
        </p:nvSpPr>
        <p:spPr/>
        <p:txBody>
          <a:bodyPr/>
          <a:lstStyle/>
          <a:p>
            <a:fld id="{81EF34BF-D4C2-4F85-91FE-2ABC05E9E6AB}" type="slidenum">
              <a:rPr lang="en-IN" smtClean="0">
                <a:latin typeface="Univers Condensed Light" panose="020B0306020202040204" pitchFamily="34" charset="0"/>
              </a:rPr>
              <a:t>12</a:t>
            </a:fld>
            <a:endParaRPr lang="en-IN">
              <a:latin typeface="Univers Condensed Light" panose="020B0306020202040204" pitchFamily="34" charset="0"/>
            </a:endParaRPr>
          </a:p>
        </p:txBody>
      </p:sp>
      <p:sp>
        <p:nvSpPr>
          <p:cNvPr id="4" name="Rectangle 3">
            <a:extLst>
              <a:ext uri="{FF2B5EF4-FFF2-40B4-BE49-F238E27FC236}">
                <a16:creationId xmlns:a16="http://schemas.microsoft.com/office/drawing/2014/main" id="{9DF880D6-DA0C-44EB-BC75-9054AE1D9838}"/>
              </a:ext>
            </a:extLst>
          </p:cNvPr>
          <p:cNvSpPr/>
          <p:nvPr/>
        </p:nvSpPr>
        <p:spPr>
          <a:xfrm>
            <a:off x="624841" y="853440"/>
            <a:ext cx="4271964" cy="116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latin typeface="Univers Condensed Light" panose="020B0306020202040204" pitchFamily="34" charset="0"/>
              </a:rPr>
              <a:t>Null Hypothesis:</a:t>
            </a:r>
          </a:p>
          <a:p>
            <a:r>
              <a:rPr lang="en-US" sz="1400" dirty="0">
                <a:solidFill>
                  <a:schemeClr val="tx1"/>
                </a:solidFill>
                <a:latin typeface="Univers Condensed Light" panose="020B0306020202040204" pitchFamily="34" charset="0"/>
                <a:ea typeface="Cambria" panose="02040503050406030204" pitchFamily="18" charset="0"/>
                <a:cs typeface="Times New Roman" panose="02020603050405020304" pitchFamily="18" charset="0"/>
              </a:rPr>
              <a:t>Season and weather conditions have no effect on a collision resulting in an injury across all the 5 boroughs.</a:t>
            </a:r>
            <a:endParaRPr lang="en-IN" sz="1400" dirty="0">
              <a:solidFill>
                <a:schemeClr val="tx1"/>
              </a:solidFill>
              <a:latin typeface="Univers Condensed Light" panose="020B0306020202040204" pitchFamily="34" charset="0"/>
              <a:ea typeface="Cambria" panose="020405030504060302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ABED49E-96C3-4793-A673-1E4D238BBFB8}"/>
              </a:ext>
            </a:extLst>
          </p:cNvPr>
          <p:cNvSpPr/>
          <p:nvPr/>
        </p:nvSpPr>
        <p:spPr>
          <a:xfrm>
            <a:off x="4952999" y="881880"/>
            <a:ext cx="4271964" cy="116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spcAft>
                <a:spcPts val="900"/>
              </a:spcAft>
            </a:pPr>
            <a:r>
              <a:rPr lang="en-IN" sz="1600" b="1" dirty="0">
                <a:solidFill>
                  <a:schemeClr val="tx1"/>
                </a:solidFill>
                <a:latin typeface="Univers Condensed Light" panose="020B0306020202040204" pitchFamily="34" charset="0"/>
              </a:rPr>
              <a:t>Alternate Hypothesis:</a:t>
            </a:r>
            <a:br>
              <a:rPr lang="en-IN" b="1" dirty="0">
                <a:solidFill>
                  <a:schemeClr val="tx1"/>
                </a:solidFill>
                <a:latin typeface="Univers Condensed Light" panose="020B0306020202040204" pitchFamily="34" charset="0"/>
              </a:rPr>
            </a:br>
            <a:r>
              <a:rPr lang="en-US" sz="1400" dirty="0">
                <a:solidFill>
                  <a:schemeClr val="tx1"/>
                </a:solidFill>
                <a:latin typeface="Univers Condensed Light" panose="020B0306020202040204" pitchFamily="34" charset="0"/>
                <a:ea typeface="Cambria" panose="02040503050406030204" pitchFamily="18" charset="0"/>
                <a:cs typeface="Times New Roman" panose="02020603050405020304" pitchFamily="18" charset="0"/>
              </a:rPr>
              <a:t>Season and weather conditions have significant effect on a collision resulting in an injury across all the 5 boroughs.</a:t>
            </a:r>
            <a:endParaRPr lang="en-IN" sz="1400" dirty="0">
              <a:solidFill>
                <a:schemeClr val="tx1"/>
              </a:solidFill>
              <a:latin typeface="Univers Condensed Light" panose="020B0306020202040204" pitchFamily="34" charset="0"/>
              <a:ea typeface="Cambria" panose="020405030504060302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1B39AD6-D2B1-4D0B-AC96-D5AD8EDE1212}"/>
              </a:ext>
            </a:extLst>
          </p:cNvPr>
          <p:cNvSpPr/>
          <p:nvPr/>
        </p:nvSpPr>
        <p:spPr>
          <a:xfrm>
            <a:off x="614207" y="4753950"/>
            <a:ext cx="8798560" cy="1415772"/>
          </a:xfrm>
          <a:prstGeom prst="rect">
            <a:avLst/>
          </a:prstGeom>
        </p:spPr>
        <p:txBody>
          <a:bodyPr wrap="square">
            <a:spAutoFit/>
          </a:bodyPr>
          <a:lstStyle/>
          <a:p>
            <a:r>
              <a:rPr lang="en-IN" sz="1600" b="1" dirty="0">
                <a:latin typeface="Univers Condensed Light" panose="020B0306020202040204" pitchFamily="34" charset="0"/>
              </a:rPr>
              <a:t>Inference:</a:t>
            </a:r>
          </a:p>
          <a:p>
            <a:pPr marL="342900" indent="-342900">
              <a:buAutoNum type="arabicPeriod"/>
            </a:pPr>
            <a:r>
              <a:rPr lang="en-IN" sz="1400" dirty="0">
                <a:latin typeface="Univers Condensed Light" panose="020B0306020202040204" pitchFamily="34" charset="0"/>
                <a:ea typeface="Cambria" panose="02040503050406030204" pitchFamily="18" charset="0"/>
                <a:cs typeface="Times New Roman" panose="02020603050405020304" pitchFamily="18" charset="0"/>
              </a:rPr>
              <a:t>Reference to Fall seasons, the odds of a collision resulting in an injury  is lower by 6.7% in Winter and lower by 4.52% in Spring.</a:t>
            </a:r>
          </a:p>
          <a:p>
            <a:pPr marL="342900" indent="-342900">
              <a:buAutoNum type="arabicPeriod"/>
            </a:pPr>
            <a:r>
              <a:rPr lang="en-IN" sz="1400" dirty="0">
                <a:latin typeface="Univers Condensed Light" panose="020B0306020202040204" pitchFamily="34" charset="0"/>
                <a:ea typeface="Cambria" panose="02040503050406030204" pitchFamily="18" charset="0"/>
                <a:cs typeface="Times New Roman" panose="02020603050405020304" pitchFamily="18" charset="0"/>
              </a:rPr>
              <a:t>The odds of a collision resulting in injury are higher by 4.8% for each additional 1 inch of precipitation.</a:t>
            </a:r>
          </a:p>
          <a:p>
            <a:pPr marL="342900" indent="-342900">
              <a:buFontTx/>
              <a:buAutoNum type="arabicPeriod"/>
            </a:pPr>
            <a:r>
              <a:rPr lang="en-IN" sz="1400" dirty="0">
                <a:latin typeface="Univers Condensed Light" panose="020B0306020202040204" pitchFamily="34" charset="0"/>
                <a:ea typeface="Cambria" panose="02040503050406030204" pitchFamily="18" charset="0"/>
                <a:cs typeface="Times New Roman" panose="02020603050405020304" pitchFamily="18" charset="0"/>
              </a:rPr>
              <a:t>The odds of a collision resulting in injury are lower by 7.26% for each additional 1 inch of snowfall.</a:t>
            </a:r>
          </a:p>
          <a:p>
            <a:pPr marL="342900" indent="-342900">
              <a:buFontTx/>
              <a:buAutoNum type="arabicPeriod"/>
            </a:pPr>
            <a:r>
              <a:rPr lang="en-IN" sz="1400" dirty="0">
                <a:latin typeface="Univers Condensed Light" panose="020B0306020202040204" pitchFamily="34" charset="0"/>
                <a:ea typeface="Cambria" panose="02040503050406030204" pitchFamily="18" charset="0"/>
                <a:cs typeface="Times New Roman" panose="02020603050405020304" pitchFamily="18" charset="0"/>
              </a:rPr>
              <a:t>Summer with reference to fall season and ‘Low Visibility’ do not have a significant effect on collisions resulting in injury.</a:t>
            </a:r>
          </a:p>
        </p:txBody>
      </p:sp>
      <p:graphicFrame>
        <p:nvGraphicFramePr>
          <p:cNvPr id="5" name="Table 4">
            <a:extLst>
              <a:ext uri="{FF2B5EF4-FFF2-40B4-BE49-F238E27FC236}">
                <a16:creationId xmlns:a16="http://schemas.microsoft.com/office/drawing/2014/main" id="{968CFC51-E139-4F51-B4DB-34204A1F1103}"/>
              </a:ext>
            </a:extLst>
          </p:cNvPr>
          <p:cNvGraphicFramePr>
            <a:graphicFrameLocks noGrp="1"/>
          </p:cNvGraphicFramePr>
          <p:nvPr>
            <p:extLst>
              <p:ext uri="{D42A27DB-BD31-4B8C-83A1-F6EECF244321}">
                <p14:modId xmlns:p14="http://schemas.microsoft.com/office/powerpoint/2010/main" val="665166659"/>
              </p:ext>
            </p:extLst>
          </p:nvPr>
        </p:nvGraphicFramePr>
        <p:xfrm>
          <a:off x="1382647" y="2824274"/>
          <a:ext cx="6663957" cy="1844040"/>
        </p:xfrm>
        <a:graphic>
          <a:graphicData uri="http://schemas.openxmlformats.org/drawingml/2006/table">
            <a:tbl>
              <a:tblPr/>
              <a:tblGrid>
                <a:gridCol w="1530922">
                  <a:extLst>
                    <a:ext uri="{9D8B030D-6E8A-4147-A177-3AD203B41FA5}">
                      <a16:colId xmlns:a16="http://schemas.microsoft.com/office/drawing/2014/main" val="3187884303"/>
                    </a:ext>
                  </a:extLst>
                </a:gridCol>
                <a:gridCol w="992835">
                  <a:extLst>
                    <a:ext uri="{9D8B030D-6E8A-4147-A177-3AD203B41FA5}">
                      <a16:colId xmlns:a16="http://schemas.microsoft.com/office/drawing/2014/main" val="42893859"/>
                    </a:ext>
                  </a:extLst>
                </a:gridCol>
                <a:gridCol w="825500">
                  <a:extLst>
                    <a:ext uri="{9D8B030D-6E8A-4147-A177-3AD203B41FA5}">
                      <a16:colId xmlns:a16="http://schemas.microsoft.com/office/drawing/2014/main" val="2307572466"/>
                    </a:ext>
                  </a:extLst>
                </a:gridCol>
                <a:gridCol w="1308100">
                  <a:extLst>
                    <a:ext uri="{9D8B030D-6E8A-4147-A177-3AD203B41FA5}">
                      <a16:colId xmlns:a16="http://schemas.microsoft.com/office/drawing/2014/main" val="2642233779"/>
                    </a:ext>
                  </a:extLst>
                </a:gridCol>
                <a:gridCol w="1130300">
                  <a:extLst>
                    <a:ext uri="{9D8B030D-6E8A-4147-A177-3AD203B41FA5}">
                      <a16:colId xmlns:a16="http://schemas.microsoft.com/office/drawing/2014/main" val="2323184520"/>
                    </a:ext>
                  </a:extLst>
                </a:gridCol>
                <a:gridCol w="876300">
                  <a:extLst>
                    <a:ext uri="{9D8B030D-6E8A-4147-A177-3AD203B41FA5}">
                      <a16:colId xmlns:a16="http://schemas.microsoft.com/office/drawing/2014/main" val="2268784884"/>
                    </a:ext>
                  </a:extLst>
                </a:gridCol>
              </a:tblGrid>
              <a:tr h="182880">
                <a:tc>
                  <a:txBody>
                    <a:bodyPr/>
                    <a:lstStyle/>
                    <a:p>
                      <a:pPr algn="ctr" fontAlgn="ctr"/>
                      <a:r>
                        <a:rPr lang="en-IN" sz="1300" b="1" i="0" u="none" strike="noStrike" dirty="0">
                          <a:solidFill>
                            <a:schemeClr val="bg1"/>
                          </a:solidFill>
                          <a:effectLst/>
                          <a:latin typeface="Univers Condensed Light" panose="020B0306020202040204" pitchFamily="34" charset="0"/>
                        </a:rPr>
                        <a:t>Predictors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3737"/>
                    </a:solidFill>
                  </a:tcPr>
                </a:tc>
                <a:tc>
                  <a:txBody>
                    <a:bodyPr/>
                    <a:lstStyle/>
                    <a:p>
                      <a:pPr algn="ctr" fontAlgn="ctr"/>
                      <a:r>
                        <a:rPr lang="en-IN" sz="1300" b="1" i="0" u="none" strike="noStrike" dirty="0">
                          <a:solidFill>
                            <a:schemeClr val="bg1"/>
                          </a:solidFill>
                          <a:effectLst/>
                          <a:latin typeface="Univers Condensed Light" panose="020B0306020202040204" pitchFamily="34" charset="0"/>
                        </a:rPr>
                        <a:t>Estimated </a:t>
                      </a:r>
                      <a:r>
                        <a:rPr lang="en-IN" sz="1300" b="1" i="0" u="none" strike="noStrike" dirty="0" err="1">
                          <a:solidFill>
                            <a:schemeClr val="bg1"/>
                          </a:solidFill>
                          <a:effectLst/>
                          <a:latin typeface="Univers Condensed Light" panose="020B0306020202040204" pitchFamily="34" charset="0"/>
                        </a:rPr>
                        <a:t>Coeff</a:t>
                      </a:r>
                      <a:r>
                        <a:rPr lang="en-IN" sz="1300" b="1" i="0" u="none" strike="noStrike" dirty="0">
                          <a:solidFill>
                            <a:schemeClr val="bg1"/>
                          </a:solidFill>
                          <a:effectLst/>
                          <a:latin typeface="Univers Condensed Light" panose="020B030602020204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3737"/>
                    </a:solidFill>
                  </a:tcPr>
                </a:tc>
                <a:tc>
                  <a:txBody>
                    <a:bodyPr/>
                    <a:lstStyle/>
                    <a:p>
                      <a:pPr algn="ctr" fontAlgn="ctr"/>
                      <a:r>
                        <a:rPr lang="en-IN" sz="1300" b="1" i="0" u="none" strike="noStrike" dirty="0">
                          <a:solidFill>
                            <a:schemeClr val="bg1"/>
                          </a:solidFill>
                          <a:effectLst/>
                          <a:latin typeface="Univers Condensed Light" panose="020B0306020202040204" pitchFamily="34" charset="0"/>
                        </a:rPr>
                        <a:t>Std. Error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3737"/>
                    </a:solidFill>
                  </a:tcPr>
                </a:tc>
                <a:tc>
                  <a:txBody>
                    <a:bodyPr/>
                    <a:lstStyle/>
                    <a:p>
                      <a:pPr algn="ctr" fontAlgn="ctr"/>
                      <a:r>
                        <a:rPr lang="en-IN" sz="1300" b="1" i="0" u="none" strike="noStrike" dirty="0">
                          <a:solidFill>
                            <a:schemeClr val="bg1"/>
                          </a:solidFill>
                          <a:effectLst/>
                          <a:latin typeface="Univers Condensed Light" panose="020B0306020202040204" pitchFamily="34" charset="0"/>
                        </a:rPr>
                        <a:t>Z Statistic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3737"/>
                    </a:solidFill>
                  </a:tcPr>
                </a:tc>
                <a:tc>
                  <a:txBody>
                    <a:bodyPr/>
                    <a:lstStyle/>
                    <a:p>
                      <a:pPr algn="ctr" fontAlgn="ctr"/>
                      <a:r>
                        <a:rPr lang="en-IN" sz="1300" b="1" i="0" u="none" strike="noStrike" dirty="0">
                          <a:solidFill>
                            <a:schemeClr val="bg1"/>
                          </a:solidFill>
                          <a:effectLst/>
                          <a:latin typeface="Univers Condensed Light" panose="020B0306020202040204" pitchFamily="34" charset="0"/>
                        </a:rPr>
                        <a:t>p-value (&gt;|z|)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3737"/>
                    </a:solidFill>
                  </a:tcPr>
                </a:tc>
                <a:tc>
                  <a:txBody>
                    <a:bodyPr/>
                    <a:lstStyle/>
                    <a:p>
                      <a:pPr algn="ctr" fontAlgn="ctr"/>
                      <a:r>
                        <a:rPr lang="en-IN" sz="1300" b="1" i="0" u="none" strike="noStrike" dirty="0">
                          <a:solidFill>
                            <a:schemeClr val="bg1"/>
                          </a:solidFill>
                          <a:effectLst/>
                          <a:latin typeface="Univers Condensed Light" panose="020B0306020202040204" pitchFamily="34" charset="0"/>
                        </a:rPr>
                        <a:t>Odds Ratio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3737"/>
                    </a:solidFill>
                  </a:tcPr>
                </a:tc>
                <a:extLst>
                  <a:ext uri="{0D108BD9-81ED-4DB2-BD59-A6C34878D82A}">
                    <a16:rowId xmlns:a16="http://schemas.microsoft.com/office/drawing/2014/main" val="955285060"/>
                  </a:ext>
                </a:extLst>
              </a:tr>
              <a:tr h="182880">
                <a:tc>
                  <a:txBody>
                    <a:bodyPr/>
                    <a:lstStyle/>
                    <a:p>
                      <a:pPr algn="l" fontAlgn="ctr"/>
                      <a:r>
                        <a:rPr lang="en-IN" sz="1300" b="0" i="0" u="none" strike="noStrike" dirty="0">
                          <a:solidFill>
                            <a:srgbClr val="000000"/>
                          </a:solidFill>
                          <a:effectLst/>
                          <a:latin typeface="Univers Condensed Light" panose="020B0306020202040204" pitchFamily="34" charset="0"/>
                        </a:rPr>
                        <a:t>(Intercept)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-1.286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-110.828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2E-16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dirty="0">
                          <a:solidFill>
                            <a:srgbClr val="000000"/>
                          </a:solidFill>
                          <a:effectLst/>
                          <a:latin typeface="Univers Condensed Light" panose="020B030602020204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5872683"/>
                  </a:ext>
                </a:extLst>
              </a:tr>
              <a:tr h="182880">
                <a:tc>
                  <a:txBody>
                    <a:bodyPr/>
                    <a:lstStyle/>
                    <a:p>
                      <a:pPr algn="l" fontAlgn="ctr"/>
                      <a:r>
                        <a:rPr lang="en-IN" sz="1300" b="0" i="0" u="none" strike="noStrike" dirty="0">
                          <a:solidFill>
                            <a:srgbClr val="000000"/>
                          </a:solidFill>
                          <a:effectLst/>
                          <a:latin typeface="Univers Condensed Light" panose="020B0306020202040204" pitchFamily="34" charset="0"/>
                        </a:rPr>
                        <a:t>Winter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tc>
                  <a:txBody>
                    <a:bodyPr/>
                    <a:lstStyle/>
                    <a:p>
                      <a:pPr algn="r" fontAlgn="ctr"/>
                      <a:r>
                        <a:rPr lang="en-IN" sz="1300" b="0" i="0" u="none" strike="noStrike">
                          <a:solidFill>
                            <a:srgbClr val="000000"/>
                          </a:solidFill>
                          <a:effectLst/>
                          <a:latin typeface="Univers Condensed Light" panose="020B0306020202040204" pitchFamily="34" charset="0"/>
                        </a:rPr>
                        <a:t>-0.069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tc>
                  <a:txBody>
                    <a:bodyPr/>
                    <a:lstStyle/>
                    <a:p>
                      <a:pPr algn="r" fontAlgn="b"/>
                      <a:r>
                        <a:rPr lang="en-IN" sz="1300" b="0" i="0" u="none" strike="noStrike" dirty="0">
                          <a:solidFill>
                            <a:srgbClr val="000000"/>
                          </a:solidFill>
                          <a:effectLst/>
                          <a:latin typeface="Univers Condensed Light" panose="020B0306020202040204" pitchFamily="34" charset="0"/>
                        </a:rPr>
                        <a:t>0.016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-4.306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a:solidFill>
                            <a:srgbClr val="000000"/>
                          </a:solidFill>
                          <a:effectLst/>
                          <a:latin typeface="Univers Condensed Light" panose="020B0306020202040204" pitchFamily="34" charset="0"/>
                        </a:rPr>
                        <a:t>1.67E-05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300" b="0" i="0" u="none" strike="noStrike">
                          <a:solidFill>
                            <a:srgbClr val="000000"/>
                          </a:solidFill>
                          <a:effectLst/>
                          <a:latin typeface="Univers Condensed Light" panose="020B0306020202040204" pitchFamily="34" charset="0"/>
                        </a:rPr>
                        <a:t>0.93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extLst>
                  <a:ext uri="{0D108BD9-81ED-4DB2-BD59-A6C34878D82A}">
                    <a16:rowId xmlns:a16="http://schemas.microsoft.com/office/drawing/2014/main" val="1657049858"/>
                  </a:ext>
                </a:extLst>
              </a:tr>
              <a:tr h="197145">
                <a:tc>
                  <a:txBody>
                    <a:bodyPr/>
                    <a:lstStyle/>
                    <a:p>
                      <a:pPr algn="l" fontAlgn="ctr"/>
                      <a:r>
                        <a:rPr lang="en-IN" sz="1300" b="0" i="0" u="none" strike="noStrike" dirty="0">
                          <a:solidFill>
                            <a:srgbClr val="000000"/>
                          </a:solidFill>
                          <a:effectLst/>
                          <a:latin typeface="Univers Condensed Light" panose="020B0306020202040204" pitchFamily="34" charset="0"/>
                        </a:rPr>
                        <a:t>Spring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tc>
                  <a:txBody>
                    <a:bodyPr/>
                    <a:lstStyle/>
                    <a:p>
                      <a:pPr algn="r" fontAlgn="ctr"/>
                      <a:r>
                        <a:rPr lang="en-IN" sz="1300" b="0" i="0" u="none" strike="noStrike">
                          <a:solidFill>
                            <a:srgbClr val="000000"/>
                          </a:solidFill>
                          <a:effectLst/>
                          <a:latin typeface="Univers Condensed Light" panose="020B0306020202040204" pitchFamily="34" charset="0"/>
                        </a:rPr>
                        <a:t>-0.046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8B4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tc>
                  <a:txBody>
                    <a:bodyPr/>
                    <a:lstStyle/>
                    <a:p>
                      <a:pPr algn="r" fontAlgn="b"/>
                      <a:r>
                        <a:rPr lang="en-IN" sz="1300" b="0" i="0" u="none" strike="noStrike" dirty="0">
                          <a:solidFill>
                            <a:srgbClr val="000000"/>
                          </a:solidFill>
                          <a:effectLst/>
                          <a:latin typeface="Univers Condensed Light" panose="020B0306020202040204" pitchFamily="34" charset="0"/>
                        </a:rPr>
                        <a:t>0.015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-2.988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0.002808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300" b="0" i="0" u="none" strike="noStrike">
                          <a:solidFill>
                            <a:srgbClr val="000000"/>
                          </a:solidFill>
                          <a:effectLst/>
                          <a:latin typeface="Univers Condensed Light" panose="020B0306020202040204" pitchFamily="34" charset="0"/>
                        </a:rPr>
                        <a:t>0.95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extLst>
                  <a:ext uri="{0D108BD9-81ED-4DB2-BD59-A6C34878D82A}">
                    <a16:rowId xmlns:a16="http://schemas.microsoft.com/office/drawing/2014/main" val="3694373229"/>
                  </a:ext>
                </a:extLst>
              </a:tr>
              <a:tr h="182880">
                <a:tc>
                  <a:txBody>
                    <a:bodyPr/>
                    <a:lstStyle/>
                    <a:p>
                      <a:pPr algn="l" fontAlgn="ctr"/>
                      <a:r>
                        <a:rPr lang="en-IN" sz="1300" b="0" i="0" u="none" strike="noStrike" dirty="0">
                          <a:solidFill>
                            <a:srgbClr val="000000"/>
                          </a:solidFill>
                          <a:effectLst/>
                          <a:latin typeface="Univers Condensed Light" panose="020B0306020202040204" pitchFamily="34" charset="0"/>
                        </a:rPr>
                        <a:t>Summer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8B4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tc>
                  <a:txBody>
                    <a:bodyPr/>
                    <a:lstStyle/>
                    <a:p>
                      <a:pPr algn="r" fontAlgn="ctr"/>
                      <a:r>
                        <a:rPr lang="en-IN" sz="1300" b="0" i="0" u="none" strike="noStrike" dirty="0">
                          <a:solidFill>
                            <a:srgbClr val="000000"/>
                          </a:solidFill>
                          <a:effectLst/>
                          <a:latin typeface="Univers Condensed Light" panose="020B0306020202040204" pitchFamily="34" charset="0"/>
                        </a:rPr>
                        <a:t>0.005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8B4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tc>
                  <a:txBody>
                    <a:bodyPr/>
                    <a:lstStyle/>
                    <a:p>
                      <a:pPr algn="r" fontAlgn="b"/>
                      <a:r>
                        <a:rPr lang="en-IN" sz="1300" b="0" i="0" u="none" strike="noStrike" dirty="0">
                          <a:solidFill>
                            <a:srgbClr val="000000"/>
                          </a:solidFill>
                          <a:effectLst/>
                          <a:latin typeface="Univers Condensed Light" panose="020B0306020202040204" pitchFamily="34" charset="0"/>
                        </a:rPr>
                        <a:t>0.015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a:solidFill>
                            <a:srgbClr val="000000"/>
                          </a:solidFill>
                          <a:effectLst/>
                          <a:latin typeface="Univers Condensed Light" panose="020B0306020202040204" pitchFamily="34" charset="0"/>
                        </a:rPr>
                        <a:t>0.318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0.750298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300" b="0" i="0" u="none" strike="noStrike">
                          <a:solidFill>
                            <a:srgbClr val="000000"/>
                          </a:solidFill>
                          <a:effectLst/>
                          <a:latin typeface="Univers Condensed Light" panose="020B030602020204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extLst>
                  <a:ext uri="{0D108BD9-81ED-4DB2-BD59-A6C34878D82A}">
                    <a16:rowId xmlns:a16="http://schemas.microsoft.com/office/drawing/2014/main" val="428966082"/>
                  </a:ext>
                </a:extLst>
              </a:tr>
              <a:tr h="182880">
                <a:tc>
                  <a:txBody>
                    <a:bodyPr/>
                    <a:lstStyle/>
                    <a:p>
                      <a:pPr algn="l" fontAlgn="ctr"/>
                      <a:r>
                        <a:rPr lang="en-IN" sz="1300" b="0" i="0" u="none" strike="noStrike" dirty="0">
                          <a:solidFill>
                            <a:srgbClr val="000000"/>
                          </a:solidFill>
                          <a:effectLst/>
                          <a:latin typeface="Univers Condensed Light" panose="020B0306020202040204" pitchFamily="34" charset="0"/>
                        </a:rPr>
                        <a:t>Precipitation in inches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tc>
                  <a:txBody>
                    <a:bodyPr/>
                    <a:lstStyle/>
                    <a:p>
                      <a:pPr algn="r" fontAlgn="ctr"/>
                      <a:r>
                        <a:rPr lang="en-IN" sz="1300" b="0" i="0" u="none" strike="noStrike" dirty="0">
                          <a:solidFill>
                            <a:srgbClr val="000000"/>
                          </a:solidFill>
                          <a:effectLst/>
                          <a:latin typeface="Univers Condensed Light" panose="020B0306020202040204" pitchFamily="34" charset="0"/>
                        </a:rPr>
                        <a:t>0.047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tc>
                  <a:txBody>
                    <a:bodyPr/>
                    <a:lstStyle/>
                    <a:p>
                      <a:pPr algn="r" fontAlgn="b"/>
                      <a:r>
                        <a:rPr lang="en-IN" sz="1300" b="0" i="0" u="none" strike="noStrike" dirty="0">
                          <a:solidFill>
                            <a:srgbClr val="000000"/>
                          </a:solidFill>
                          <a:effectLst/>
                          <a:latin typeface="Univers Condensed Light" panose="020B0306020202040204" pitchFamily="34" charset="0"/>
                        </a:rPr>
                        <a:t>0.020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2.385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0.017059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300" b="0" i="0" u="none" strike="noStrike">
                          <a:solidFill>
                            <a:srgbClr val="000000"/>
                          </a:solidFill>
                          <a:effectLst/>
                          <a:latin typeface="Univers Condensed Light" panose="020B0306020202040204" pitchFamily="34" charset="0"/>
                        </a:rPr>
                        <a:t>1.05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8B4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extLst>
                  <a:ext uri="{0D108BD9-81ED-4DB2-BD59-A6C34878D82A}">
                    <a16:rowId xmlns:a16="http://schemas.microsoft.com/office/drawing/2014/main" val="905292453"/>
                  </a:ext>
                </a:extLst>
              </a:tr>
              <a:tr h="182880">
                <a:tc>
                  <a:txBody>
                    <a:bodyPr/>
                    <a:lstStyle/>
                    <a:p>
                      <a:pPr algn="l" fontAlgn="ctr"/>
                      <a:r>
                        <a:rPr lang="en-IN" sz="1300" b="0" i="0" u="none" strike="noStrike" dirty="0">
                          <a:solidFill>
                            <a:srgbClr val="000000"/>
                          </a:solidFill>
                          <a:effectLst/>
                          <a:latin typeface="Univers Condensed Light" panose="020B0306020202040204" pitchFamily="34" charset="0"/>
                        </a:rPr>
                        <a:t>Snowfall in inches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8B4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tc>
                  <a:txBody>
                    <a:bodyPr/>
                    <a:lstStyle/>
                    <a:p>
                      <a:pPr algn="r" fontAlgn="ctr"/>
                      <a:r>
                        <a:rPr lang="en-IN" sz="1300" b="0" i="0" u="none" strike="noStrike">
                          <a:solidFill>
                            <a:srgbClr val="000000"/>
                          </a:solidFill>
                          <a:effectLst/>
                          <a:latin typeface="Univers Condensed Light" panose="020B0306020202040204" pitchFamily="34" charset="0"/>
                        </a:rPr>
                        <a:t>-0.075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tc>
                  <a:txBody>
                    <a:bodyPr/>
                    <a:lstStyle/>
                    <a:p>
                      <a:pPr algn="r" fontAlgn="b"/>
                      <a:r>
                        <a:rPr lang="en-IN" sz="1300" b="0" i="0" u="none" strike="noStrike">
                          <a:solidFill>
                            <a:srgbClr val="000000"/>
                          </a:solidFill>
                          <a:effectLst/>
                          <a:latin typeface="Univers Condensed Light" panose="020B0306020202040204" pitchFamily="34" charset="0"/>
                        </a:rPr>
                        <a:t>0.020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-3.799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0.000145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300" b="0" i="0" u="none" strike="noStrike" dirty="0">
                          <a:solidFill>
                            <a:srgbClr val="000000"/>
                          </a:solidFill>
                          <a:effectLst/>
                          <a:latin typeface="Univers Condensed Light" panose="020B0306020202040204" pitchFamily="34" charset="0"/>
                        </a:rPr>
                        <a:t>0.93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extLst>
                  <a:ext uri="{0D108BD9-81ED-4DB2-BD59-A6C34878D82A}">
                    <a16:rowId xmlns:a16="http://schemas.microsoft.com/office/drawing/2014/main" val="2258046942"/>
                  </a:ext>
                </a:extLst>
              </a:tr>
              <a:tr h="182880">
                <a:tc>
                  <a:txBody>
                    <a:bodyPr/>
                    <a:lstStyle/>
                    <a:p>
                      <a:pPr algn="l" fontAlgn="ctr"/>
                      <a:r>
                        <a:rPr lang="en-IN" sz="1300" b="0" i="0" u="none" strike="noStrike" dirty="0">
                          <a:solidFill>
                            <a:srgbClr val="000000"/>
                          </a:solidFill>
                          <a:effectLst/>
                          <a:latin typeface="Univers Condensed Light" panose="020B0306020202040204" pitchFamily="34" charset="0"/>
                        </a:rPr>
                        <a:t>Low Visibility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B8B251"/>
                      </a:solidFill>
                      <a:prstDash val="solid"/>
                      <a:round/>
                      <a:headEnd type="none" w="med" len="med"/>
                      <a:tailEnd type="none" w="med" len="med"/>
                    </a:lnB>
                    <a:solidFill>
                      <a:srgbClr val="FFFFFF"/>
                    </a:solidFill>
                  </a:tcPr>
                </a:tc>
                <a:tc>
                  <a:txBody>
                    <a:bodyPr/>
                    <a:lstStyle/>
                    <a:p>
                      <a:pPr algn="r" fontAlgn="ctr"/>
                      <a:r>
                        <a:rPr lang="en-IN" sz="1300" b="0" i="0" u="none" strike="noStrike" dirty="0">
                          <a:solidFill>
                            <a:srgbClr val="000000"/>
                          </a:solidFill>
                          <a:effectLst/>
                          <a:latin typeface="Univers Condensed Light" panose="020B0306020202040204" pitchFamily="34" charset="0"/>
                        </a:rPr>
                        <a:t>0.006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68B4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tc>
                  <a:txBody>
                    <a:bodyPr/>
                    <a:lstStyle/>
                    <a:p>
                      <a:pPr algn="r" fontAlgn="b"/>
                      <a:r>
                        <a:rPr lang="en-IN" sz="1300" b="0" i="0" u="none" strike="noStrike" dirty="0">
                          <a:solidFill>
                            <a:srgbClr val="000000"/>
                          </a:solidFill>
                          <a:effectLst/>
                          <a:latin typeface="Univers Condensed Light" panose="020B0306020202040204" pitchFamily="34" charset="0"/>
                        </a:rPr>
                        <a:t>0.014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0.432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300" b="0" i="0" u="none" strike="noStrike" dirty="0">
                          <a:solidFill>
                            <a:srgbClr val="000000"/>
                          </a:solidFill>
                          <a:effectLst/>
                          <a:latin typeface="Univers Condensed Light" panose="020B0306020202040204" pitchFamily="34" charset="0"/>
                        </a:rPr>
                        <a:t>0.665797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300" b="0" i="0" u="none" strike="noStrike" dirty="0">
                          <a:solidFill>
                            <a:srgbClr val="000000"/>
                          </a:solidFill>
                          <a:effectLst/>
                          <a:latin typeface="Univers Condensed Light" panose="020B0306020202040204" pitchFamily="34" charset="0"/>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8B251"/>
                      </a:solidFill>
                      <a:prstDash val="solid"/>
                      <a:round/>
                      <a:headEnd type="none" w="med" len="med"/>
                      <a:tailEnd type="none" w="med" len="med"/>
                    </a:lnT>
                    <a:lnB w="6350" cap="flat" cmpd="sng" algn="ctr">
                      <a:solidFill>
                        <a:srgbClr val="68B451"/>
                      </a:solidFill>
                      <a:prstDash val="solid"/>
                      <a:round/>
                      <a:headEnd type="none" w="med" len="med"/>
                      <a:tailEnd type="none" w="med" len="med"/>
                    </a:lnB>
                    <a:solidFill>
                      <a:srgbClr val="FFFFFF"/>
                    </a:solidFill>
                  </a:tcPr>
                </a:tc>
                <a:extLst>
                  <a:ext uri="{0D108BD9-81ED-4DB2-BD59-A6C34878D82A}">
                    <a16:rowId xmlns:a16="http://schemas.microsoft.com/office/drawing/2014/main" val="2357447977"/>
                  </a:ext>
                </a:extLst>
              </a:tr>
            </a:tbl>
          </a:graphicData>
        </a:graphic>
      </p:graphicFrame>
      <p:sp>
        <p:nvSpPr>
          <p:cNvPr id="8" name="Rectangle 7">
            <a:extLst>
              <a:ext uri="{FF2B5EF4-FFF2-40B4-BE49-F238E27FC236}">
                <a16:creationId xmlns:a16="http://schemas.microsoft.com/office/drawing/2014/main" id="{B217B3CB-1ECE-42DF-A43F-22AB7479C42C}"/>
              </a:ext>
            </a:extLst>
          </p:cNvPr>
          <p:cNvSpPr/>
          <p:nvPr/>
        </p:nvSpPr>
        <p:spPr>
          <a:xfrm>
            <a:off x="624840" y="1924310"/>
            <a:ext cx="8798560" cy="769441"/>
          </a:xfrm>
          <a:prstGeom prst="rect">
            <a:avLst/>
          </a:prstGeom>
        </p:spPr>
        <p:txBody>
          <a:bodyPr wrap="square">
            <a:spAutoFit/>
          </a:bodyPr>
          <a:lstStyle/>
          <a:p>
            <a:r>
              <a:rPr lang="en-IN" sz="1600" b="1" dirty="0">
                <a:latin typeface="Univers Condensed Light" panose="020B0306020202040204" pitchFamily="34" charset="0"/>
              </a:rPr>
              <a:t>Significance Test:</a:t>
            </a:r>
          </a:p>
          <a:p>
            <a:r>
              <a:rPr lang="en-IN" sz="1400" dirty="0">
                <a:latin typeface="Univers Condensed Light" panose="020B0306020202040204" pitchFamily="34" charset="0"/>
              </a:rPr>
              <a:t>We used </a:t>
            </a:r>
            <a:r>
              <a:rPr lang="en-IN" sz="1400" b="1" dirty="0">
                <a:latin typeface="Univers Condensed Light" panose="020B0306020202040204" pitchFamily="34" charset="0"/>
              </a:rPr>
              <a:t>Logistic regression </a:t>
            </a:r>
            <a:r>
              <a:rPr lang="en-IN" sz="1400" dirty="0">
                <a:latin typeface="Univers Condensed Light" panose="020B0306020202040204" pitchFamily="34" charset="0"/>
              </a:rPr>
              <a:t>for testing the effect of season and weather conditions on collisions resulting in injury. Response variable is </a:t>
            </a:r>
            <a:r>
              <a:rPr lang="en-US" dirty="0">
                <a:latin typeface="Univers Condensed Light" panose="020B0306020202040204" pitchFamily="34" charset="0"/>
                <a:cs typeface="Times New Roman" panose="02020603050405020304" pitchFamily="18" charset="0"/>
              </a:rPr>
              <a:t>c</a:t>
            </a:r>
            <a:r>
              <a:rPr lang="en-US" sz="1400" dirty="0">
                <a:latin typeface="Univers Condensed Light" panose="020B0306020202040204" pitchFamily="34" charset="0"/>
                <a:ea typeface="Cambria" panose="02040503050406030204" pitchFamily="18" charset="0"/>
                <a:cs typeface="Times New Roman" panose="02020603050405020304" pitchFamily="18" charset="0"/>
              </a:rPr>
              <a:t>olumn ‘</a:t>
            </a:r>
            <a:r>
              <a:rPr lang="en-US" sz="1400" b="1" dirty="0" err="1">
                <a:latin typeface="Univers Condensed Light" panose="020B0306020202040204" pitchFamily="34" charset="0"/>
                <a:ea typeface="Cambria" panose="02040503050406030204" pitchFamily="18" charset="0"/>
                <a:cs typeface="Times New Roman" panose="02020603050405020304" pitchFamily="18" charset="0"/>
              </a:rPr>
              <a:t>Is_Injury</a:t>
            </a:r>
            <a:r>
              <a:rPr lang="en-US" sz="1400" dirty="0">
                <a:latin typeface="Univers Condensed Light" panose="020B0306020202040204" pitchFamily="34" charset="0"/>
                <a:ea typeface="Cambria" panose="02040503050406030204" pitchFamily="18" charset="0"/>
                <a:cs typeface="Times New Roman" panose="02020603050405020304" pitchFamily="18" charset="0"/>
              </a:rPr>
              <a:t>’ in the dataset. </a:t>
            </a:r>
            <a:r>
              <a:rPr lang="en-IN" dirty="0">
                <a:solidFill>
                  <a:schemeClr val="tx1"/>
                </a:solidFill>
                <a:latin typeface="Univers Condensed Light" panose="020B0306020202040204" pitchFamily="34" charset="0"/>
                <a:ea typeface="Cambria" panose="02040503050406030204" pitchFamily="18" charset="0"/>
                <a:cs typeface="Calibri"/>
                <a:sym typeface="Calibri"/>
              </a:rPr>
              <a:t>As reference we have chosen ‘Fall’ season.</a:t>
            </a:r>
            <a:endParaRPr lang="en-IN" sz="1400" b="1" dirty="0">
              <a:latin typeface="Univers Condensed Light" panose="020B0306020202040204" pitchFamily="34" charset="0"/>
            </a:endParaRPr>
          </a:p>
        </p:txBody>
      </p:sp>
    </p:spTree>
    <p:extLst>
      <p:ext uri="{BB962C8B-B14F-4D97-AF65-F5344CB8AC3E}">
        <p14:creationId xmlns:p14="http://schemas.microsoft.com/office/powerpoint/2010/main" val="151505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F310D5-2FC5-4A73-BABA-5D0AC0D1BB67}"/>
              </a:ext>
            </a:extLst>
          </p:cNvPr>
          <p:cNvPicPr>
            <a:picLocks noChangeAspect="1"/>
          </p:cNvPicPr>
          <p:nvPr/>
        </p:nvPicPr>
        <p:blipFill>
          <a:blip r:embed="rId2"/>
          <a:stretch>
            <a:fillRect/>
          </a:stretch>
        </p:blipFill>
        <p:spPr>
          <a:xfrm>
            <a:off x="559525" y="1992215"/>
            <a:ext cx="7946799" cy="2610423"/>
          </a:xfrm>
          <a:prstGeom prst="rect">
            <a:avLst/>
          </a:prstGeom>
        </p:spPr>
      </p:pic>
      <p:sp>
        <p:nvSpPr>
          <p:cNvPr id="7" name="Title 1">
            <a:extLst>
              <a:ext uri="{FF2B5EF4-FFF2-40B4-BE49-F238E27FC236}">
                <a16:creationId xmlns:a16="http://schemas.microsoft.com/office/drawing/2014/main" id="{57B1FDE6-196B-40D9-BC8A-6FEC3C221328}"/>
              </a:ext>
            </a:extLst>
          </p:cNvPr>
          <p:cNvSpPr txBox="1">
            <a:spLocks/>
          </p:cNvSpPr>
          <p:nvPr/>
        </p:nvSpPr>
        <p:spPr>
          <a:xfrm>
            <a:off x="553720" y="321863"/>
            <a:ext cx="8798560" cy="7349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latin typeface="Agency FB" panose="020B0503020202020204" pitchFamily="34" charset="77"/>
              </a:rPr>
              <a:t>Seasonality and weather conditions have a significant effect on collisions resulting in injury across NYC</a:t>
            </a:r>
          </a:p>
        </p:txBody>
      </p:sp>
      <p:sp>
        <p:nvSpPr>
          <p:cNvPr id="8" name="Rectangle 7">
            <a:extLst>
              <a:ext uri="{FF2B5EF4-FFF2-40B4-BE49-F238E27FC236}">
                <a16:creationId xmlns:a16="http://schemas.microsoft.com/office/drawing/2014/main" id="{B217B3CB-1ECE-42DF-A43F-22AB7479C42C}"/>
              </a:ext>
            </a:extLst>
          </p:cNvPr>
          <p:cNvSpPr/>
          <p:nvPr/>
        </p:nvSpPr>
        <p:spPr>
          <a:xfrm>
            <a:off x="624839" y="1302380"/>
            <a:ext cx="8798560" cy="553998"/>
          </a:xfrm>
          <a:prstGeom prst="rect">
            <a:avLst/>
          </a:prstGeom>
        </p:spPr>
        <p:txBody>
          <a:bodyPr wrap="square">
            <a:spAutoFit/>
          </a:bodyPr>
          <a:lstStyle/>
          <a:p>
            <a:r>
              <a:rPr lang="en-IN" sz="1600" b="1" dirty="0">
                <a:latin typeface="Univers Condensed Light" panose="020B0306020202040204" pitchFamily="34" charset="0"/>
              </a:rPr>
              <a:t>Deviance Test:</a:t>
            </a:r>
          </a:p>
          <a:p>
            <a:r>
              <a:rPr lang="en-IN" sz="1400" dirty="0">
                <a:latin typeface="Univers Condensed Light" panose="020B0306020202040204" pitchFamily="34" charset="0"/>
              </a:rPr>
              <a:t>We performed a Likelihood-Ratio Test for composite hypothesis to test the significance of Seasons as factor variable.</a:t>
            </a:r>
          </a:p>
        </p:txBody>
      </p:sp>
      <p:sp>
        <p:nvSpPr>
          <p:cNvPr id="2" name="Slide Number Placeholder 1">
            <a:extLst>
              <a:ext uri="{FF2B5EF4-FFF2-40B4-BE49-F238E27FC236}">
                <a16:creationId xmlns:a16="http://schemas.microsoft.com/office/drawing/2014/main" id="{635F4B83-8FD2-4640-BB92-3D16E41355B7}"/>
              </a:ext>
            </a:extLst>
          </p:cNvPr>
          <p:cNvSpPr>
            <a:spLocks noGrp="1"/>
          </p:cNvSpPr>
          <p:nvPr>
            <p:ph type="sldNum" sz="quarter" idx="12"/>
          </p:nvPr>
        </p:nvSpPr>
        <p:spPr/>
        <p:txBody>
          <a:bodyPr/>
          <a:lstStyle/>
          <a:p>
            <a:fld id="{81EF34BF-D4C2-4F85-91FE-2ABC05E9E6AB}" type="slidenum">
              <a:rPr lang="en-IN" smtClean="0"/>
              <a:t>13</a:t>
            </a:fld>
            <a:endParaRPr lang="en-IN"/>
          </a:p>
        </p:txBody>
      </p:sp>
      <p:sp>
        <p:nvSpPr>
          <p:cNvPr id="10" name="Rectangle 9">
            <a:extLst>
              <a:ext uri="{FF2B5EF4-FFF2-40B4-BE49-F238E27FC236}">
                <a16:creationId xmlns:a16="http://schemas.microsoft.com/office/drawing/2014/main" id="{F1B39AD6-D2B1-4D0B-AC96-D5AD8EDE1212}"/>
              </a:ext>
            </a:extLst>
          </p:cNvPr>
          <p:cNvSpPr/>
          <p:nvPr/>
        </p:nvSpPr>
        <p:spPr>
          <a:xfrm>
            <a:off x="624839" y="4846303"/>
            <a:ext cx="8798560" cy="984885"/>
          </a:xfrm>
          <a:prstGeom prst="rect">
            <a:avLst/>
          </a:prstGeom>
        </p:spPr>
        <p:txBody>
          <a:bodyPr wrap="square">
            <a:spAutoFit/>
          </a:bodyPr>
          <a:lstStyle/>
          <a:p>
            <a:r>
              <a:rPr lang="en-IN" sz="1600" b="1" dirty="0">
                <a:latin typeface="Univers Condensed Light" panose="020B0306020202040204" pitchFamily="34" charset="0"/>
              </a:rPr>
              <a:t>Inference:</a:t>
            </a:r>
          </a:p>
          <a:p>
            <a:pPr marL="342900" indent="-342900">
              <a:buAutoNum type="arabicPeriod"/>
            </a:pPr>
            <a:r>
              <a:rPr lang="en-IN" sz="1400" dirty="0">
                <a:latin typeface="Univers Condensed Light" panose="020B0306020202040204" pitchFamily="34" charset="0"/>
              </a:rPr>
              <a:t>The p-value is &lt;0.05 so the model is significant. </a:t>
            </a:r>
          </a:p>
          <a:p>
            <a:pPr marL="342900" indent="-342900">
              <a:buAutoNum type="arabicPeriod"/>
            </a:pPr>
            <a:r>
              <a:rPr lang="en-IN" sz="1400" dirty="0">
                <a:latin typeface="Univers Condensed Light" panose="020B0306020202040204" pitchFamily="34" charset="0"/>
              </a:rPr>
              <a:t>We also observe a significant deviance of 30.473 indicating that the seasons have a significant effect on collisions resulting in injury.</a:t>
            </a:r>
            <a:endParaRPr lang="en-IN" sz="1400" b="1" dirty="0">
              <a:latin typeface="Univers Condensed Light" panose="020B0306020202040204" pitchFamily="34" charset="0"/>
            </a:endParaRPr>
          </a:p>
        </p:txBody>
      </p:sp>
    </p:spTree>
    <p:extLst>
      <p:ext uri="{BB962C8B-B14F-4D97-AF65-F5344CB8AC3E}">
        <p14:creationId xmlns:p14="http://schemas.microsoft.com/office/powerpoint/2010/main" val="306826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624841" y="220727"/>
            <a:ext cx="8798560" cy="497141"/>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400"/>
              <a:buFont typeface="Calibri"/>
              <a:buNone/>
            </a:pPr>
            <a:r>
              <a:rPr lang="en-IN" sz="2400" b="1" dirty="0">
                <a:solidFill>
                  <a:schemeClr val="tx1"/>
                </a:solidFill>
                <a:latin typeface="Agency FB" panose="020B0503020202020204" pitchFamily="34" charset="0"/>
                <a:ea typeface="Cambria" panose="02040503050406030204" pitchFamily="18" charset="0"/>
                <a:cs typeface="Calibri"/>
                <a:sym typeface="Calibri"/>
              </a:rPr>
              <a:t>Hypothesis 3: Impact of Driving Under Influence on collision resulting in injury</a:t>
            </a:r>
            <a:endParaRPr b="1" dirty="0">
              <a:solidFill>
                <a:schemeClr val="tx1"/>
              </a:solidFill>
              <a:latin typeface="Agency FB" panose="020B0503020202020204" pitchFamily="34" charset="0"/>
              <a:ea typeface="Cambria" panose="02040503050406030204" pitchFamily="18" charset="0"/>
            </a:endParaRPr>
          </a:p>
        </p:txBody>
      </p:sp>
      <p:sp>
        <p:nvSpPr>
          <p:cNvPr id="188" name="Google Shape;188;p23"/>
          <p:cNvSpPr/>
          <p:nvPr/>
        </p:nvSpPr>
        <p:spPr>
          <a:xfrm>
            <a:off x="652938" y="1624552"/>
            <a:ext cx="8500670" cy="734908"/>
          </a:xfrm>
          <a:prstGeom prst="rect">
            <a:avLst/>
          </a:prstGeom>
          <a:noFill/>
          <a:ln>
            <a:noFill/>
          </a:ln>
        </p:spPr>
        <p:txBody>
          <a:bodyPr spcFirstLastPara="1" wrap="square" lIns="91425" tIns="45700" rIns="91425" bIns="45700" anchor="t" anchorCtr="0">
            <a:noAutofit/>
          </a:bodyPr>
          <a:lstStyle/>
          <a:p>
            <a:r>
              <a:rPr lang="en-US" sz="1600" b="1" dirty="0">
                <a:solidFill>
                  <a:schemeClr val="tx1"/>
                </a:solidFill>
                <a:latin typeface="Univers Condensed Light" panose="020B0306020202040204" pitchFamily="34" charset="0"/>
                <a:cs typeface="Calibri"/>
                <a:sym typeface="Calibri"/>
              </a:rPr>
              <a:t>Significance Test</a:t>
            </a:r>
          </a:p>
          <a:p>
            <a:pPr lvl="0"/>
            <a:r>
              <a:rPr lang="en-US" dirty="0">
                <a:solidFill>
                  <a:schemeClr val="tx1"/>
                </a:solidFill>
                <a:latin typeface="Univers Condensed Light" panose="020B0306020202040204" pitchFamily="34" charset="0"/>
                <a:ea typeface="Calibri"/>
                <a:cs typeface="Calibri"/>
                <a:sym typeface="Calibri"/>
              </a:rPr>
              <a:t>We used Logistic regression method to test DUI impact on the Injuries at overall level and then at Borough level. </a:t>
            </a:r>
            <a:r>
              <a:rPr lang="en-US" dirty="0">
                <a:solidFill>
                  <a:schemeClr val="tx1"/>
                </a:solidFill>
                <a:latin typeface="Univers Condensed Light" panose="020B0306020202040204" pitchFamily="34" charset="0"/>
                <a:cs typeface="Calibri"/>
                <a:sym typeface="Calibri"/>
              </a:rPr>
              <a:t>Response Variable is </a:t>
            </a:r>
            <a:r>
              <a:rPr lang="en-US" i="1" dirty="0" err="1">
                <a:solidFill>
                  <a:schemeClr val="tx1"/>
                </a:solidFill>
                <a:latin typeface="Univers Condensed Light" panose="020B0306020202040204" pitchFamily="34" charset="0"/>
                <a:ea typeface="Calibri"/>
                <a:cs typeface="Calibri"/>
                <a:sym typeface="Calibri"/>
              </a:rPr>
              <a:t>Is_Injury</a:t>
            </a:r>
            <a:r>
              <a:rPr lang="en-US" i="1" dirty="0">
                <a:solidFill>
                  <a:schemeClr val="tx1"/>
                </a:solidFill>
                <a:latin typeface="Univers Condensed Light" panose="020B0306020202040204" pitchFamily="34" charset="0"/>
                <a:ea typeface="Calibri"/>
                <a:cs typeface="Calibri"/>
                <a:sym typeface="Calibri"/>
              </a:rPr>
              <a:t> </a:t>
            </a:r>
            <a:r>
              <a:rPr lang="en-US" dirty="0">
                <a:solidFill>
                  <a:schemeClr val="tx1"/>
                </a:solidFill>
                <a:latin typeface="Univers Condensed Light" panose="020B0306020202040204" pitchFamily="34" charset="0"/>
                <a:ea typeface="Calibri"/>
                <a:cs typeface="Calibri"/>
                <a:sym typeface="Calibri"/>
              </a:rPr>
              <a:t>column in the dataset. </a:t>
            </a:r>
          </a:p>
          <a:p>
            <a:pPr lvl="0"/>
            <a:endParaRPr lang="en-US" dirty="0">
              <a:solidFill>
                <a:schemeClr val="dk1"/>
              </a:solidFill>
              <a:latin typeface="Univers Condensed Light" panose="020B0306020202040204" pitchFamily="34" charset="0"/>
              <a:ea typeface="Calibri"/>
              <a:cs typeface="Calibri"/>
              <a:sym typeface="Calibri"/>
            </a:endParaRPr>
          </a:p>
          <a:p>
            <a:pPr lvl="0"/>
            <a:br>
              <a:rPr lang="en-US" dirty="0">
                <a:solidFill>
                  <a:schemeClr val="dk1"/>
                </a:solidFill>
                <a:latin typeface="Univers Condensed Light" panose="020B0306020202040204" pitchFamily="34" charset="0"/>
                <a:ea typeface="Calibri"/>
                <a:cs typeface="Calibri"/>
                <a:sym typeface="Calibri"/>
              </a:rPr>
            </a:br>
            <a:endParaRPr lang="en-US" dirty="0">
              <a:solidFill>
                <a:schemeClr val="dk1"/>
              </a:solidFill>
              <a:latin typeface="Univers Condensed Light" panose="020B0306020202040204" pitchFamily="34" charset="0"/>
              <a:ea typeface="Calibri"/>
              <a:cs typeface="Calibri"/>
              <a:sym typeface="Calibri"/>
            </a:endParaRPr>
          </a:p>
          <a:p>
            <a:pPr lvl="0"/>
            <a:r>
              <a:rPr lang="en-US" dirty="0">
                <a:solidFill>
                  <a:schemeClr val="dk1"/>
                </a:solidFill>
                <a:latin typeface="Univers Condensed Light" panose="020B0306020202040204" pitchFamily="34" charset="0"/>
                <a:ea typeface="Calibri"/>
                <a:cs typeface="Calibri"/>
                <a:sym typeface="Calibri"/>
              </a:rPr>
              <a:t> </a:t>
            </a:r>
          </a:p>
        </p:txBody>
      </p:sp>
      <p:sp>
        <p:nvSpPr>
          <p:cNvPr id="189" name="Google Shape;189;p23"/>
          <p:cNvSpPr txBox="1">
            <a:spLocks noGrp="1"/>
          </p:cNvSpPr>
          <p:nvPr>
            <p:ph type="sldNum" idx="12"/>
          </p:nvPr>
        </p:nvSpPr>
        <p:spPr>
          <a:xfrm>
            <a:off x="6996113" y="6309217"/>
            <a:ext cx="22288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Univers Condensed Light" panose="020B0306020202040204" pitchFamily="34" charset="0"/>
              </a:rPr>
              <a:t>14</a:t>
            </a:fld>
            <a:endParaRPr>
              <a:latin typeface="Univers Condensed Light" panose="020B0306020202040204" pitchFamily="34" charset="0"/>
            </a:endParaRPr>
          </a:p>
        </p:txBody>
      </p:sp>
      <p:sp>
        <p:nvSpPr>
          <p:cNvPr id="190" name="Google Shape;190;p23"/>
          <p:cNvSpPr/>
          <p:nvPr/>
        </p:nvSpPr>
        <p:spPr>
          <a:xfrm>
            <a:off x="652938" y="844399"/>
            <a:ext cx="4271964" cy="73490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306020202040204" pitchFamily="34" charset="0"/>
                <a:ea typeface="Calibri"/>
                <a:cs typeface="Calibri"/>
                <a:sym typeface="Calibri"/>
              </a:rPr>
              <a:t>Null Hypothesis:</a:t>
            </a:r>
            <a:endParaRPr sz="1600" b="1" dirty="0">
              <a:solidFill>
                <a:schemeClr val="tx1"/>
              </a:solidFill>
              <a:latin typeface="Univers Condensed Light" panose="020B0306020202040204" pitchFamily="34" charset="0"/>
            </a:endParaRPr>
          </a:p>
          <a:p>
            <a:pPr lvl="0"/>
            <a:r>
              <a:rPr lang="en-US" dirty="0">
                <a:solidFill>
                  <a:schemeClr val="dk1"/>
                </a:solidFill>
                <a:latin typeface="Univers Condensed Light" panose="020B0306020202040204" pitchFamily="34" charset="0"/>
                <a:ea typeface="Calibri"/>
                <a:cs typeface="Calibri"/>
                <a:sym typeface="Calibri"/>
              </a:rPr>
              <a:t>'Driving under the Influence’ has no impact on the injuries caused during collisions.</a:t>
            </a:r>
          </a:p>
        </p:txBody>
      </p:sp>
      <p:sp>
        <p:nvSpPr>
          <p:cNvPr id="191" name="Google Shape;191;p23"/>
          <p:cNvSpPr/>
          <p:nvPr/>
        </p:nvSpPr>
        <p:spPr>
          <a:xfrm>
            <a:off x="4886739" y="868666"/>
            <a:ext cx="4271964" cy="734907"/>
          </a:xfrm>
          <a:prstGeom prst="rect">
            <a:avLst/>
          </a:prstGeom>
          <a:solidFill>
            <a:schemeClr val="lt1"/>
          </a:solidFill>
          <a:ln>
            <a:noFill/>
          </a:ln>
        </p:spPr>
        <p:txBody>
          <a:bodyPr spcFirstLastPara="1" wrap="square" lIns="91425" tIns="45700" rIns="91425" bIns="45700" anchor="ctr" anchorCtr="0">
            <a:noAutofit/>
          </a:bodyPr>
          <a:lstStyle/>
          <a:p>
            <a:r>
              <a:rPr lang="en-IN" sz="1600" b="1" dirty="0">
                <a:solidFill>
                  <a:schemeClr val="tx1"/>
                </a:solidFill>
                <a:latin typeface="Univers Condensed Light" panose="020B0306020202040204" pitchFamily="34" charset="0"/>
                <a:cs typeface="Calibri"/>
                <a:sym typeface="Calibri"/>
              </a:rPr>
              <a:t>Alternate Hypothesis:</a:t>
            </a:r>
          </a:p>
          <a:p>
            <a:pPr lvl="0"/>
            <a:r>
              <a:rPr lang="en-US" dirty="0">
                <a:solidFill>
                  <a:schemeClr val="tx1"/>
                </a:solidFill>
                <a:latin typeface="Univers Condensed Light" panose="020B0306020202040204" pitchFamily="34" charset="0"/>
                <a:ea typeface="Calibri"/>
                <a:cs typeface="Calibri"/>
                <a:sym typeface="Calibri"/>
              </a:rPr>
              <a:t>'Driving under the Influence’ has impact on the injuries caused during collisions.</a:t>
            </a:r>
            <a:endParaRPr sz="1400" dirty="0">
              <a:solidFill>
                <a:schemeClr val="tx1"/>
              </a:solidFill>
              <a:latin typeface="Univers Condensed Light" panose="020B0306020202040204" pitchFamily="34" charset="0"/>
              <a:ea typeface="Calibri"/>
              <a:cs typeface="Calibri"/>
              <a:sym typeface="Calibri"/>
            </a:endParaRPr>
          </a:p>
        </p:txBody>
      </p:sp>
      <p:sp>
        <p:nvSpPr>
          <p:cNvPr id="192" name="Google Shape;192;p23"/>
          <p:cNvSpPr/>
          <p:nvPr/>
        </p:nvSpPr>
        <p:spPr>
          <a:xfrm>
            <a:off x="635474" y="5238638"/>
            <a:ext cx="8798560" cy="14484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306020202040204" pitchFamily="34" charset="0"/>
                <a:cs typeface="Calibri"/>
                <a:sym typeface="Calibri"/>
              </a:rPr>
              <a:t>Inference</a:t>
            </a:r>
            <a:r>
              <a:rPr lang="en-IN" sz="1600" b="1" dirty="0">
                <a:solidFill>
                  <a:schemeClr val="tx1"/>
                </a:solidFill>
                <a:latin typeface="Univers Condensed Light" panose="020B0306020202040204" pitchFamily="34" charset="0"/>
                <a:ea typeface="Calibri"/>
                <a:cs typeface="Calibri"/>
                <a:sym typeface="Calibri"/>
              </a:rPr>
              <a:t>:</a:t>
            </a:r>
            <a:endParaRPr sz="1600" b="1" dirty="0">
              <a:solidFill>
                <a:schemeClr val="tx1"/>
              </a:solidFill>
              <a:latin typeface="Univers Condensed Light" panose="020B0306020202040204" pitchFamily="34" charset="0"/>
            </a:endParaRPr>
          </a:p>
          <a:p>
            <a:pPr marL="342900" lvl="0" indent="-342900">
              <a:buClr>
                <a:schemeClr val="dk1"/>
              </a:buClr>
              <a:buSzPts val="1400"/>
              <a:buFont typeface="+mj-lt"/>
              <a:buAutoNum type="arabicPeriod"/>
            </a:pPr>
            <a:r>
              <a:rPr lang="en-US" dirty="0">
                <a:solidFill>
                  <a:schemeClr val="tx1"/>
                </a:solidFill>
                <a:latin typeface="Univers Condensed Light" panose="020B0306020202040204" pitchFamily="34" charset="0"/>
              </a:rPr>
              <a:t>Driving Under the Influence increases odds of injuries or death by 78% during motor vehicle collisions</a:t>
            </a:r>
          </a:p>
          <a:p>
            <a:pPr marL="342900" lvl="0" indent="-342900">
              <a:buClr>
                <a:schemeClr val="dk1"/>
              </a:buClr>
              <a:buSzPts val="1400"/>
              <a:buFont typeface="+mj-lt"/>
              <a:buAutoNum type="arabicPeriod"/>
            </a:pPr>
            <a:r>
              <a:rPr lang="en-US" dirty="0">
                <a:solidFill>
                  <a:schemeClr val="tx1"/>
                </a:solidFill>
                <a:latin typeface="Univers Condensed Light" panose="020B0306020202040204" pitchFamily="34" charset="0"/>
              </a:rPr>
              <a:t>Staten Island collisions has increased odds ratio 84% compared to Manhattan under DUI presence; whereas Brooklyn has 40% increased odds of injuries compared to Manhattan</a:t>
            </a:r>
          </a:p>
          <a:p>
            <a:pPr marL="342900" lvl="0" indent="-342900">
              <a:buClr>
                <a:schemeClr val="dk1"/>
              </a:buClr>
              <a:buSzPts val="1400"/>
              <a:buFont typeface="+mj-lt"/>
              <a:buAutoNum type="arabicPeriod"/>
            </a:pPr>
            <a:r>
              <a:rPr lang="en-US" dirty="0">
                <a:solidFill>
                  <a:schemeClr val="tx1"/>
                </a:solidFill>
                <a:latin typeface="Univers Condensed Light" panose="020B0306020202040204" pitchFamily="34" charset="0"/>
              </a:rPr>
              <a:t>Under the presence of Boroughs and keeping the boroughs constant, DUI indicator impacts still stays high with increased odd of 72% injuries </a:t>
            </a:r>
          </a:p>
          <a:p>
            <a:pPr lvl="0">
              <a:buClr>
                <a:schemeClr val="dk1"/>
              </a:buClr>
              <a:buSzPts val="1400"/>
            </a:pPr>
            <a:endParaRPr dirty="0">
              <a:latin typeface="Univers Condensed Light" panose="020B0306020202040204" pitchFamily="34" charset="0"/>
            </a:endParaRPr>
          </a:p>
        </p:txBody>
      </p:sp>
      <p:graphicFrame>
        <p:nvGraphicFramePr>
          <p:cNvPr id="2" name="Table 1">
            <a:extLst>
              <a:ext uri="{FF2B5EF4-FFF2-40B4-BE49-F238E27FC236}">
                <a16:creationId xmlns:a16="http://schemas.microsoft.com/office/drawing/2014/main" id="{7130F5C7-A870-4115-A128-900615AB067A}"/>
              </a:ext>
            </a:extLst>
          </p:cNvPr>
          <p:cNvGraphicFramePr>
            <a:graphicFrameLocks noGrp="1"/>
          </p:cNvGraphicFramePr>
          <p:nvPr>
            <p:extLst>
              <p:ext uri="{D42A27DB-BD31-4B8C-83A1-F6EECF244321}">
                <p14:modId xmlns:p14="http://schemas.microsoft.com/office/powerpoint/2010/main" val="2922759840"/>
              </p:ext>
            </p:extLst>
          </p:nvPr>
        </p:nvGraphicFramePr>
        <p:xfrm>
          <a:off x="737781" y="2759171"/>
          <a:ext cx="8372570" cy="723900"/>
        </p:xfrm>
        <a:graphic>
          <a:graphicData uri="http://schemas.openxmlformats.org/drawingml/2006/table">
            <a:tbl>
              <a:tblPr/>
              <a:tblGrid>
                <a:gridCol w="1616397">
                  <a:extLst>
                    <a:ext uri="{9D8B030D-6E8A-4147-A177-3AD203B41FA5}">
                      <a16:colId xmlns:a16="http://schemas.microsoft.com/office/drawing/2014/main" val="2999208644"/>
                    </a:ext>
                  </a:extLst>
                </a:gridCol>
                <a:gridCol w="1598235">
                  <a:extLst>
                    <a:ext uri="{9D8B030D-6E8A-4147-A177-3AD203B41FA5}">
                      <a16:colId xmlns:a16="http://schemas.microsoft.com/office/drawing/2014/main" val="90737620"/>
                    </a:ext>
                  </a:extLst>
                </a:gridCol>
                <a:gridCol w="963012">
                  <a:extLst>
                    <a:ext uri="{9D8B030D-6E8A-4147-A177-3AD203B41FA5}">
                      <a16:colId xmlns:a16="http://schemas.microsoft.com/office/drawing/2014/main" val="3955968928"/>
                    </a:ext>
                  </a:extLst>
                </a:gridCol>
                <a:gridCol w="1432875">
                  <a:extLst>
                    <a:ext uri="{9D8B030D-6E8A-4147-A177-3AD203B41FA5}">
                      <a16:colId xmlns:a16="http://schemas.microsoft.com/office/drawing/2014/main" val="4202503162"/>
                    </a:ext>
                  </a:extLst>
                </a:gridCol>
                <a:gridCol w="1423447">
                  <a:extLst>
                    <a:ext uri="{9D8B030D-6E8A-4147-A177-3AD203B41FA5}">
                      <a16:colId xmlns:a16="http://schemas.microsoft.com/office/drawing/2014/main" val="249825484"/>
                    </a:ext>
                  </a:extLst>
                </a:gridCol>
                <a:gridCol w="1338604">
                  <a:extLst>
                    <a:ext uri="{9D8B030D-6E8A-4147-A177-3AD203B41FA5}">
                      <a16:colId xmlns:a16="http://schemas.microsoft.com/office/drawing/2014/main" val="2284184010"/>
                    </a:ext>
                  </a:extLst>
                </a:gridCol>
              </a:tblGrid>
              <a:tr h="308519">
                <a:tc>
                  <a:txBody>
                    <a:bodyPr/>
                    <a:lstStyle/>
                    <a:p>
                      <a:pPr algn="ctr" rtl="0" fontAlgn="ctr"/>
                      <a:r>
                        <a:rPr lang="en-US" sz="1100" b="1" i="0" u="none" strike="noStrike" dirty="0">
                          <a:solidFill>
                            <a:schemeClr val="bg1"/>
                          </a:solidFill>
                          <a:effectLst/>
                          <a:latin typeface="Univers Condensed" panose="020B0506020202050204" pitchFamily="34" charset="0"/>
                        </a:rPr>
                        <a:t>Predictors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Estimated </a:t>
                      </a:r>
                    </a:p>
                    <a:p>
                      <a:pPr algn="ctr" rtl="0" fontAlgn="ctr"/>
                      <a:r>
                        <a:rPr lang="en-US" sz="1100" b="1" i="0" u="none" strike="noStrike" dirty="0">
                          <a:solidFill>
                            <a:schemeClr val="bg1"/>
                          </a:solidFill>
                          <a:effectLst/>
                          <a:latin typeface="Univers Condensed" panose="020B0506020202050204" pitchFamily="34" charset="0"/>
                        </a:rPr>
                        <a:t>Coefficient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Std. Error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Z Statistic</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p-value (&gt;|z|)</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Odds ratio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extLst>
                  <a:ext uri="{0D108BD9-81ED-4DB2-BD59-A6C34878D82A}">
                    <a16:rowId xmlns:a16="http://schemas.microsoft.com/office/drawing/2014/main" val="2062418888"/>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(Intercept)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-1.308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0.006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-236.900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&lt;2e-16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09562"/>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DUI Indicator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0.579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0.047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12.440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&lt;2e-16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1.78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005534"/>
                  </a:ext>
                </a:extLst>
              </a:tr>
            </a:tbl>
          </a:graphicData>
        </a:graphic>
      </p:graphicFrame>
      <p:graphicFrame>
        <p:nvGraphicFramePr>
          <p:cNvPr id="3" name="Table 2">
            <a:extLst>
              <a:ext uri="{FF2B5EF4-FFF2-40B4-BE49-F238E27FC236}">
                <a16:creationId xmlns:a16="http://schemas.microsoft.com/office/drawing/2014/main" id="{C6F3C089-D157-4AB7-B9EF-944A6EE6C0C1}"/>
              </a:ext>
            </a:extLst>
          </p:cNvPr>
          <p:cNvGraphicFramePr>
            <a:graphicFrameLocks noGrp="1"/>
          </p:cNvGraphicFramePr>
          <p:nvPr>
            <p:extLst>
              <p:ext uri="{D42A27DB-BD31-4B8C-83A1-F6EECF244321}">
                <p14:modId xmlns:p14="http://schemas.microsoft.com/office/powerpoint/2010/main" val="3605745572"/>
              </p:ext>
            </p:extLst>
          </p:nvPr>
        </p:nvGraphicFramePr>
        <p:xfrm>
          <a:off x="737781" y="3790156"/>
          <a:ext cx="8415828" cy="1476250"/>
        </p:xfrm>
        <a:graphic>
          <a:graphicData uri="http://schemas.openxmlformats.org/drawingml/2006/table">
            <a:tbl>
              <a:tblPr/>
              <a:tblGrid>
                <a:gridCol w="1641834">
                  <a:extLst>
                    <a:ext uri="{9D8B030D-6E8A-4147-A177-3AD203B41FA5}">
                      <a16:colId xmlns:a16="http://schemas.microsoft.com/office/drawing/2014/main" val="385890391"/>
                    </a:ext>
                  </a:extLst>
                </a:gridCol>
                <a:gridCol w="1574276">
                  <a:extLst>
                    <a:ext uri="{9D8B030D-6E8A-4147-A177-3AD203B41FA5}">
                      <a16:colId xmlns:a16="http://schemas.microsoft.com/office/drawing/2014/main" val="422920136"/>
                    </a:ext>
                  </a:extLst>
                </a:gridCol>
                <a:gridCol w="961534">
                  <a:extLst>
                    <a:ext uri="{9D8B030D-6E8A-4147-A177-3AD203B41FA5}">
                      <a16:colId xmlns:a16="http://schemas.microsoft.com/office/drawing/2014/main" val="490796757"/>
                    </a:ext>
                  </a:extLst>
                </a:gridCol>
                <a:gridCol w="1451728">
                  <a:extLst>
                    <a:ext uri="{9D8B030D-6E8A-4147-A177-3AD203B41FA5}">
                      <a16:colId xmlns:a16="http://schemas.microsoft.com/office/drawing/2014/main" val="3173397056"/>
                    </a:ext>
                  </a:extLst>
                </a:gridCol>
                <a:gridCol w="1421222">
                  <a:extLst>
                    <a:ext uri="{9D8B030D-6E8A-4147-A177-3AD203B41FA5}">
                      <a16:colId xmlns:a16="http://schemas.microsoft.com/office/drawing/2014/main" val="1235981030"/>
                    </a:ext>
                  </a:extLst>
                </a:gridCol>
                <a:gridCol w="1365234">
                  <a:extLst>
                    <a:ext uri="{9D8B030D-6E8A-4147-A177-3AD203B41FA5}">
                      <a16:colId xmlns:a16="http://schemas.microsoft.com/office/drawing/2014/main" val="2461262300"/>
                    </a:ext>
                  </a:extLst>
                </a:gridCol>
              </a:tblGrid>
              <a:tr h="318560">
                <a:tc>
                  <a:txBody>
                    <a:bodyPr/>
                    <a:lstStyle/>
                    <a:p>
                      <a:pPr algn="ctr" rtl="0" fontAlgn="ctr"/>
                      <a:r>
                        <a:rPr lang="en-US" sz="1100" b="1" i="0" u="none" strike="noStrike" dirty="0">
                          <a:solidFill>
                            <a:schemeClr val="bg1"/>
                          </a:solidFill>
                          <a:effectLst/>
                          <a:latin typeface="Univers Condensed" panose="020B0506020202050204" pitchFamily="34" charset="0"/>
                        </a:rPr>
                        <a:t>Predictors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Estimated </a:t>
                      </a:r>
                    </a:p>
                    <a:p>
                      <a:pPr algn="ctr" rtl="0" fontAlgn="ctr"/>
                      <a:r>
                        <a:rPr lang="en-US" sz="1100" b="1" i="0" u="none" strike="noStrike" dirty="0">
                          <a:solidFill>
                            <a:schemeClr val="bg1"/>
                          </a:solidFill>
                          <a:effectLst/>
                          <a:latin typeface="Univers Condensed" panose="020B0506020202050204" pitchFamily="34" charset="0"/>
                        </a:rPr>
                        <a:t>Coefficient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Std. Error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Z Statistic</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p-value (&gt;|z|)</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tc>
                  <a:txBody>
                    <a:bodyPr/>
                    <a:lstStyle/>
                    <a:p>
                      <a:pPr algn="ctr" rtl="0" fontAlgn="ctr"/>
                      <a:r>
                        <a:rPr lang="en-US" sz="1100" b="1" i="0" u="none" strike="noStrike" dirty="0">
                          <a:solidFill>
                            <a:schemeClr val="bg1"/>
                          </a:solidFill>
                          <a:effectLst/>
                          <a:latin typeface="Univers Condensed" panose="020B0506020202050204" pitchFamily="34" charset="0"/>
                        </a:rPr>
                        <a:t>Odds of Injury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737"/>
                    </a:solidFill>
                  </a:tcPr>
                </a:tc>
                <a:extLst>
                  <a:ext uri="{0D108BD9-81ED-4DB2-BD59-A6C34878D82A}">
                    <a16:rowId xmlns:a16="http://schemas.microsoft.com/office/drawing/2014/main" val="4249656149"/>
                  </a:ext>
                </a:extLst>
              </a:tr>
              <a:tr h="180850">
                <a:tc>
                  <a:txBody>
                    <a:bodyPr/>
                    <a:lstStyle/>
                    <a:p>
                      <a:pPr algn="ctr" rtl="0" fontAlgn="ctr"/>
                      <a:r>
                        <a:rPr lang="en-US" sz="1100" b="0" i="0" u="none" strike="noStrike" dirty="0">
                          <a:solidFill>
                            <a:srgbClr val="000000"/>
                          </a:solidFill>
                          <a:effectLst/>
                          <a:latin typeface="Univers Condensed Light" panose="020B0306020202040204" pitchFamily="34" charset="0"/>
                        </a:rPr>
                        <a:t>(Intercept)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-1.560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0.013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-116.490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&lt;2e-16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1.78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3968786"/>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DUI indicator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0.543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0.047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11.640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&lt;2e-16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1.72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580770"/>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BRONX</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0.302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0.019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15.890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&lt;2e-16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1.35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7273845"/>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BROOKLYN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0.340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0.017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20.560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&lt;2e-16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1.40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300681"/>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QUEENS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0.242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0.017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14.500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&lt;2e-16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1.27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2966655"/>
                  </a:ext>
                </a:extLst>
              </a:tr>
              <a:tr h="190500">
                <a:tc>
                  <a:txBody>
                    <a:bodyPr/>
                    <a:lstStyle/>
                    <a:p>
                      <a:pPr algn="ctr" rtl="0" fontAlgn="ctr"/>
                      <a:r>
                        <a:rPr lang="en-US" sz="1100" b="0" i="0" u="none" strike="noStrike" dirty="0">
                          <a:solidFill>
                            <a:srgbClr val="000000"/>
                          </a:solidFill>
                          <a:effectLst/>
                          <a:latin typeface="Univers Condensed Light" panose="020B0306020202040204" pitchFamily="34" charset="0"/>
                        </a:rPr>
                        <a:t>STATEN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Univers Condensed Light" panose="020B0306020202040204" pitchFamily="34" charset="0"/>
                        </a:rPr>
                        <a:t>0.610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0.030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20.290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&lt;2e-16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Univers Condensed Light" panose="020B0306020202040204" pitchFamily="34" charset="0"/>
                        </a:rPr>
                        <a:t>1.84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960400"/>
                  </a:ext>
                </a:extLst>
              </a:tr>
            </a:tbl>
          </a:graphicData>
        </a:graphic>
      </p:graphicFrame>
      <p:sp>
        <p:nvSpPr>
          <p:cNvPr id="12" name="Google Shape;188;p23">
            <a:extLst>
              <a:ext uri="{FF2B5EF4-FFF2-40B4-BE49-F238E27FC236}">
                <a16:creationId xmlns:a16="http://schemas.microsoft.com/office/drawing/2014/main" id="{8D1397CA-7019-4644-9B89-C58CEC320834}"/>
              </a:ext>
            </a:extLst>
          </p:cNvPr>
          <p:cNvSpPr/>
          <p:nvPr/>
        </p:nvSpPr>
        <p:spPr>
          <a:xfrm>
            <a:off x="652938" y="2446460"/>
            <a:ext cx="8500670" cy="989339"/>
          </a:xfrm>
          <a:prstGeom prst="rect">
            <a:avLst/>
          </a:prstGeom>
          <a:noFill/>
          <a:ln>
            <a:noFill/>
          </a:ln>
        </p:spPr>
        <p:txBody>
          <a:bodyPr spcFirstLastPara="1" wrap="square" lIns="91425" tIns="45700" rIns="91425" bIns="45700" anchor="t" anchorCtr="0">
            <a:noAutofit/>
          </a:bodyPr>
          <a:lstStyle/>
          <a:p>
            <a:pPr lvl="0"/>
            <a:r>
              <a:rPr lang="en-US" b="1" dirty="0">
                <a:solidFill>
                  <a:schemeClr val="tx1"/>
                </a:solidFill>
                <a:latin typeface="Univers Condensed Light" panose="020B0306020202040204" pitchFamily="34" charset="0"/>
                <a:ea typeface="Calibri"/>
                <a:cs typeface="Calibri"/>
                <a:sym typeface="Calibri"/>
              </a:rPr>
              <a:t>Predictor Variable: </a:t>
            </a:r>
            <a:r>
              <a:rPr lang="en-US" dirty="0" err="1">
                <a:solidFill>
                  <a:schemeClr val="tx1"/>
                </a:solidFill>
                <a:latin typeface="Univers Condensed Light" panose="020B0306020202040204" pitchFamily="34" charset="0"/>
                <a:ea typeface="Calibri"/>
                <a:cs typeface="Calibri"/>
                <a:sym typeface="Calibri"/>
              </a:rPr>
              <a:t>DUI_Ind</a:t>
            </a:r>
            <a:r>
              <a:rPr lang="en-US" dirty="0">
                <a:solidFill>
                  <a:schemeClr val="tx1"/>
                </a:solidFill>
                <a:latin typeface="Univers Condensed Light" panose="020B0306020202040204" pitchFamily="34" charset="0"/>
                <a:ea typeface="Calibri"/>
                <a:cs typeface="Calibri"/>
                <a:sym typeface="Calibri"/>
              </a:rPr>
              <a:t> (Collision due to Driving Under Influence) </a:t>
            </a:r>
          </a:p>
        </p:txBody>
      </p:sp>
      <p:sp>
        <p:nvSpPr>
          <p:cNvPr id="13" name="Google Shape;188;p23">
            <a:extLst>
              <a:ext uri="{FF2B5EF4-FFF2-40B4-BE49-F238E27FC236}">
                <a16:creationId xmlns:a16="http://schemas.microsoft.com/office/drawing/2014/main" id="{3043CA97-7CAE-4E15-95E1-9ABFBCCFADF7}"/>
              </a:ext>
            </a:extLst>
          </p:cNvPr>
          <p:cNvSpPr/>
          <p:nvPr/>
        </p:nvSpPr>
        <p:spPr>
          <a:xfrm>
            <a:off x="652938" y="3482236"/>
            <a:ext cx="8500670" cy="301171"/>
          </a:xfrm>
          <a:prstGeom prst="rect">
            <a:avLst/>
          </a:prstGeom>
          <a:noFill/>
          <a:ln>
            <a:noFill/>
          </a:ln>
        </p:spPr>
        <p:txBody>
          <a:bodyPr spcFirstLastPara="1" wrap="square" lIns="91425" tIns="45700" rIns="91425" bIns="45700" anchor="t" anchorCtr="0">
            <a:noAutofit/>
          </a:bodyPr>
          <a:lstStyle/>
          <a:p>
            <a:pPr lvl="0"/>
            <a:r>
              <a:rPr lang="en-US" dirty="0">
                <a:solidFill>
                  <a:schemeClr val="dk1"/>
                </a:solidFill>
                <a:latin typeface="Univers Condensed" panose="020B0506020202050204" pitchFamily="34" charset="0"/>
                <a:cs typeface="Calibri"/>
                <a:sym typeface="Calibri"/>
              </a:rPr>
              <a:t>Predictor Variable: </a:t>
            </a:r>
            <a:r>
              <a:rPr lang="en-US" dirty="0" err="1">
                <a:solidFill>
                  <a:schemeClr val="dk1"/>
                </a:solidFill>
                <a:latin typeface="Univers Condensed Light" panose="020B0306020202040204" pitchFamily="34" charset="0"/>
                <a:ea typeface="Calibri"/>
                <a:cs typeface="Calibri"/>
                <a:sym typeface="Calibri"/>
              </a:rPr>
              <a:t>DUI_Ind</a:t>
            </a:r>
            <a:r>
              <a:rPr lang="en-US" dirty="0">
                <a:solidFill>
                  <a:schemeClr val="dk1"/>
                </a:solidFill>
                <a:latin typeface="Univers Condensed Light" panose="020B0306020202040204" pitchFamily="34" charset="0"/>
                <a:ea typeface="Calibri"/>
                <a:cs typeface="Calibri"/>
                <a:sym typeface="Calibri"/>
              </a:rPr>
              <a:t>, Borough  (Collision due to Driving Under Influence)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B1FDE6-196B-40D9-BC8A-6FEC3C221328}"/>
              </a:ext>
            </a:extLst>
          </p:cNvPr>
          <p:cNvSpPr txBox="1">
            <a:spLocks/>
          </p:cNvSpPr>
          <p:nvPr/>
        </p:nvSpPr>
        <p:spPr>
          <a:xfrm>
            <a:off x="624841" y="43888"/>
            <a:ext cx="8798560" cy="7349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latin typeface="Agency FB" panose="020B0503020202020204" pitchFamily="34" charset="77"/>
              </a:rPr>
              <a:t>Driving Under the Influence has significant impact on the number of Collisions resulting in Injuries</a:t>
            </a:r>
          </a:p>
        </p:txBody>
      </p:sp>
      <p:sp>
        <p:nvSpPr>
          <p:cNvPr id="8" name="Rectangle 7">
            <a:extLst>
              <a:ext uri="{FF2B5EF4-FFF2-40B4-BE49-F238E27FC236}">
                <a16:creationId xmlns:a16="http://schemas.microsoft.com/office/drawing/2014/main" id="{B217B3CB-1ECE-42DF-A43F-22AB7479C42C}"/>
              </a:ext>
            </a:extLst>
          </p:cNvPr>
          <p:cNvSpPr/>
          <p:nvPr/>
        </p:nvSpPr>
        <p:spPr>
          <a:xfrm>
            <a:off x="624840" y="1152020"/>
            <a:ext cx="8798560" cy="553998"/>
          </a:xfrm>
          <a:prstGeom prst="rect">
            <a:avLst/>
          </a:prstGeom>
        </p:spPr>
        <p:txBody>
          <a:bodyPr wrap="square">
            <a:spAutoFit/>
          </a:bodyPr>
          <a:lstStyle/>
          <a:p>
            <a:r>
              <a:rPr lang="en-IN" sz="1600" b="1" dirty="0">
                <a:latin typeface="Univers Condensed Light" panose="020B0306020202040204" pitchFamily="34" charset="0"/>
              </a:rPr>
              <a:t>Deviance Test:</a:t>
            </a:r>
          </a:p>
          <a:p>
            <a:r>
              <a:rPr lang="en-IN" sz="1400" dirty="0">
                <a:latin typeface="Univers Condensed Light" panose="020B0306020202040204" pitchFamily="34" charset="0"/>
              </a:rPr>
              <a:t>We performed a Likelihood-Ratio Test for composite hypothesis to test the significance of DUI as factor variable</a:t>
            </a:r>
          </a:p>
        </p:txBody>
      </p:sp>
      <p:sp>
        <p:nvSpPr>
          <p:cNvPr id="2" name="Slide Number Placeholder 1">
            <a:extLst>
              <a:ext uri="{FF2B5EF4-FFF2-40B4-BE49-F238E27FC236}">
                <a16:creationId xmlns:a16="http://schemas.microsoft.com/office/drawing/2014/main" id="{635F4B83-8FD2-4640-BB92-3D16E41355B7}"/>
              </a:ext>
            </a:extLst>
          </p:cNvPr>
          <p:cNvSpPr>
            <a:spLocks noGrp="1"/>
          </p:cNvSpPr>
          <p:nvPr>
            <p:ph type="sldNum" sz="quarter" idx="12"/>
          </p:nvPr>
        </p:nvSpPr>
        <p:spPr/>
        <p:txBody>
          <a:bodyPr/>
          <a:lstStyle/>
          <a:p>
            <a:fld id="{81EF34BF-D4C2-4F85-91FE-2ABC05E9E6AB}" type="slidenum">
              <a:rPr lang="en-IN" smtClean="0"/>
              <a:t>15</a:t>
            </a:fld>
            <a:endParaRPr lang="en-IN"/>
          </a:p>
        </p:txBody>
      </p:sp>
      <p:sp>
        <p:nvSpPr>
          <p:cNvPr id="10" name="Rectangle 9">
            <a:extLst>
              <a:ext uri="{FF2B5EF4-FFF2-40B4-BE49-F238E27FC236}">
                <a16:creationId xmlns:a16="http://schemas.microsoft.com/office/drawing/2014/main" id="{F1B39AD6-D2B1-4D0B-AC96-D5AD8EDE1212}"/>
              </a:ext>
            </a:extLst>
          </p:cNvPr>
          <p:cNvSpPr/>
          <p:nvPr/>
        </p:nvSpPr>
        <p:spPr>
          <a:xfrm>
            <a:off x="624839" y="4825037"/>
            <a:ext cx="8798560" cy="769441"/>
          </a:xfrm>
          <a:prstGeom prst="rect">
            <a:avLst/>
          </a:prstGeom>
        </p:spPr>
        <p:txBody>
          <a:bodyPr wrap="square">
            <a:spAutoFit/>
          </a:bodyPr>
          <a:lstStyle/>
          <a:p>
            <a:r>
              <a:rPr lang="en-IN" sz="1600" b="1" dirty="0">
                <a:latin typeface="Univers Condensed Light" panose="020B0306020202040204" pitchFamily="34" charset="0"/>
              </a:rPr>
              <a:t>Inference:</a:t>
            </a:r>
          </a:p>
          <a:p>
            <a:pPr marL="342900" indent="-342900">
              <a:buAutoNum type="arabicPeriod"/>
            </a:pPr>
            <a:r>
              <a:rPr lang="en-IN" sz="1400" dirty="0">
                <a:latin typeface="Univers Condensed Light" panose="020B0306020202040204" pitchFamily="34" charset="0"/>
              </a:rPr>
              <a:t>The p-value is &lt;0.05 so the model is significant. </a:t>
            </a:r>
          </a:p>
          <a:p>
            <a:pPr marL="342900" indent="-342900">
              <a:buAutoNum type="arabicPeriod"/>
            </a:pPr>
            <a:r>
              <a:rPr lang="en-IN" sz="1400" dirty="0">
                <a:latin typeface="Univers Condensed Light" panose="020B0306020202040204" pitchFamily="34" charset="0"/>
              </a:rPr>
              <a:t>We also observe a high deviance indicating that the DUI have a significant effect on collisions resulting in injury</a:t>
            </a:r>
            <a:endParaRPr lang="en-IN" sz="1400" b="1" dirty="0">
              <a:latin typeface="Univers Condensed Light" panose="020B0306020202040204" pitchFamily="34" charset="0"/>
            </a:endParaRPr>
          </a:p>
        </p:txBody>
      </p:sp>
      <p:pic>
        <p:nvPicPr>
          <p:cNvPr id="3" name="Picture 2">
            <a:extLst>
              <a:ext uri="{FF2B5EF4-FFF2-40B4-BE49-F238E27FC236}">
                <a16:creationId xmlns:a16="http://schemas.microsoft.com/office/drawing/2014/main" id="{A9C3E407-BA6F-4FF4-83D6-D8C1E31A7FC3}"/>
              </a:ext>
            </a:extLst>
          </p:cNvPr>
          <p:cNvPicPr>
            <a:picLocks noChangeAspect="1"/>
          </p:cNvPicPr>
          <p:nvPr/>
        </p:nvPicPr>
        <p:blipFill>
          <a:blip r:embed="rId2"/>
          <a:stretch>
            <a:fillRect/>
          </a:stretch>
        </p:blipFill>
        <p:spPr>
          <a:xfrm>
            <a:off x="624839" y="1843712"/>
            <a:ext cx="5851376" cy="2981325"/>
          </a:xfrm>
          <a:prstGeom prst="rect">
            <a:avLst/>
          </a:prstGeom>
        </p:spPr>
      </p:pic>
    </p:spTree>
    <p:extLst>
      <p:ext uri="{BB962C8B-B14F-4D97-AF65-F5344CB8AC3E}">
        <p14:creationId xmlns:p14="http://schemas.microsoft.com/office/powerpoint/2010/main" val="364688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624841" y="100065"/>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Overall model to understand the association between various features and the odds of a collision resulting in an injury</a:t>
            </a:r>
            <a:endParaRPr dirty="0">
              <a:solidFill>
                <a:schemeClr val="tx1"/>
              </a:solidFill>
              <a:latin typeface="Agency FB" panose="020B0503020202020204" pitchFamily="34" charset="77"/>
              <a:sym typeface="Calibri"/>
            </a:endParaRPr>
          </a:p>
        </p:txBody>
      </p:sp>
      <p:sp>
        <p:nvSpPr>
          <p:cNvPr id="212" name="Google Shape;212;p25"/>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216" name="Google Shape;216;p25"/>
          <p:cNvSpPr/>
          <p:nvPr/>
        </p:nvSpPr>
        <p:spPr>
          <a:xfrm>
            <a:off x="5392131" y="6435950"/>
            <a:ext cx="3274493" cy="28550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100"/>
              <a:buNone/>
            </a:pPr>
            <a:r>
              <a:rPr lang="en-IN" sz="1000" dirty="0">
                <a:solidFill>
                  <a:schemeClr val="dk1"/>
                </a:solidFill>
                <a:latin typeface="Univers Condensed Light" panose="020B0306020202040204" pitchFamily="34" charset="0"/>
              </a:rPr>
              <a:t>* The variables highlighted in red are not significant in the model</a:t>
            </a:r>
            <a:endParaRPr sz="1000" b="1" dirty="0">
              <a:solidFill>
                <a:schemeClr val="dk1"/>
              </a:solidFill>
              <a:latin typeface="Univers Condensed Light" panose="020B0306020202040204" pitchFamily="34" charset="0"/>
              <a:ea typeface="Calibri"/>
              <a:cs typeface="Calibri"/>
              <a:sym typeface="Calibri"/>
            </a:endParaRPr>
          </a:p>
        </p:txBody>
      </p:sp>
      <p:sp>
        <p:nvSpPr>
          <p:cNvPr id="2" name="Rectangle 1">
            <a:extLst>
              <a:ext uri="{FF2B5EF4-FFF2-40B4-BE49-F238E27FC236}">
                <a16:creationId xmlns:a16="http://schemas.microsoft.com/office/drawing/2014/main" id="{60CD3CE2-D9ED-4E37-B795-8017603624A6}"/>
              </a:ext>
            </a:extLst>
          </p:cNvPr>
          <p:cNvSpPr/>
          <p:nvPr/>
        </p:nvSpPr>
        <p:spPr>
          <a:xfrm>
            <a:off x="622897" y="1014176"/>
            <a:ext cx="5210865" cy="2091342"/>
          </a:xfrm>
          <a:prstGeom prst="rect">
            <a:avLst/>
          </a:prstGeom>
        </p:spPr>
        <p:txBody>
          <a:bodyPr wrap="square">
            <a:spAutoFit/>
          </a:bodyPr>
          <a:lstStyle/>
          <a:p>
            <a:pPr lvl="0">
              <a:lnSpc>
                <a:spcPct val="115000"/>
              </a:lnSpc>
              <a:buClr>
                <a:schemeClr val="dk1"/>
              </a:buClr>
              <a:buSzPts val="1100"/>
            </a:pPr>
            <a:r>
              <a:rPr lang="en-IN" sz="1600" b="1" dirty="0">
                <a:solidFill>
                  <a:schemeClr val="tx1"/>
                </a:solidFill>
                <a:latin typeface="Univers Condensed Light" panose="020B0306020202040204" pitchFamily="34" charset="0"/>
                <a:cs typeface="Calibri"/>
                <a:sym typeface="Calibri"/>
              </a:rPr>
              <a:t>Objective</a:t>
            </a:r>
            <a:r>
              <a:rPr lang="en-IN" b="1" dirty="0">
                <a:solidFill>
                  <a:schemeClr val="dk1"/>
                </a:solidFill>
                <a:latin typeface="Univers Condensed Light" panose="020B0306020202040204" pitchFamily="34" charset="0"/>
                <a:ea typeface="Calibri"/>
                <a:cs typeface="Calibri"/>
                <a:sym typeface="Calibri"/>
              </a:rPr>
              <a:t>:</a:t>
            </a:r>
            <a:r>
              <a:rPr lang="en-IN" dirty="0">
                <a:solidFill>
                  <a:schemeClr val="dk1"/>
                </a:solidFill>
                <a:latin typeface="Univers Condensed Light" panose="020B0306020202040204" pitchFamily="34" charset="0"/>
                <a:ea typeface="Calibri"/>
                <a:cs typeface="Calibri"/>
                <a:sym typeface="Calibri"/>
              </a:rPr>
              <a:t> Given a collision occurred in New York City, build a GLM model to check if there an association between the following factors and the outcome of the collision (Response variable : </a:t>
            </a:r>
            <a:r>
              <a:rPr lang="en-IN" i="1" dirty="0">
                <a:solidFill>
                  <a:schemeClr val="dk1"/>
                </a:solidFill>
                <a:latin typeface="Univers Condensed Light" panose="020B0306020202040204" pitchFamily="34" charset="0"/>
                <a:ea typeface="Calibri"/>
                <a:cs typeface="Calibri"/>
                <a:sym typeface="Calibri"/>
              </a:rPr>
              <a:t>Is_Injury </a:t>
            </a:r>
            <a:r>
              <a:rPr lang="en-IN" dirty="0">
                <a:solidFill>
                  <a:schemeClr val="dk1"/>
                </a:solidFill>
                <a:latin typeface="Univers Condensed Light" panose="020B0306020202040204" pitchFamily="34" charset="0"/>
                <a:ea typeface="Calibri"/>
                <a:cs typeface="Calibri"/>
                <a:sym typeface="Calibri"/>
              </a:rPr>
              <a:t>)</a:t>
            </a:r>
          </a:p>
          <a:p>
            <a:pPr marL="457200" lvl="0">
              <a:lnSpc>
                <a:spcPct val="115000"/>
              </a:lnSpc>
              <a:buClr>
                <a:schemeClr val="dk1"/>
              </a:buClr>
              <a:buSzPts val="1100"/>
            </a:pPr>
            <a:r>
              <a:rPr lang="en-IN" dirty="0">
                <a:solidFill>
                  <a:schemeClr val="dk1"/>
                </a:solidFill>
                <a:latin typeface="Univers Condensed Light" panose="020B0306020202040204" pitchFamily="34" charset="0"/>
              </a:rPr>
              <a:t>•</a:t>
            </a:r>
            <a:r>
              <a:rPr lang="en-IN" dirty="0">
                <a:solidFill>
                  <a:schemeClr val="dk1"/>
                </a:solidFill>
                <a:latin typeface="Univers Condensed Light" panose="020B0306020202040204" pitchFamily="34" charset="0"/>
                <a:ea typeface="Calibri"/>
                <a:cs typeface="Calibri"/>
                <a:sym typeface="Calibri"/>
              </a:rPr>
              <a:t>Borough                            	Time segment</a:t>
            </a:r>
          </a:p>
          <a:p>
            <a:pPr marL="457200" lvl="0">
              <a:lnSpc>
                <a:spcPct val="115000"/>
              </a:lnSpc>
              <a:buClr>
                <a:schemeClr val="dk1"/>
              </a:buClr>
              <a:buSzPts val="1100"/>
            </a:pPr>
            <a:r>
              <a:rPr lang="en-IN" dirty="0">
                <a:solidFill>
                  <a:schemeClr val="dk1"/>
                </a:solidFill>
                <a:latin typeface="Univers Condensed Light" panose="020B0306020202040204" pitchFamily="34" charset="0"/>
              </a:rPr>
              <a:t>•</a:t>
            </a:r>
            <a:r>
              <a:rPr lang="en-IN" dirty="0">
                <a:solidFill>
                  <a:schemeClr val="dk1"/>
                </a:solidFill>
                <a:latin typeface="Univers Condensed Light" panose="020B0306020202040204" pitchFamily="34" charset="0"/>
                <a:ea typeface="Calibri"/>
                <a:cs typeface="Calibri"/>
                <a:sym typeface="Calibri"/>
              </a:rPr>
              <a:t>Season of the year		Weekend</a:t>
            </a:r>
          </a:p>
          <a:p>
            <a:pPr marL="457200" lvl="0">
              <a:lnSpc>
                <a:spcPct val="115000"/>
              </a:lnSpc>
              <a:buClr>
                <a:schemeClr val="dk1"/>
              </a:buClr>
              <a:buSzPts val="1100"/>
            </a:pPr>
            <a:r>
              <a:rPr lang="en-IN" dirty="0">
                <a:solidFill>
                  <a:schemeClr val="dk1"/>
                </a:solidFill>
                <a:latin typeface="Univers Condensed Light" panose="020B0306020202040204" pitchFamily="34" charset="0"/>
              </a:rPr>
              <a:t>•</a:t>
            </a:r>
            <a:r>
              <a:rPr lang="en-IN" dirty="0">
                <a:solidFill>
                  <a:schemeClr val="dk1"/>
                </a:solidFill>
                <a:latin typeface="Univers Condensed Light" panose="020B0306020202040204" pitchFamily="34" charset="0"/>
                <a:ea typeface="Calibri"/>
                <a:cs typeface="Calibri"/>
                <a:sym typeface="Calibri"/>
              </a:rPr>
              <a:t>Victim type		Precipitation, snow and visibility</a:t>
            </a:r>
          </a:p>
          <a:p>
            <a:pPr marL="457200" lvl="0">
              <a:lnSpc>
                <a:spcPct val="115000"/>
              </a:lnSpc>
              <a:buClr>
                <a:schemeClr val="dk1"/>
              </a:buClr>
              <a:buSzPts val="1100"/>
            </a:pPr>
            <a:r>
              <a:rPr lang="en-IN" dirty="0">
                <a:solidFill>
                  <a:schemeClr val="dk1"/>
                </a:solidFill>
                <a:latin typeface="Univers Condensed Light" panose="020B0306020202040204" pitchFamily="34" charset="0"/>
              </a:rPr>
              <a:t>•</a:t>
            </a:r>
            <a:r>
              <a:rPr lang="en-IN" dirty="0">
                <a:solidFill>
                  <a:schemeClr val="dk1"/>
                </a:solidFill>
                <a:latin typeface="Univers Condensed Light" panose="020B0306020202040204" pitchFamily="34" charset="0"/>
                <a:ea typeface="Calibri"/>
                <a:cs typeface="Calibri"/>
                <a:sym typeface="Calibri"/>
              </a:rPr>
              <a:t>Contributing vehicular factors	Vehicle types involved</a:t>
            </a:r>
          </a:p>
          <a:p>
            <a:pPr marL="457200" lvl="0">
              <a:lnSpc>
                <a:spcPct val="115000"/>
              </a:lnSpc>
              <a:buClr>
                <a:schemeClr val="dk1"/>
              </a:buClr>
              <a:buSzPts val="1100"/>
            </a:pPr>
            <a:r>
              <a:rPr lang="en-IN" dirty="0">
                <a:solidFill>
                  <a:schemeClr val="dk1"/>
                </a:solidFill>
                <a:latin typeface="Univers Condensed Light" panose="020B0306020202040204" pitchFamily="34" charset="0"/>
              </a:rPr>
              <a:t>•</a:t>
            </a:r>
            <a:r>
              <a:rPr lang="en-IN" dirty="0">
                <a:solidFill>
                  <a:schemeClr val="dk1"/>
                </a:solidFill>
                <a:latin typeface="Univers Condensed Light" panose="020B0306020202040204" pitchFamily="34" charset="0"/>
                <a:ea typeface="Calibri"/>
                <a:cs typeface="Calibri"/>
                <a:sym typeface="Calibri"/>
              </a:rPr>
              <a:t>Road type (i.e. Highway/Avenue/Boulevard etc.)</a:t>
            </a:r>
          </a:p>
        </p:txBody>
      </p:sp>
      <p:sp>
        <p:nvSpPr>
          <p:cNvPr id="10" name="Google Shape;214;p25">
            <a:extLst>
              <a:ext uri="{FF2B5EF4-FFF2-40B4-BE49-F238E27FC236}">
                <a16:creationId xmlns:a16="http://schemas.microsoft.com/office/drawing/2014/main" id="{60A049CE-B5EE-41D7-85D1-585DB2DC0543}"/>
              </a:ext>
            </a:extLst>
          </p:cNvPr>
          <p:cNvSpPr/>
          <p:nvPr/>
        </p:nvSpPr>
        <p:spPr>
          <a:xfrm>
            <a:off x="6042581" y="1014176"/>
            <a:ext cx="3182532" cy="1868071"/>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IN" sz="1600" b="1" dirty="0">
                <a:solidFill>
                  <a:schemeClr val="tx1"/>
                </a:solidFill>
                <a:latin typeface="Univers Condensed Light" panose="020B0306020202040204" pitchFamily="34" charset="0"/>
                <a:cs typeface="Calibri"/>
                <a:sym typeface="Calibri"/>
              </a:rPr>
              <a:t>Null</a:t>
            </a:r>
            <a:r>
              <a:rPr lang="en-IN" sz="1600" b="1" dirty="0">
                <a:solidFill>
                  <a:schemeClr val="tx1"/>
                </a:solidFill>
                <a:latin typeface="Univers Condensed Light" panose="020B0306020202040204" pitchFamily="34" charset="0"/>
                <a:ea typeface="Calibri"/>
                <a:cs typeface="Calibri"/>
                <a:sym typeface="Calibri"/>
              </a:rPr>
              <a:t> </a:t>
            </a:r>
            <a:r>
              <a:rPr lang="en-IN" sz="1600" b="1" dirty="0">
                <a:solidFill>
                  <a:schemeClr val="tx1"/>
                </a:solidFill>
                <a:latin typeface="Univers Condensed Light" panose="020B0306020202040204" pitchFamily="34" charset="0"/>
                <a:cs typeface="Calibri"/>
                <a:sym typeface="Calibri"/>
              </a:rPr>
              <a:t>hypothesis</a:t>
            </a:r>
            <a:r>
              <a:rPr lang="en-IN" sz="1600" b="1" dirty="0">
                <a:solidFill>
                  <a:schemeClr val="tx1"/>
                </a:solidFill>
                <a:latin typeface="Univers Condensed Light" panose="020B0306020202040204" pitchFamily="34" charset="0"/>
                <a:ea typeface="Calibri"/>
                <a:cs typeface="Calibri"/>
                <a:sym typeface="Calibri"/>
              </a:rPr>
              <a:t>: </a:t>
            </a:r>
            <a:br>
              <a:rPr lang="en-IN" sz="1600" b="1" dirty="0">
                <a:solidFill>
                  <a:schemeClr val="tx1"/>
                </a:solidFill>
                <a:latin typeface="Univers Condensed Light" panose="020B0306020202040204" pitchFamily="34" charset="0"/>
                <a:ea typeface="Calibri"/>
                <a:cs typeface="Calibri"/>
                <a:sym typeface="Calibri"/>
              </a:rPr>
            </a:br>
            <a:r>
              <a:rPr lang="en-IN" dirty="0">
                <a:solidFill>
                  <a:schemeClr val="tx1"/>
                </a:solidFill>
                <a:latin typeface="Univers Condensed Light" panose="020B0306020202040204" pitchFamily="34" charset="0"/>
                <a:ea typeface="Calibri"/>
                <a:cs typeface="Calibri"/>
                <a:sym typeface="Calibri"/>
              </a:rPr>
              <a:t>There is no effect of the aforementioned factors on a collision resulting in an injury</a:t>
            </a:r>
          </a:p>
          <a:p>
            <a:pPr marL="0" lvl="0" indent="0" algn="l" rtl="0">
              <a:lnSpc>
                <a:spcPct val="115000"/>
              </a:lnSpc>
              <a:spcBef>
                <a:spcPts val="0"/>
              </a:spcBef>
              <a:spcAft>
                <a:spcPts val="0"/>
              </a:spcAft>
              <a:buSzPts val="1100"/>
              <a:buNone/>
            </a:pPr>
            <a:r>
              <a:rPr lang="en-IN" sz="1600" b="1" dirty="0">
                <a:solidFill>
                  <a:schemeClr val="tx1"/>
                </a:solidFill>
                <a:latin typeface="Univers Condensed Light" panose="020B0306020202040204" pitchFamily="34" charset="0"/>
                <a:cs typeface="Calibri"/>
                <a:sym typeface="Calibri"/>
              </a:rPr>
              <a:t>Alternate</a:t>
            </a:r>
            <a:r>
              <a:rPr lang="en-IN" sz="1600" b="1" dirty="0">
                <a:solidFill>
                  <a:schemeClr val="tx1"/>
                </a:solidFill>
                <a:latin typeface="Univers Condensed Light" panose="020B0306020202040204" pitchFamily="34" charset="0"/>
                <a:ea typeface="Calibri"/>
                <a:cs typeface="Calibri"/>
                <a:sym typeface="Calibri"/>
              </a:rPr>
              <a:t> </a:t>
            </a:r>
            <a:r>
              <a:rPr lang="en-IN" sz="1600" b="1" dirty="0">
                <a:solidFill>
                  <a:schemeClr val="tx1"/>
                </a:solidFill>
                <a:latin typeface="Univers Condensed Light" panose="020B0306020202040204" pitchFamily="34" charset="0"/>
                <a:cs typeface="Calibri"/>
                <a:sym typeface="Calibri"/>
              </a:rPr>
              <a:t>hypothesis</a:t>
            </a:r>
            <a:r>
              <a:rPr lang="en-IN" sz="1600" b="1" dirty="0">
                <a:solidFill>
                  <a:schemeClr val="tx1"/>
                </a:solidFill>
                <a:latin typeface="Univers Condensed Light" panose="020B0306020202040204" pitchFamily="34" charset="0"/>
                <a:ea typeface="Calibri"/>
                <a:cs typeface="Calibri"/>
                <a:sym typeface="Calibri"/>
              </a:rPr>
              <a:t>: </a:t>
            </a:r>
            <a:br>
              <a:rPr lang="en-IN" sz="1600" b="1" dirty="0">
                <a:solidFill>
                  <a:schemeClr val="tx1"/>
                </a:solidFill>
                <a:latin typeface="Univers Condensed Light" panose="020B0306020202040204" pitchFamily="34" charset="0"/>
                <a:ea typeface="Calibri"/>
                <a:cs typeface="Calibri"/>
                <a:sym typeface="Calibri"/>
              </a:rPr>
            </a:br>
            <a:r>
              <a:rPr lang="en-IN" dirty="0">
                <a:solidFill>
                  <a:schemeClr val="tx1"/>
                </a:solidFill>
                <a:latin typeface="Univers Condensed Light" panose="020B0306020202040204" pitchFamily="34" charset="0"/>
                <a:ea typeface="Calibri"/>
                <a:cs typeface="Calibri"/>
                <a:sym typeface="Calibri"/>
              </a:rPr>
              <a:t>There is an effect of the aforementioned factors on a collision resulting in an injury</a:t>
            </a:r>
          </a:p>
          <a:p>
            <a:pPr marL="0" lvl="0" indent="0" algn="l" rtl="0">
              <a:lnSpc>
                <a:spcPct val="115000"/>
              </a:lnSpc>
              <a:spcBef>
                <a:spcPts val="0"/>
              </a:spcBef>
              <a:spcAft>
                <a:spcPts val="0"/>
              </a:spcAft>
              <a:buSzPts val="1100"/>
              <a:buNone/>
            </a:pPr>
            <a:endParaRPr lang="en-IN" b="1" dirty="0">
              <a:solidFill>
                <a:schemeClr val="tx1"/>
              </a:solidFill>
              <a:latin typeface="Univers Condensed Light" panose="020B0306020202040204" pitchFamily="34" charset="0"/>
              <a:ea typeface="Calibri"/>
              <a:cs typeface="Calibri"/>
              <a:sym typeface="Calibri"/>
            </a:endParaRPr>
          </a:p>
        </p:txBody>
      </p:sp>
      <p:sp>
        <p:nvSpPr>
          <p:cNvPr id="4" name="Rectangle 3">
            <a:extLst>
              <a:ext uri="{FF2B5EF4-FFF2-40B4-BE49-F238E27FC236}">
                <a16:creationId xmlns:a16="http://schemas.microsoft.com/office/drawing/2014/main" id="{F5FDDC2D-1C40-45C1-AD69-4FFF2011E2FA}"/>
              </a:ext>
            </a:extLst>
          </p:cNvPr>
          <p:cNvSpPr/>
          <p:nvPr/>
        </p:nvSpPr>
        <p:spPr>
          <a:xfrm>
            <a:off x="622897" y="4069397"/>
            <a:ext cx="8276006" cy="2091342"/>
          </a:xfrm>
          <a:prstGeom prst="rect">
            <a:avLst/>
          </a:prstGeom>
        </p:spPr>
        <p:txBody>
          <a:bodyPr wrap="square">
            <a:spAutoFit/>
          </a:bodyPr>
          <a:lstStyle/>
          <a:p>
            <a:pPr lvl="0">
              <a:lnSpc>
                <a:spcPct val="115000"/>
              </a:lnSpc>
              <a:buClr>
                <a:schemeClr val="dk1"/>
              </a:buClr>
              <a:buSzPts val="1100"/>
            </a:pPr>
            <a:r>
              <a:rPr lang="en-IN" sz="1600" b="1" dirty="0">
                <a:solidFill>
                  <a:schemeClr val="tx1"/>
                </a:solidFill>
                <a:latin typeface="Univers Condensed Light" panose="020B0306020202040204" pitchFamily="34" charset="0"/>
                <a:cs typeface="Calibri"/>
                <a:sym typeface="Calibri"/>
              </a:rPr>
              <a:t>Key</a:t>
            </a:r>
            <a:r>
              <a:rPr lang="en-IN" sz="1600" b="1" dirty="0">
                <a:solidFill>
                  <a:schemeClr val="tx1"/>
                </a:solidFill>
                <a:latin typeface="Univers Condensed Light" panose="020B0306020202040204" pitchFamily="34" charset="0"/>
                <a:ea typeface="Calibri"/>
                <a:cs typeface="Calibri"/>
                <a:sym typeface="Calibri"/>
              </a:rPr>
              <a:t> </a:t>
            </a:r>
            <a:r>
              <a:rPr lang="en-IN" sz="1600" b="1" dirty="0">
                <a:solidFill>
                  <a:schemeClr val="tx1"/>
                </a:solidFill>
                <a:latin typeface="Univers Condensed Light" panose="020B0306020202040204" pitchFamily="34" charset="0"/>
                <a:cs typeface="Calibri"/>
                <a:sym typeface="Calibri"/>
              </a:rPr>
              <a:t>Inferences</a:t>
            </a:r>
            <a:r>
              <a:rPr lang="en-IN" sz="1600" b="1" dirty="0">
                <a:solidFill>
                  <a:schemeClr val="tx1"/>
                </a:solidFill>
                <a:latin typeface="Univers Condensed Light" panose="020B0306020202040204" pitchFamily="34" charset="0"/>
                <a:ea typeface="Calibri"/>
                <a:cs typeface="Calibri"/>
                <a:sym typeface="Calibri"/>
              </a:rPr>
              <a:t>:</a:t>
            </a:r>
          </a:p>
          <a:p>
            <a:pPr marL="342900" lvl="0" indent="-342900">
              <a:lnSpc>
                <a:spcPct val="115000"/>
              </a:lnSpc>
              <a:buClr>
                <a:schemeClr val="dk1"/>
              </a:buClr>
              <a:buSzPts val="1100"/>
              <a:buFont typeface="+mj-lt"/>
              <a:buAutoNum type="arabicPeriod"/>
            </a:pPr>
            <a:r>
              <a:rPr lang="en-IN" dirty="0">
                <a:solidFill>
                  <a:schemeClr val="dk1"/>
                </a:solidFill>
                <a:latin typeface="Univers Condensed Light" panose="020B0306020202040204" pitchFamily="34" charset="0"/>
                <a:ea typeface="Calibri"/>
                <a:cs typeface="Calibri"/>
                <a:sym typeface="Calibri"/>
              </a:rPr>
              <a:t>The odds of a collision resulting in injury is higher by ~140% in Staten Island compared to Manhattan</a:t>
            </a:r>
          </a:p>
          <a:p>
            <a:pPr marL="342900" lvl="0" indent="-342900">
              <a:lnSpc>
                <a:spcPct val="115000"/>
              </a:lnSpc>
              <a:buClr>
                <a:schemeClr val="dk1"/>
              </a:buClr>
              <a:buSzPts val="1100"/>
              <a:buFont typeface="+mj-lt"/>
              <a:buAutoNum type="arabicPeriod"/>
            </a:pPr>
            <a:r>
              <a:rPr lang="en-IN" dirty="0">
                <a:solidFill>
                  <a:schemeClr val="dk1"/>
                </a:solidFill>
                <a:latin typeface="Univers Condensed Light" panose="020B0306020202040204" pitchFamily="34" charset="0"/>
                <a:ea typeface="Calibri"/>
                <a:cs typeface="Calibri"/>
                <a:sym typeface="Calibri"/>
              </a:rPr>
              <a:t>Given the victim in a collision is a pedestrian, the odds of getting injured is </a:t>
            </a:r>
            <a:r>
              <a:rPr lang="en-IN" b="1" dirty="0">
                <a:solidFill>
                  <a:schemeClr val="dk1"/>
                </a:solidFill>
                <a:latin typeface="Univers Condensed Light" panose="020B0306020202040204" pitchFamily="34" charset="0"/>
                <a:ea typeface="Calibri"/>
                <a:cs typeface="Calibri"/>
                <a:sym typeface="Calibri"/>
              </a:rPr>
              <a:t>72 times </a:t>
            </a:r>
            <a:r>
              <a:rPr lang="en-IN" dirty="0">
                <a:solidFill>
                  <a:schemeClr val="dk1"/>
                </a:solidFill>
                <a:latin typeface="Univers Condensed Light" panose="020B0306020202040204" pitchFamily="34" charset="0"/>
                <a:ea typeface="Calibri"/>
                <a:cs typeface="Calibri"/>
                <a:sym typeface="Calibri"/>
              </a:rPr>
              <a:t>higher than the other victim types</a:t>
            </a:r>
          </a:p>
          <a:p>
            <a:pPr marL="342900" lvl="0" indent="-342900">
              <a:lnSpc>
                <a:spcPct val="115000"/>
              </a:lnSpc>
              <a:buClr>
                <a:schemeClr val="dk1"/>
              </a:buClr>
              <a:buSzPts val="1100"/>
              <a:buFont typeface="+mj-lt"/>
              <a:buAutoNum type="arabicPeriod"/>
            </a:pPr>
            <a:r>
              <a:rPr lang="en-IN" dirty="0">
                <a:solidFill>
                  <a:schemeClr val="dk1"/>
                </a:solidFill>
                <a:latin typeface="Univers Condensed Light" panose="020B0306020202040204" pitchFamily="34" charset="0"/>
                <a:ea typeface="Calibri"/>
                <a:cs typeface="Calibri"/>
                <a:sym typeface="Calibri"/>
              </a:rPr>
              <a:t>Factors like traffic control disregarded and unsafe speeds have the highest odds of injuries among vehicular factors</a:t>
            </a:r>
          </a:p>
          <a:p>
            <a:pPr marL="342900" lvl="0" indent="-342900">
              <a:lnSpc>
                <a:spcPct val="115000"/>
              </a:lnSpc>
              <a:buClr>
                <a:schemeClr val="dk1"/>
              </a:buClr>
              <a:buSzPts val="1100"/>
              <a:buFont typeface="+mj-lt"/>
              <a:buAutoNum type="arabicPeriod"/>
            </a:pPr>
            <a:r>
              <a:rPr lang="en-IN" dirty="0">
                <a:solidFill>
                  <a:schemeClr val="dk1"/>
                </a:solidFill>
                <a:latin typeface="Univers Condensed Light" panose="020B0306020202040204" pitchFamily="34" charset="0"/>
                <a:ea typeface="Calibri"/>
                <a:cs typeface="Calibri"/>
                <a:sym typeface="Calibri"/>
              </a:rPr>
              <a:t>Similarly, among the vehicles, motorcycles have an odds of 5.5 times compared to other vehicles in a collision resulting in an injury</a:t>
            </a:r>
          </a:p>
          <a:p>
            <a:pPr marL="342900" lvl="0" indent="-342900">
              <a:lnSpc>
                <a:spcPct val="115000"/>
              </a:lnSpc>
              <a:buClr>
                <a:schemeClr val="dk1"/>
              </a:buClr>
              <a:buSzPts val="1100"/>
              <a:buFont typeface="+mj-lt"/>
              <a:buAutoNum type="arabicPeriod"/>
            </a:pPr>
            <a:r>
              <a:rPr lang="en-IN" dirty="0">
                <a:solidFill>
                  <a:schemeClr val="dk1"/>
                </a:solidFill>
                <a:latin typeface="Univers Condensed Light" panose="020B0306020202040204" pitchFamily="34" charset="0"/>
                <a:ea typeface="Calibri"/>
                <a:cs typeface="Calibri"/>
                <a:sym typeface="Calibri"/>
              </a:rPr>
              <a:t>Among road types, the odds ratio of a collision resulting in an injury is the highest for Highways (higher by 68%) as compared to the other types</a:t>
            </a:r>
          </a:p>
        </p:txBody>
      </p:sp>
      <p:sp>
        <p:nvSpPr>
          <p:cNvPr id="9" name="Rectangle 8">
            <a:extLst>
              <a:ext uri="{FF2B5EF4-FFF2-40B4-BE49-F238E27FC236}">
                <a16:creationId xmlns:a16="http://schemas.microsoft.com/office/drawing/2014/main" id="{F46E3CB2-C8C0-4831-BF40-D1C4BE36B949}"/>
              </a:ext>
            </a:extLst>
          </p:cNvPr>
          <p:cNvSpPr/>
          <p:nvPr/>
        </p:nvSpPr>
        <p:spPr>
          <a:xfrm>
            <a:off x="615039" y="3345102"/>
            <a:ext cx="1383441" cy="354392"/>
          </a:xfrm>
          <a:prstGeom prst="rect">
            <a:avLst/>
          </a:prstGeom>
        </p:spPr>
        <p:txBody>
          <a:bodyPr wrap="square">
            <a:spAutoFit/>
          </a:bodyPr>
          <a:lstStyle/>
          <a:p>
            <a:pPr lvl="0">
              <a:lnSpc>
                <a:spcPct val="115000"/>
              </a:lnSpc>
              <a:buClr>
                <a:schemeClr val="dk1"/>
              </a:buClr>
              <a:buSzPts val="1100"/>
            </a:pPr>
            <a:r>
              <a:rPr lang="en-IN" sz="1600" b="1" dirty="0">
                <a:solidFill>
                  <a:srgbClr val="F53737"/>
                </a:solidFill>
                <a:latin typeface="Univers Condensed Light" panose="020B0306020202040204" pitchFamily="34" charset="0"/>
                <a:ea typeface="Calibri"/>
                <a:cs typeface="Calibri"/>
                <a:sym typeface="Calibri"/>
                <a:hlinkClick r:id="rId3" action="ppaction://hlinksldjump">
                  <a:extLst>
                    <a:ext uri="{A12FA001-AC4F-418D-AE19-62706E023703}">
                      <ahyp:hlinkClr xmlns:ahyp="http://schemas.microsoft.com/office/drawing/2018/hyperlinkcolor" val="tx"/>
                    </a:ext>
                  </a:extLst>
                </a:hlinkClick>
              </a:rPr>
              <a:t>Model summary</a:t>
            </a:r>
            <a:endParaRPr lang="en-IN" sz="1600" b="1" dirty="0">
              <a:solidFill>
                <a:srgbClr val="F53737"/>
              </a:solidFill>
              <a:latin typeface="Univers Condensed Light" panose="020B0306020202040204" pitchFamily="34" charset="0"/>
              <a:ea typeface="Calibri"/>
              <a:cs typeface="Calibri"/>
              <a:sym typeface="Calibri"/>
            </a:endParaRPr>
          </a:p>
        </p:txBody>
      </p:sp>
    </p:spTree>
    <p:extLst>
      <p:ext uri="{BB962C8B-B14F-4D97-AF65-F5344CB8AC3E}">
        <p14:creationId xmlns:p14="http://schemas.microsoft.com/office/powerpoint/2010/main" val="69582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p:nvPr/>
        </p:nvSpPr>
        <p:spPr>
          <a:xfrm>
            <a:off x="624850" y="816125"/>
            <a:ext cx="5061600" cy="761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306020202040204" pitchFamily="34" charset="0"/>
                <a:cs typeface="Calibri"/>
                <a:sym typeface="Calibri"/>
              </a:rPr>
              <a:t>Deviance</a:t>
            </a:r>
            <a:r>
              <a:rPr lang="en-IN" sz="1600" b="1" dirty="0">
                <a:solidFill>
                  <a:schemeClr val="tx1"/>
                </a:solidFill>
                <a:latin typeface="Univers Condensed Light" panose="020B0306020202040204" pitchFamily="34" charset="0"/>
                <a:ea typeface="Calibri"/>
                <a:cs typeface="Calibri"/>
                <a:sym typeface="Calibri"/>
              </a:rPr>
              <a:t> </a:t>
            </a:r>
            <a:r>
              <a:rPr lang="en-IN" sz="1600" b="1" dirty="0">
                <a:solidFill>
                  <a:schemeClr val="tx1"/>
                </a:solidFill>
                <a:latin typeface="Univers Condensed Light" panose="020B0306020202040204" pitchFamily="34" charset="0"/>
                <a:cs typeface="Calibri"/>
                <a:sym typeface="Calibri"/>
              </a:rPr>
              <a:t>Test:</a:t>
            </a:r>
            <a:endParaRPr sz="1600" b="1" dirty="0">
              <a:solidFill>
                <a:schemeClr val="tx1"/>
              </a:solidFill>
              <a:latin typeface="Univers Condensed Light" panose="020B0306020202040204" pitchFamily="34" charset="0"/>
              <a:cs typeface="Calibri"/>
            </a:endParaRPr>
          </a:p>
          <a:p>
            <a:pPr marL="0" marR="0" lvl="0" indent="0" algn="l" rtl="0">
              <a:spcBef>
                <a:spcPts val="0"/>
              </a:spcBef>
              <a:spcAft>
                <a:spcPts val="0"/>
              </a:spcAft>
              <a:buNone/>
            </a:pPr>
            <a:r>
              <a:rPr lang="en-IN" sz="1400" dirty="0">
                <a:solidFill>
                  <a:schemeClr val="dk1"/>
                </a:solidFill>
                <a:latin typeface="Univers Condensed Light" panose="020B0306020202040204" pitchFamily="34" charset="0"/>
                <a:ea typeface="Calibri"/>
                <a:cs typeface="Calibri"/>
                <a:sym typeface="Calibri"/>
              </a:rPr>
              <a:t>We performed a Likelihood-Ratio Test </a:t>
            </a:r>
            <a:r>
              <a:rPr lang="en-IN" dirty="0">
                <a:solidFill>
                  <a:schemeClr val="dk1"/>
                </a:solidFill>
                <a:latin typeface="Univers Condensed Light" panose="020B0306020202040204" pitchFamily="34" charset="0"/>
                <a:ea typeface="Calibri"/>
                <a:cs typeface="Calibri"/>
                <a:sym typeface="Calibri"/>
              </a:rPr>
              <a:t>to access the overall significance of all the model terms by comparing the full vs null model.</a:t>
            </a:r>
            <a:endParaRPr dirty="0">
              <a:latin typeface="Univers Condensed Light" panose="020B0306020202040204" pitchFamily="34" charset="0"/>
            </a:endParaRPr>
          </a:p>
        </p:txBody>
      </p:sp>
      <p:sp>
        <p:nvSpPr>
          <p:cNvPr id="222" name="Google Shape;222;p26"/>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223" name="Google Shape;223;p26"/>
          <p:cNvSpPr/>
          <p:nvPr/>
        </p:nvSpPr>
        <p:spPr>
          <a:xfrm>
            <a:off x="624839" y="5016916"/>
            <a:ext cx="8798700" cy="98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306020202040204" pitchFamily="34" charset="0"/>
                <a:cs typeface="Calibri"/>
                <a:sym typeface="Calibri"/>
              </a:rPr>
              <a:t>Inference</a:t>
            </a:r>
            <a:r>
              <a:rPr lang="en-IN" sz="1600" b="1" dirty="0">
                <a:solidFill>
                  <a:schemeClr val="dk1"/>
                </a:solidFill>
                <a:latin typeface="Univers Condensed Light" panose="020B0306020202040204" pitchFamily="34" charset="0"/>
                <a:ea typeface="Calibri"/>
                <a:cs typeface="Calibri"/>
                <a:sym typeface="Calibri"/>
              </a:rPr>
              <a:t>:</a:t>
            </a:r>
            <a:endParaRPr dirty="0">
              <a:latin typeface="Univers Condensed Light" panose="020B0306020202040204" pitchFamily="34" charset="0"/>
            </a:endParaRPr>
          </a:p>
          <a:p>
            <a:pPr marL="342900" marR="0" lvl="0" indent="-342900" algn="l" rtl="0">
              <a:spcBef>
                <a:spcPts val="0"/>
              </a:spcBef>
              <a:spcAft>
                <a:spcPts val="0"/>
              </a:spcAft>
              <a:buClr>
                <a:schemeClr val="dk1"/>
              </a:buClr>
              <a:buSzPts val="1400"/>
              <a:buFont typeface="Calibri"/>
              <a:buAutoNum type="arabicPeriod"/>
            </a:pPr>
            <a:r>
              <a:rPr lang="en-IN" dirty="0">
                <a:solidFill>
                  <a:schemeClr val="dk1"/>
                </a:solidFill>
                <a:latin typeface="Univers Condensed Light" panose="020B0306020202040204" pitchFamily="34" charset="0"/>
                <a:ea typeface="Calibri"/>
                <a:cs typeface="Calibri"/>
                <a:sym typeface="Calibri"/>
              </a:rPr>
              <a:t>Since none of the variables in the model have a high VIF (&gt;5), the test for multicollinearity is satisfied</a:t>
            </a:r>
            <a:endParaRPr dirty="0">
              <a:solidFill>
                <a:schemeClr val="dk1"/>
              </a:solidFill>
              <a:latin typeface="Univers Condensed Light" panose="020B0306020202040204" pitchFamily="34" charset="0"/>
              <a:ea typeface="Calibri"/>
              <a:cs typeface="Calibri"/>
              <a:sym typeface="Calibri"/>
            </a:endParaRPr>
          </a:p>
          <a:p>
            <a:pPr marL="342900" marR="0" lvl="0" indent="-342900" algn="l" rtl="0">
              <a:spcBef>
                <a:spcPts val="0"/>
              </a:spcBef>
              <a:spcAft>
                <a:spcPts val="0"/>
              </a:spcAft>
              <a:buClr>
                <a:schemeClr val="dk1"/>
              </a:buClr>
              <a:buSzPts val="1400"/>
              <a:buFont typeface="Calibri"/>
              <a:buAutoNum type="arabicPeriod"/>
            </a:pPr>
            <a:r>
              <a:rPr lang="en-IN" sz="1400" dirty="0">
                <a:solidFill>
                  <a:schemeClr val="dk1"/>
                </a:solidFill>
                <a:latin typeface="Univers Condensed Light" panose="020B0306020202040204" pitchFamily="34" charset="0"/>
                <a:ea typeface="Calibri"/>
                <a:cs typeface="Calibri"/>
                <a:sym typeface="Calibri"/>
              </a:rPr>
              <a:t>The large deviance value and the p-value being equal to 0</a:t>
            </a:r>
            <a:r>
              <a:rPr lang="en-IN" dirty="0">
                <a:solidFill>
                  <a:schemeClr val="dk1"/>
                </a:solidFill>
                <a:latin typeface="Univers Condensed Light" panose="020B0306020202040204" pitchFamily="34" charset="0"/>
                <a:ea typeface="Calibri"/>
                <a:cs typeface="Calibri"/>
                <a:sym typeface="Calibri"/>
              </a:rPr>
              <a:t> suggests that the overall model is highly significant</a:t>
            </a:r>
            <a:endParaRPr sz="1400" b="1" dirty="0">
              <a:solidFill>
                <a:schemeClr val="dk1"/>
              </a:solidFill>
              <a:latin typeface="Univers Condensed Light" panose="020B0306020202040204" pitchFamily="34" charset="0"/>
              <a:ea typeface="Calibri"/>
              <a:cs typeface="Calibri"/>
              <a:sym typeface="Calibri"/>
            </a:endParaRPr>
          </a:p>
        </p:txBody>
      </p:sp>
      <p:sp>
        <p:nvSpPr>
          <p:cNvPr id="224" name="Google Shape;224;p26"/>
          <p:cNvSpPr txBox="1"/>
          <p:nvPr/>
        </p:nvSpPr>
        <p:spPr>
          <a:xfrm>
            <a:off x="624841" y="81211"/>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Deviance test and multicollinearity check for the overall GLM model</a:t>
            </a:r>
            <a:endParaRPr dirty="0">
              <a:solidFill>
                <a:schemeClr val="tx1"/>
              </a:solidFill>
              <a:latin typeface="Agency FB" panose="020B0503020202020204" pitchFamily="34" charset="77"/>
              <a:sym typeface="Calibri"/>
            </a:endParaRPr>
          </a:p>
        </p:txBody>
      </p:sp>
      <p:sp>
        <p:nvSpPr>
          <p:cNvPr id="227" name="Google Shape;227;p26"/>
          <p:cNvSpPr/>
          <p:nvPr/>
        </p:nvSpPr>
        <p:spPr>
          <a:xfrm>
            <a:off x="5786450" y="816125"/>
            <a:ext cx="3814800" cy="761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dk1"/>
                </a:solidFill>
                <a:latin typeface="Univers Condensed Light" panose="020B0306020202040204" pitchFamily="34" charset="0"/>
                <a:ea typeface="Calibri"/>
                <a:cs typeface="Calibri"/>
                <a:sym typeface="Calibri"/>
              </a:rPr>
              <a:t>Test for Multicollinearity:</a:t>
            </a:r>
            <a:endParaRPr dirty="0">
              <a:latin typeface="Univers Condensed Light" panose="020B0306020202040204" pitchFamily="34" charset="0"/>
            </a:endParaRPr>
          </a:p>
          <a:p>
            <a:pPr marL="0" marR="0" lvl="0" indent="0" algn="l" rtl="0">
              <a:spcBef>
                <a:spcPts val="0"/>
              </a:spcBef>
              <a:spcAft>
                <a:spcPts val="0"/>
              </a:spcAft>
              <a:buNone/>
            </a:pPr>
            <a:r>
              <a:rPr lang="en-IN" dirty="0">
                <a:solidFill>
                  <a:schemeClr val="dk1"/>
                </a:solidFill>
                <a:latin typeface="Univers Condensed Light" panose="020B0306020202040204" pitchFamily="34" charset="0"/>
                <a:ea typeface="Calibri"/>
                <a:cs typeface="Calibri"/>
                <a:sym typeface="Calibri"/>
              </a:rPr>
              <a:t>In order to ensure there is no multicollinearity, we calculated the variance inflation factor.</a:t>
            </a:r>
            <a:endParaRPr dirty="0">
              <a:latin typeface="Univers Condensed Light" panose="020B0306020202040204" pitchFamily="34" charset="0"/>
            </a:endParaRPr>
          </a:p>
        </p:txBody>
      </p:sp>
      <p:graphicFrame>
        <p:nvGraphicFramePr>
          <p:cNvPr id="5" name="Table 4">
            <a:extLst>
              <a:ext uri="{FF2B5EF4-FFF2-40B4-BE49-F238E27FC236}">
                <a16:creationId xmlns:a16="http://schemas.microsoft.com/office/drawing/2014/main" id="{95C56AAF-ED78-486C-99F8-8A70D1233546}"/>
              </a:ext>
            </a:extLst>
          </p:cNvPr>
          <p:cNvGraphicFramePr>
            <a:graphicFrameLocks noGrp="1"/>
          </p:cNvGraphicFramePr>
          <p:nvPr>
            <p:extLst>
              <p:ext uri="{D42A27DB-BD31-4B8C-83A1-F6EECF244321}">
                <p14:modId xmlns:p14="http://schemas.microsoft.com/office/powerpoint/2010/main" val="2542637442"/>
              </p:ext>
            </p:extLst>
          </p:nvPr>
        </p:nvGraphicFramePr>
        <p:xfrm>
          <a:off x="5686450" y="1723858"/>
          <a:ext cx="3438695" cy="3102666"/>
        </p:xfrm>
        <a:graphic>
          <a:graphicData uri="http://schemas.openxmlformats.org/drawingml/2006/table">
            <a:tbl>
              <a:tblPr/>
              <a:tblGrid>
                <a:gridCol w="1355025">
                  <a:extLst>
                    <a:ext uri="{9D8B030D-6E8A-4147-A177-3AD203B41FA5}">
                      <a16:colId xmlns:a16="http://schemas.microsoft.com/office/drawing/2014/main" val="2424334698"/>
                    </a:ext>
                  </a:extLst>
                </a:gridCol>
                <a:gridCol w="613596">
                  <a:extLst>
                    <a:ext uri="{9D8B030D-6E8A-4147-A177-3AD203B41FA5}">
                      <a16:colId xmlns:a16="http://schemas.microsoft.com/office/drawing/2014/main" val="578536076"/>
                    </a:ext>
                  </a:extLst>
                </a:gridCol>
                <a:gridCol w="409064">
                  <a:extLst>
                    <a:ext uri="{9D8B030D-6E8A-4147-A177-3AD203B41FA5}">
                      <a16:colId xmlns:a16="http://schemas.microsoft.com/office/drawing/2014/main" val="2793177333"/>
                    </a:ext>
                  </a:extLst>
                </a:gridCol>
                <a:gridCol w="1061010">
                  <a:extLst>
                    <a:ext uri="{9D8B030D-6E8A-4147-A177-3AD203B41FA5}">
                      <a16:colId xmlns:a16="http://schemas.microsoft.com/office/drawing/2014/main" val="3502715975"/>
                    </a:ext>
                  </a:extLst>
                </a:gridCol>
              </a:tblGrid>
              <a:tr h="221619">
                <a:tc>
                  <a:txBody>
                    <a:bodyPr/>
                    <a:lstStyle/>
                    <a:p>
                      <a:pPr algn="ctr" fontAlgn="ctr"/>
                      <a:r>
                        <a:rPr lang="en-IN" sz="1100" b="1" i="0" u="none" strike="noStrike" dirty="0">
                          <a:solidFill>
                            <a:schemeClr val="bg1"/>
                          </a:solidFill>
                          <a:effectLst/>
                          <a:latin typeface="Univers Condensed Light" panose="020B0306020202040204" pitchFamily="34" charset="0"/>
                        </a:rPr>
                        <a:t>Predictors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GVIF</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Df</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GVIF^(1/(2*Df))</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extLst>
                  <a:ext uri="{0D108BD9-81ED-4DB2-BD59-A6C34878D82A}">
                    <a16:rowId xmlns:a16="http://schemas.microsoft.com/office/drawing/2014/main" val="317588978"/>
                  </a:ext>
                </a:extLst>
              </a:tr>
              <a:tr h="221619">
                <a:tc>
                  <a:txBody>
                    <a:bodyPr/>
                    <a:lstStyle/>
                    <a:p>
                      <a:pPr algn="l" fontAlgn="ctr"/>
                      <a:r>
                        <a:rPr lang="en-IN" sz="1100" b="0" i="0" u="none" strike="noStrike" dirty="0">
                          <a:solidFill>
                            <a:srgbClr val="000000"/>
                          </a:solidFill>
                          <a:effectLst/>
                          <a:latin typeface="Univers Condensed Light" panose="020B0306020202040204" pitchFamily="34" charset="0"/>
                        </a:rPr>
                        <a:t>Borough</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1.389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1.042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822470316"/>
                  </a:ext>
                </a:extLst>
              </a:tr>
              <a:tr h="221619">
                <a:tc>
                  <a:txBody>
                    <a:bodyPr/>
                    <a:lstStyle/>
                    <a:p>
                      <a:pPr algn="l" fontAlgn="ctr"/>
                      <a:r>
                        <a:rPr lang="en-IN" sz="1100" b="0" i="0" u="none" strike="noStrike" dirty="0">
                          <a:solidFill>
                            <a:srgbClr val="000000"/>
                          </a:solidFill>
                          <a:effectLst/>
                          <a:latin typeface="Univers Condensed Light" panose="020B0306020202040204" pitchFamily="34" charset="0"/>
                        </a:rPr>
                        <a:t>Season</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1.043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1.007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64591538"/>
                  </a:ext>
                </a:extLst>
              </a:tr>
              <a:tr h="221619">
                <a:tc>
                  <a:txBody>
                    <a:bodyPr/>
                    <a:lstStyle/>
                    <a:p>
                      <a:pPr algn="l" fontAlgn="ctr"/>
                      <a:r>
                        <a:rPr lang="en-IN" sz="1100" b="0" i="0" u="none" strike="noStrike" dirty="0">
                          <a:solidFill>
                            <a:srgbClr val="000000"/>
                          </a:solidFill>
                          <a:effectLst/>
                          <a:latin typeface="Univers Condensed Light" panose="020B0306020202040204" pitchFamily="34" charset="0"/>
                        </a:rPr>
                        <a:t>Time segment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1.070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1.011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525969666"/>
                  </a:ext>
                </a:extLst>
              </a:tr>
              <a:tr h="221619">
                <a:tc>
                  <a:txBody>
                    <a:bodyPr/>
                    <a:lstStyle/>
                    <a:p>
                      <a:pPr algn="l" fontAlgn="ctr"/>
                      <a:r>
                        <a:rPr lang="en-IN" sz="1100" b="0" i="0" u="none" strike="noStrike" dirty="0">
                          <a:solidFill>
                            <a:srgbClr val="000000"/>
                          </a:solidFill>
                          <a:effectLst/>
                          <a:latin typeface="Univers Condensed Light" panose="020B0306020202040204" pitchFamily="34" charset="0"/>
                        </a:rPr>
                        <a:t>Bicyclist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1.359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1.166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053792929"/>
                  </a:ext>
                </a:extLst>
              </a:tr>
              <a:tr h="221619">
                <a:tc>
                  <a:txBody>
                    <a:bodyPr/>
                    <a:lstStyle/>
                    <a:p>
                      <a:pPr algn="l" fontAlgn="ctr"/>
                      <a:r>
                        <a:rPr lang="en-IN" sz="1100" b="0" i="0" u="none" strike="noStrike" dirty="0">
                          <a:solidFill>
                            <a:srgbClr val="000000"/>
                          </a:solidFill>
                          <a:effectLst/>
                          <a:latin typeface="Univers Condensed Light" panose="020B0306020202040204" pitchFamily="34" charset="0"/>
                        </a:rPr>
                        <a:t>Pedestrian</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1.188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1.090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115079487"/>
                  </a:ext>
                </a:extLst>
              </a:tr>
              <a:tr h="221619">
                <a:tc>
                  <a:txBody>
                    <a:bodyPr/>
                    <a:lstStyle/>
                    <a:p>
                      <a:pPr algn="l" fontAlgn="ctr"/>
                      <a:r>
                        <a:rPr lang="en-IN" sz="1100" b="0" i="0" u="none" strike="noStrike" dirty="0">
                          <a:solidFill>
                            <a:srgbClr val="000000"/>
                          </a:solidFill>
                          <a:effectLst/>
                          <a:latin typeface="Univers Condensed Light" panose="020B0306020202040204" pitchFamily="34" charset="0"/>
                        </a:rPr>
                        <a:t>Occupant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1.623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1.274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62898684"/>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Precipitation</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1.425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1.194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766191462"/>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Snowfall</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1.064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1.031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968946475"/>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Low visibility</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1.477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1.215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180948075"/>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Weekend</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1.022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1.011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818993583"/>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Contributing_factor</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1.295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1.009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588247231"/>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Vehicle type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2.097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1.042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639544292"/>
                  </a:ext>
                </a:extLst>
              </a:tr>
              <a:tr h="221619">
                <a:tc>
                  <a:txBody>
                    <a:bodyPr/>
                    <a:lstStyle/>
                    <a:p>
                      <a:pPr algn="l" fontAlgn="ctr"/>
                      <a:r>
                        <a:rPr lang="en-IN" sz="1100" b="0" i="0" u="none" strike="noStrike">
                          <a:solidFill>
                            <a:srgbClr val="000000"/>
                          </a:solidFill>
                          <a:effectLst/>
                          <a:latin typeface="Univers Condensed Light" panose="020B0306020202040204" pitchFamily="34" charset="0"/>
                        </a:rPr>
                        <a:t>Road type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FFFFF"/>
                    </a:solidFill>
                  </a:tcPr>
                </a:tc>
                <a:tc>
                  <a:txBody>
                    <a:bodyPr/>
                    <a:lstStyle/>
                    <a:p>
                      <a:pPr algn="ctr" fontAlgn="b"/>
                      <a:r>
                        <a:rPr lang="en-IN" sz="1100" b="0" i="0" u="none" strike="noStrike">
                          <a:solidFill>
                            <a:srgbClr val="000000"/>
                          </a:solidFill>
                          <a:effectLst/>
                          <a:latin typeface="Univers Condensed Light" panose="020B0306020202040204" pitchFamily="34" charset="0"/>
                        </a:rPr>
                        <a:t>1.357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1.031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096406667"/>
                  </a:ext>
                </a:extLst>
              </a:tr>
            </a:tbl>
          </a:graphicData>
        </a:graphic>
      </p:graphicFrame>
      <p:pic>
        <p:nvPicPr>
          <p:cNvPr id="7" name="Picture 6">
            <a:extLst>
              <a:ext uri="{FF2B5EF4-FFF2-40B4-BE49-F238E27FC236}">
                <a16:creationId xmlns:a16="http://schemas.microsoft.com/office/drawing/2014/main" id="{8F6AC643-BFF8-4F95-BD88-C9ED8BA07811}"/>
              </a:ext>
            </a:extLst>
          </p:cNvPr>
          <p:cNvPicPr>
            <a:picLocks noChangeAspect="1"/>
          </p:cNvPicPr>
          <p:nvPr/>
        </p:nvPicPr>
        <p:blipFill>
          <a:blip r:embed="rId3"/>
          <a:stretch>
            <a:fillRect/>
          </a:stretch>
        </p:blipFill>
        <p:spPr>
          <a:xfrm>
            <a:off x="638072" y="1736686"/>
            <a:ext cx="4991100" cy="2781300"/>
          </a:xfrm>
          <a:prstGeom prst="rect">
            <a:avLst/>
          </a:prstGeom>
        </p:spPr>
      </p:pic>
    </p:spTree>
    <p:extLst>
      <p:ext uri="{BB962C8B-B14F-4D97-AF65-F5344CB8AC3E}">
        <p14:creationId xmlns:p14="http://schemas.microsoft.com/office/powerpoint/2010/main" val="72481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27"/>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dirty="0"/>
          </a:p>
        </p:txBody>
      </p:sp>
      <p:sp>
        <p:nvSpPr>
          <p:cNvPr id="234" name="Google Shape;234;p27"/>
          <p:cNvSpPr txBox="1"/>
          <p:nvPr/>
        </p:nvSpPr>
        <p:spPr>
          <a:xfrm>
            <a:off x="624841" y="81211"/>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Variable ranking by top features based on the strength and magnitude of the association with the response variable</a:t>
            </a:r>
            <a:endParaRPr dirty="0">
              <a:solidFill>
                <a:schemeClr val="tx1"/>
              </a:solidFill>
              <a:latin typeface="Agency FB" panose="020B0503020202020204" pitchFamily="34" charset="77"/>
              <a:sym typeface="Calibri"/>
            </a:endParaRPr>
          </a:p>
        </p:txBody>
      </p:sp>
      <p:pic>
        <p:nvPicPr>
          <p:cNvPr id="4" name="Picture 3">
            <a:extLst>
              <a:ext uri="{FF2B5EF4-FFF2-40B4-BE49-F238E27FC236}">
                <a16:creationId xmlns:a16="http://schemas.microsoft.com/office/drawing/2014/main" id="{C453BE4D-8880-4532-B8D3-E76AF3D9A1C2}"/>
              </a:ext>
            </a:extLst>
          </p:cNvPr>
          <p:cNvPicPr>
            <a:picLocks noChangeAspect="1"/>
          </p:cNvPicPr>
          <p:nvPr/>
        </p:nvPicPr>
        <p:blipFill>
          <a:blip r:embed="rId3"/>
          <a:stretch>
            <a:fillRect/>
          </a:stretch>
        </p:blipFill>
        <p:spPr>
          <a:xfrm>
            <a:off x="5107756" y="889670"/>
            <a:ext cx="4375603" cy="4553438"/>
          </a:xfrm>
          <a:prstGeom prst="rect">
            <a:avLst/>
          </a:prstGeom>
        </p:spPr>
      </p:pic>
      <p:sp>
        <p:nvSpPr>
          <p:cNvPr id="10" name="Google Shape;223;p26">
            <a:extLst>
              <a:ext uri="{FF2B5EF4-FFF2-40B4-BE49-F238E27FC236}">
                <a16:creationId xmlns:a16="http://schemas.microsoft.com/office/drawing/2014/main" id="{A8580CD6-F87B-41F3-8CFA-42093F818508}"/>
              </a:ext>
            </a:extLst>
          </p:cNvPr>
          <p:cNvSpPr/>
          <p:nvPr/>
        </p:nvSpPr>
        <p:spPr>
          <a:xfrm>
            <a:off x="624839" y="5403416"/>
            <a:ext cx="8798700" cy="984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306020202040204" pitchFamily="34" charset="0"/>
                <a:cs typeface="Calibri"/>
                <a:sym typeface="Calibri"/>
              </a:rPr>
              <a:t>Inference</a:t>
            </a:r>
            <a:r>
              <a:rPr lang="en-IN" sz="1600" b="1" dirty="0">
                <a:solidFill>
                  <a:schemeClr val="dk1"/>
                </a:solidFill>
                <a:latin typeface="Univers Condensed Light" panose="020B0306020202040204" pitchFamily="34" charset="0"/>
                <a:ea typeface="Calibri"/>
                <a:cs typeface="Calibri"/>
                <a:sym typeface="Calibri"/>
              </a:rPr>
              <a:t>:</a:t>
            </a:r>
            <a:endParaRPr dirty="0">
              <a:latin typeface="Univers Condensed Light" panose="020B0306020202040204" pitchFamily="34" charset="0"/>
            </a:endParaRPr>
          </a:p>
          <a:p>
            <a:pPr marL="342900" marR="0" lvl="0" indent="-342900" algn="l" rtl="0">
              <a:spcBef>
                <a:spcPts val="0"/>
              </a:spcBef>
              <a:spcAft>
                <a:spcPts val="0"/>
              </a:spcAft>
              <a:buClr>
                <a:schemeClr val="dk1"/>
              </a:buClr>
              <a:buSzPts val="1400"/>
              <a:buFont typeface="Calibri"/>
              <a:buAutoNum type="arabicPeriod"/>
            </a:pPr>
            <a:r>
              <a:rPr lang="en-IN" dirty="0">
                <a:solidFill>
                  <a:schemeClr val="dk1"/>
                </a:solidFill>
                <a:latin typeface="Univers Condensed Light" panose="020B0306020202040204" pitchFamily="34" charset="0"/>
                <a:ea typeface="Calibri"/>
                <a:cs typeface="Calibri"/>
                <a:sym typeface="Calibri"/>
              </a:rPr>
              <a:t>Being a pedestrian or bicyclist has the highest odds of resulting in injury, when all other features are held constant </a:t>
            </a:r>
          </a:p>
          <a:p>
            <a:pPr marL="342900" lvl="0" indent="-342900">
              <a:buClr>
                <a:schemeClr val="dk1"/>
              </a:buClr>
              <a:buSzPts val="1400"/>
              <a:buFont typeface="Calibri"/>
              <a:buAutoNum type="arabicPeriod"/>
            </a:pPr>
            <a:r>
              <a:rPr lang="en-IN" sz="1400" dirty="0">
                <a:solidFill>
                  <a:schemeClr val="dk1"/>
                </a:solidFill>
                <a:latin typeface="Univers Condensed Light" panose="020B0306020202040204" pitchFamily="34" charset="0"/>
                <a:ea typeface="Calibri"/>
                <a:cs typeface="Calibri"/>
                <a:sym typeface="Calibri"/>
              </a:rPr>
              <a:t>Disregarding </a:t>
            </a:r>
            <a:r>
              <a:rPr lang="en-IN" dirty="0">
                <a:solidFill>
                  <a:schemeClr val="dk1"/>
                </a:solidFill>
                <a:latin typeface="Univers Condensed Light" panose="020B0306020202040204" pitchFamily="34" charset="0"/>
                <a:ea typeface="Calibri"/>
                <a:cs typeface="Calibri"/>
                <a:sym typeface="Calibri"/>
              </a:rPr>
              <a:t>traffic control, </a:t>
            </a:r>
            <a:r>
              <a:rPr lang="en-IN" sz="1400" dirty="0">
                <a:solidFill>
                  <a:schemeClr val="dk1"/>
                </a:solidFill>
                <a:latin typeface="Univers Condensed Light" panose="020B0306020202040204" pitchFamily="34" charset="0"/>
                <a:ea typeface="Calibri"/>
                <a:cs typeface="Calibri"/>
                <a:sym typeface="Calibri"/>
              </a:rPr>
              <a:t>Unsafe speed </a:t>
            </a:r>
            <a:r>
              <a:rPr lang="en-IN" dirty="0">
                <a:solidFill>
                  <a:schemeClr val="dk1"/>
                </a:solidFill>
                <a:latin typeface="Univers Condensed Light" panose="020B0306020202040204" pitchFamily="34" charset="0"/>
                <a:ea typeface="Calibri"/>
                <a:cs typeface="Calibri"/>
                <a:sym typeface="Calibri"/>
              </a:rPr>
              <a:t>and Alcohol Involvement have the highest importance among vehicular features</a:t>
            </a:r>
          </a:p>
          <a:p>
            <a:pPr marL="342900" lvl="0" indent="-342900">
              <a:buClr>
                <a:schemeClr val="dk1"/>
              </a:buClr>
              <a:buSzPts val="1400"/>
              <a:buFont typeface="Calibri"/>
              <a:buAutoNum type="arabicPeriod"/>
            </a:pPr>
            <a:r>
              <a:rPr lang="en-IN" sz="1400" dirty="0">
                <a:solidFill>
                  <a:schemeClr val="dk1"/>
                </a:solidFill>
                <a:latin typeface="Univers Condensed Light" panose="020B0306020202040204" pitchFamily="34" charset="0"/>
                <a:ea typeface="Calibri"/>
                <a:cs typeface="Calibri"/>
                <a:sym typeface="Calibri"/>
              </a:rPr>
              <a:t>All the boroughs feature in the top 20 with Staten Island having the largest magnitude of association in the event of an injury</a:t>
            </a:r>
            <a:endParaRPr sz="1400" dirty="0">
              <a:solidFill>
                <a:schemeClr val="dk1"/>
              </a:solidFill>
              <a:latin typeface="Univers Condensed Light" panose="020B0306020202040204" pitchFamily="34" charset="0"/>
              <a:ea typeface="Calibri"/>
              <a:cs typeface="Calibri"/>
              <a:sym typeface="Calibri"/>
            </a:endParaRPr>
          </a:p>
        </p:txBody>
      </p:sp>
      <p:pic>
        <p:nvPicPr>
          <p:cNvPr id="5" name="Picture 4">
            <a:extLst>
              <a:ext uri="{FF2B5EF4-FFF2-40B4-BE49-F238E27FC236}">
                <a16:creationId xmlns:a16="http://schemas.microsoft.com/office/drawing/2014/main" id="{AE075BB3-0CC7-46E8-930B-5DFFF8728161}"/>
              </a:ext>
            </a:extLst>
          </p:cNvPr>
          <p:cNvPicPr>
            <a:picLocks noChangeAspect="1"/>
          </p:cNvPicPr>
          <p:nvPr/>
        </p:nvPicPr>
        <p:blipFill>
          <a:blip r:embed="rId4"/>
          <a:stretch>
            <a:fillRect/>
          </a:stretch>
        </p:blipFill>
        <p:spPr>
          <a:xfrm>
            <a:off x="565019" y="879037"/>
            <a:ext cx="4542737" cy="4556278"/>
          </a:xfrm>
          <a:prstGeom prst="rect">
            <a:avLst/>
          </a:prstGeom>
        </p:spPr>
      </p:pic>
    </p:spTree>
    <p:extLst>
      <p:ext uri="{BB962C8B-B14F-4D97-AF65-F5344CB8AC3E}">
        <p14:creationId xmlns:p14="http://schemas.microsoft.com/office/powerpoint/2010/main" val="206471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4" name="Picture 3">
            <a:extLst>
              <a:ext uri="{FF2B5EF4-FFF2-40B4-BE49-F238E27FC236}">
                <a16:creationId xmlns:a16="http://schemas.microsoft.com/office/drawing/2014/main" id="{2CDC25EC-3D09-4970-AE22-C37A2E31352B}"/>
              </a:ext>
            </a:extLst>
          </p:cNvPr>
          <p:cNvPicPr>
            <a:picLocks noChangeAspect="1"/>
          </p:cNvPicPr>
          <p:nvPr/>
        </p:nvPicPr>
        <p:blipFill>
          <a:blip r:embed="rId3">
            <a:duotone>
              <a:schemeClr val="accent2">
                <a:shade val="45000"/>
                <a:satMod val="135000"/>
              </a:schemeClr>
              <a:prstClr val="white"/>
            </a:duotone>
          </a:blip>
          <a:stretch>
            <a:fillRect/>
          </a:stretch>
        </p:blipFill>
        <p:spPr>
          <a:xfrm>
            <a:off x="5486402" y="1615652"/>
            <a:ext cx="1158240" cy="906902"/>
          </a:xfrm>
          <a:prstGeom prst="rect">
            <a:avLst/>
          </a:prstGeom>
          <a:solidFill>
            <a:schemeClr val="accent3"/>
          </a:solidFill>
        </p:spPr>
      </p:pic>
      <p:pic>
        <p:nvPicPr>
          <p:cNvPr id="7" name="Picture 6">
            <a:extLst>
              <a:ext uri="{FF2B5EF4-FFF2-40B4-BE49-F238E27FC236}">
                <a16:creationId xmlns:a16="http://schemas.microsoft.com/office/drawing/2014/main" id="{B82147F2-C777-4A23-904D-682FAB242A6A}"/>
              </a:ext>
            </a:extLst>
          </p:cNvPr>
          <p:cNvPicPr>
            <a:picLocks noChangeAspect="1"/>
          </p:cNvPicPr>
          <p:nvPr/>
        </p:nvPicPr>
        <p:blipFill>
          <a:blip r:embed="rId4">
            <a:duotone>
              <a:schemeClr val="accent2">
                <a:shade val="45000"/>
                <a:satMod val="135000"/>
              </a:schemeClr>
              <a:prstClr val="white"/>
            </a:duotone>
          </a:blip>
          <a:stretch>
            <a:fillRect/>
          </a:stretch>
        </p:blipFill>
        <p:spPr>
          <a:xfrm>
            <a:off x="3334861" y="1584054"/>
            <a:ext cx="914123" cy="938499"/>
          </a:xfrm>
          <a:prstGeom prst="rect">
            <a:avLst/>
          </a:prstGeom>
        </p:spPr>
      </p:pic>
      <p:sp>
        <p:nvSpPr>
          <p:cNvPr id="211" name="Google Shape;211;p25"/>
          <p:cNvSpPr txBox="1"/>
          <p:nvPr/>
        </p:nvSpPr>
        <p:spPr>
          <a:xfrm>
            <a:off x="156970" y="114163"/>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US" sz="4000" dirty="0">
                <a:sym typeface="Calibri"/>
              </a:rPr>
              <a:t>Conclusions</a:t>
            </a:r>
            <a:endParaRPr sz="4000" dirty="0">
              <a:sym typeface="Calibri"/>
            </a:endParaRPr>
          </a:p>
        </p:txBody>
      </p:sp>
      <p:sp>
        <p:nvSpPr>
          <p:cNvPr id="72" name="Rectangle 10">
            <a:extLst>
              <a:ext uri="{FF2B5EF4-FFF2-40B4-BE49-F238E27FC236}">
                <a16:creationId xmlns:a16="http://schemas.microsoft.com/office/drawing/2014/main" id="{36B2D9F7-0FB1-4E99-AEF1-11E67D188274}"/>
              </a:ext>
            </a:extLst>
          </p:cNvPr>
          <p:cNvSpPr>
            <a:spLocks noChangeArrowheads="1"/>
          </p:cNvSpPr>
          <p:nvPr/>
        </p:nvSpPr>
        <p:spPr bwMode="auto">
          <a:xfrm>
            <a:off x="302899" y="958222"/>
            <a:ext cx="2083904"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buClrTx/>
              <a:buFontTx/>
              <a:buNone/>
            </a:pPr>
            <a:r>
              <a:rPr lang="en-US" sz="2400" b="1" kern="1200" dirty="0">
                <a:solidFill>
                  <a:srgbClr val="DC6900"/>
                </a:solidFill>
                <a:latin typeface="Univers Condensed" panose="020B0506020202050204" pitchFamily="34" charset="0"/>
                <a:ea typeface="+mn-ea"/>
                <a:cs typeface="+mn-cs"/>
              </a:rPr>
              <a:t>Traffic disregard</a:t>
            </a:r>
          </a:p>
        </p:txBody>
      </p:sp>
      <p:sp>
        <p:nvSpPr>
          <p:cNvPr id="73" name="Rectangle 10">
            <a:extLst>
              <a:ext uri="{FF2B5EF4-FFF2-40B4-BE49-F238E27FC236}">
                <a16:creationId xmlns:a16="http://schemas.microsoft.com/office/drawing/2014/main" id="{E9688B3F-A616-46AB-9F3D-30ABEC8DC5E6}"/>
              </a:ext>
            </a:extLst>
          </p:cNvPr>
          <p:cNvSpPr>
            <a:spLocks noChangeArrowheads="1"/>
          </p:cNvSpPr>
          <p:nvPr/>
        </p:nvSpPr>
        <p:spPr bwMode="auto">
          <a:xfrm>
            <a:off x="363513" y="2872997"/>
            <a:ext cx="1824036" cy="193899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buClrTx/>
              <a:buFontTx/>
              <a:buNone/>
            </a:pPr>
            <a:r>
              <a:rPr lang="en-US" kern="1200" dirty="0">
                <a:solidFill>
                  <a:srgbClr val="DC6900"/>
                </a:solidFill>
                <a:latin typeface="Univers Condensed Light" panose="020B0306020202040204" pitchFamily="34" charset="0"/>
                <a:ea typeface="+mn-ea"/>
                <a:cs typeface="+mn-cs"/>
              </a:rPr>
              <a:t>Factors such as ‘Traffic disregard and ‘Unsafe Speed’ are the most common contributors of injuries during motor vehicle collisions in NYC. According to findings, these factors each increase odds of injury by 200%  </a:t>
            </a:r>
          </a:p>
        </p:txBody>
      </p:sp>
      <p:sp>
        <p:nvSpPr>
          <p:cNvPr id="3" name="Isosceles Triangle 2">
            <a:extLst>
              <a:ext uri="{FF2B5EF4-FFF2-40B4-BE49-F238E27FC236}">
                <a16:creationId xmlns:a16="http://schemas.microsoft.com/office/drawing/2014/main" id="{5FE0025B-B4FF-4122-BA91-3BF6A9391B32}"/>
              </a:ext>
            </a:extLst>
          </p:cNvPr>
          <p:cNvSpPr/>
          <p:nvPr/>
        </p:nvSpPr>
        <p:spPr>
          <a:xfrm rot="13883923">
            <a:off x="673516" y="2467777"/>
            <a:ext cx="280802" cy="307777"/>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750FA3-89E3-444E-9D68-131AD2EF90F7}"/>
              </a:ext>
            </a:extLst>
          </p:cNvPr>
          <p:cNvPicPr>
            <a:picLocks noChangeAspect="1"/>
          </p:cNvPicPr>
          <p:nvPr/>
        </p:nvPicPr>
        <p:blipFill>
          <a:blip r:embed="rId5">
            <a:duotone>
              <a:schemeClr val="accent2">
                <a:shade val="45000"/>
                <a:satMod val="135000"/>
              </a:schemeClr>
              <a:prstClr val="white"/>
            </a:duotone>
          </a:blip>
          <a:stretch>
            <a:fillRect/>
          </a:stretch>
        </p:blipFill>
        <p:spPr>
          <a:xfrm>
            <a:off x="813917" y="1615651"/>
            <a:ext cx="1205240" cy="861306"/>
          </a:xfrm>
          <a:prstGeom prst="rect">
            <a:avLst/>
          </a:prstGeom>
        </p:spPr>
      </p:pic>
      <p:sp>
        <p:nvSpPr>
          <p:cNvPr id="2" name="Circle: Hollow 1">
            <a:extLst>
              <a:ext uri="{FF2B5EF4-FFF2-40B4-BE49-F238E27FC236}">
                <a16:creationId xmlns:a16="http://schemas.microsoft.com/office/drawing/2014/main" id="{533B5DD3-8D27-4134-98AE-50656A2A411E}"/>
              </a:ext>
            </a:extLst>
          </p:cNvPr>
          <p:cNvSpPr/>
          <p:nvPr/>
        </p:nvSpPr>
        <p:spPr>
          <a:xfrm>
            <a:off x="644293" y="1358988"/>
            <a:ext cx="1505018" cy="1404593"/>
          </a:xfrm>
          <a:prstGeom prst="donut">
            <a:avLst>
              <a:gd name="adj" fmla="val 12248"/>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4" name="Rectangle 10">
            <a:extLst>
              <a:ext uri="{FF2B5EF4-FFF2-40B4-BE49-F238E27FC236}">
                <a16:creationId xmlns:a16="http://schemas.microsoft.com/office/drawing/2014/main" id="{191CEE89-8EBA-46A3-9156-F39F9ABF9497}"/>
              </a:ext>
            </a:extLst>
          </p:cNvPr>
          <p:cNvSpPr>
            <a:spLocks noChangeArrowheads="1"/>
          </p:cNvSpPr>
          <p:nvPr/>
        </p:nvSpPr>
        <p:spPr bwMode="auto">
          <a:xfrm>
            <a:off x="3042926" y="958222"/>
            <a:ext cx="1639873"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buClrTx/>
              <a:buFontTx/>
              <a:buNone/>
            </a:pPr>
            <a:r>
              <a:rPr lang="en-US" sz="2400" b="1" kern="1200" dirty="0">
                <a:solidFill>
                  <a:srgbClr val="FF9900"/>
                </a:solidFill>
                <a:latin typeface="Univers Condensed" panose="020B0506020202050204" pitchFamily="34" charset="0"/>
                <a:ea typeface="+mn-ea"/>
                <a:cs typeface="+mn-cs"/>
              </a:rPr>
              <a:t>Staten Island</a:t>
            </a:r>
          </a:p>
        </p:txBody>
      </p:sp>
      <p:sp>
        <p:nvSpPr>
          <p:cNvPr id="105" name="Rectangle 10">
            <a:extLst>
              <a:ext uri="{FF2B5EF4-FFF2-40B4-BE49-F238E27FC236}">
                <a16:creationId xmlns:a16="http://schemas.microsoft.com/office/drawing/2014/main" id="{9D897268-E4D0-4EFD-B43F-5052B4127D21}"/>
              </a:ext>
            </a:extLst>
          </p:cNvPr>
          <p:cNvSpPr>
            <a:spLocks noChangeArrowheads="1"/>
          </p:cNvSpPr>
          <p:nvPr/>
        </p:nvSpPr>
        <p:spPr bwMode="auto">
          <a:xfrm>
            <a:off x="2578804" y="2861190"/>
            <a:ext cx="1954190" cy="215443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buClrTx/>
              <a:buFontTx/>
              <a:buNone/>
            </a:pPr>
            <a:r>
              <a:rPr lang="en-US" kern="1200" dirty="0">
                <a:solidFill>
                  <a:srgbClr val="FF9900"/>
                </a:solidFill>
                <a:latin typeface="Univers Condensed Light" panose="020B0306020202040204" pitchFamily="34" charset="0"/>
                <a:ea typeface="+mn-ea"/>
                <a:cs typeface="+mn-cs"/>
              </a:rPr>
              <a:t>Staten Island has the highest odds of injuries ~142% , among</a:t>
            </a:r>
            <a:r>
              <a:rPr lang="en-US" kern="1200" dirty="0">
                <a:solidFill>
                  <a:srgbClr val="FF9900"/>
                </a:solidFill>
                <a:latin typeface="Univers Condensed Light" panose="020B0306020202040204" pitchFamily="34" charset="0"/>
              </a:rPr>
              <a:t> all 5 Boroughs of NYC. Proportion of injuries are highest here and can be attributed to the maximum motor vehicles engaged in driver inattention, road rash and DUI as compared to other Boroughs</a:t>
            </a:r>
            <a:endParaRPr lang="en-US" kern="1200" dirty="0">
              <a:solidFill>
                <a:srgbClr val="FF9900"/>
              </a:solidFill>
              <a:latin typeface="Univers Condensed Light" panose="020B0306020202040204" pitchFamily="34" charset="0"/>
              <a:ea typeface="+mn-ea"/>
              <a:cs typeface="+mn-cs"/>
            </a:endParaRPr>
          </a:p>
        </p:txBody>
      </p:sp>
      <p:sp>
        <p:nvSpPr>
          <p:cNvPr id="106" name="Isosceles Triangle 105">
            <a:extLst>
              <a:ext uri="{FF2B5EF4-FFF2-40B4-BE49-F238E27FC236}">
                <a16:creationId xmlns:a16="http://schemas.microsoft.com/office/drawing/2014/main" id="{76B41065-D076-4378-B222-716AF53A2373}"/>
              </a:ext>
            </a:extLst>
          </p:cNvPr>
          <p:cNvSpPr/>
          <p:nvPr/>
        </p:nvSpPr>
        <p:spPr>
          <a:xfrm rot="13883923">
            <a:off x="3057198" y="2467777"/>
            <a:ext cx="280802" cy="307777"/>
          </a:xfrm>
          <a:prstGeom prst="triangle">
            <a:avLst/>
          </a:prstGeom>
          <a:solidFill>
            <a:srgbClr val="EB8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8" name="Circle: Hollow 107">
            <a:extLst>
              <a:ext uri="{FF2B5EF4-FFF2-40B4-BE49-F238E27FC236}">
                <a16:creationId xmlns:a16="http://schemas.microsoft.com/office/drawing/2014/main" id="{0E260A0A-7853-4F0A-8E42-60BAF1A8FD09}"/>
              </a:ext>
            </a:extLst>
          </p:cNvPr>
          <p:cNvSpPr/>
          <p:nvPr/>
        </p:nvSpPr>
        <p:spPr>
          <a:xfrm>
            <a:off x="3027975" y="1358988"/>
            <a:ext cx="1505018" cy="1404593"/>
          </a:xfrm>
          <a:prstGeom prst="donut">
            <a:avLst>
              <a:gd name="adj" fmla="val 12248"/>
            </a:avLst>
          </a:prstGeom>
          <a:solidFill>
            <a:srgbClr val="EB8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9" name="Rectangle 10">
            <a:extLst>
              <a:ext uri="{FF2B5EF4-FFF2-40B4-BE49-F238E27FC236}">
                <a16:creationId xmlns:a16="http://schemas.microsoft.com/office/drawing/2014/main" id="{62DE3829-2526-42DD-92E1-46BD22175CAC}"/>
              </a:ext>
            </a:extLst>
          </p:cNvPr>
          <p:cNvSpPr>
            <a:spLocks noChangeArrowheads="1"/>
          </p:cNvSpPr>
          <p:nvPr/>
        </p:nvSpPr>
        <p:spPr bwMode="auto">
          <a:xfrm>
            <a:off x="5809305" y="958222"/>
            <a:ext cx="2334392"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buClrTx/>
              <a:buFontTx/>
              <a:buNone/>
            </a:pPr>
            <a:r>
              <a:rPr lang="en-US" sz="2400" b="1" kern="1200" dirty="0">
                <a:solidFill>
                  <a:srgbClr val="DB536A"/>
                </a:solidFill>
                <a:latin typeface="Univers Condensed" panose="020B0506020202050204" pitchFamily="34" charset="0"/>
                <a:ea typeface="+mn-ea"/>
                <a:cs typeface="+mn-cs"/>
              </a:rPr>
              <a:t>DUI</a:t>
            </a:r>
          </a:p>
        </p:txBody>
      </p:sp>
      <p:sp>
        <p:nvSpPr>
          <p:cNvPr id="110" name="Rectangle 10">
            <a:extLst>
              <a:ext uri="{FF2B5EF4-FFF2-40B4-BE49-F238E27FC236}">
                <a16:creationId xmlns:a16="http://schemas.microsoft.com/office/drawing/2014/main" id="{D5BF93B8-4A4E-4D0B-8ADA-ECBDBA2E0450}"/>
              </a:ext>
            </a:extLst>
          </p:cNvPr>
          <p:cNvSpPr>
            <a:spLocks noChangeArrowheads="1"/>
          </p:cNvSpPr>
          <p:nvPr/>
        </p:nvSpPr>
        <p:spPr bwMode="auto">
          <a:xfrm>
            <a:off x="5022311" y="2887354"/>
            <a:ext cx="1954190" cy="17235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buClrTx/>
              <a:buFontTx/>
              <a:buNone/>
            </a:pPr>
            <a:r>
              <a:rPr lang="en-US" kern="1200" dirty="0">
                <a:solidFill>
                  <a:srgbClr val="DB536A"/>
                </a:solidFill>
                <a:latin typeface="Univers Condensed Light" panose="020B0306020202040204" pitchFamily="34" charset="0"/>
                <a:ea typeface="+mn-ea"/>
                <a:cs typeface="+mn-cs"/>
              </a:rPr>
              <a:t>Odds of injuries increase by 96% when ‘Driving under the Influence’ and involved in a motor vehicle collision.</a:t>
            </a:r>
          </a:p>
          <a:p>
            <a:pPr algn="ctr" fontAlgn="base">
              <a:spcBef>
                <a:spcPct val="0"/>
              </a:spcBef>
              <a:spcAft>
                <a:spcPct val="0"/>
              </a:spcAft>
              <a:buClrTx/>
              <a:buFontTx/>
              <a:buNone/>
            </a:pPr>
            <a:r>
              <a:rPr lang="en-US" kern="1200" dirty="0">
                <a:solidFill>
                  <a:srgbClr val="DB536A"/>
                </a:solidFill>
                <a:latin typeface="Univers Condensed Light" panose="020B0306020202040204" pitchFamily="34" charset="0"/>
                <a:ea typeface="+mn-ea"/>
                <a:cs typeface="+mn-cs"/>
              </a:rPr>
              <a:t>DUI incidences are highest in Staten island, with 273% odds as compared to any other Borough</a:t>
            </a:r>
          </a:p>
        </p:txBody>
      </p:sp>
      <p:sp>
        <p:nvSpPr>
          <p:cNvPr id="111" name="Isosceles Triangle 110">
            <a:extLst>
              <a:ext uri="{FF2B5EF4-FFF2-40B4-BE49-F238E27FC236}">
                <a16:creationId xmlns:a16="http://schemas.microsoft.com/office/drawing/2014/main" id="{D6EE30DD-7904-4FB9-A700-A0CC5FE5B472}"/>
              </a:ext>
            </a:extLst>
          </p:cNvPr>
          <p:cNvSpPr/>
          <p:nvPr/>
        </p:nvSpPr>
        <p:spPr>
          <a:xfrm rot="13883923">
            <a:off x="5314592" y="2471639"/>
            <a:ext cx="280802" cy="307777"/>
          </a:xfrm>
          <a:prstGeom prst="triangle">
            <a:avLst/>
          </a:prstGeom>
          <a:solidFill>
            <a:srgbClr val="DB536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3" name="Circle: Hollow 112">
            <a:extLst>
              <a:ext uri="{FF2B5EF4-FFF2-40B4-BE49-F238E27FC236}">
                <a16:creationId xmlns:a16="http://schemas.microsoft.com/office/drawing/2014/main" id="{D9EB0391-684A-4A7B-B7C5-B39B46463816}"/>
              </a:ext>
            </a:extLst>
          </p:cNvPr>
          <p:cNvSpPr/>
          <p:nvPr/>
        </p:nvSpPr>
        <p:spPr>
          <a:xfrm>
            <a:off x="5285369" y="1362850"/>
            <a:ext cx="1505018" cy="1404593"/>
          </a:xfrm>
          <a:prstGeom prst="donut">
            <a:avLst>
              <a:gd name="adj" fmla="val 12248"/>
            </a:avLst>
          </a:prstGeom>
          <a:solidFill>
            <a:srgbClr val="DB536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4" name="Rectangle 10">
            <a:extLst>
              <a:ext uri="{FF2B5EF4-FFF2-40B4-BE49-F238E27FC236}">
                <a16:creationId xmlns:a16="http://schemas.microsoft.com/office/drawing/2014/main" id="{E2A36C95-1AB7-42C7-A309-65926E18AFFA}"/>
              </a:ext>
            </a:extLst>
          </p:cNvPr>
          <p:cNvSpPr>
            <a:spLocks noChangeArrowheads="1"/>
          </p:cNvSpPr>
          <p:nvPr/>
        </p:nvSpPr>
        <p:spPr bwMode="auto">
          <a:xfrm>
            <a:off x="7889790" y="958222"/>
            <a:ext cx="1245534"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buClrTx/>
              <a:buFontTx/>
              <a:buNone/>
            </a:pPr>
            <a:r>
              <a:rPr lang="en-US" sz="2400" b="1" kern="1200" dirty="0">
                <a:solidFill>
                  <a:srgbClr val="A32020"/>
                </a:solidFill>
                <a:latin typeface="Univers Condensed" panose="020B0506020202050204" pitchFamily="34" charset="0"/>
                <a:ea typeface="+mn-ea"/>
                <a:cs typeface="+mn-cs"/>
              </a:rPr>
              <a:t>Highways</a:t>
            </a:r>
          </a:p>
        </p:txBody>
      </p:sp>
      <p:sp>
        <p:nvSpPr>
          <p:cNvPr id="115" name="Rectangle 10">
            <a:extLst>
              <a:ext uri="{FF2B5EF4-FFF2-40B4-BE49-F238E27FC236}">
                <a16:creationId xmlns:a16="http://schemas.microsoft.com/office/drawing/2014/main" id="{82E9B0BC-761D-4DA9-920E-8F5BA47E6E31}"/>
              </a:ext>
            </a:extLst>
          </p:cNvPr>
          <p:cNvSpPr>
            <a:spLocks noChangeArrowheads="1"/>
          </p:cNvSpPr>
          <p:nvPr/>
        </p:nvSpPr>
        <p:spPr bwMode="auto">
          <a:xfrm>
            <a:off x="7340293" y="2906786"/>
            <a:ext cx="1954190" cy="17235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buClrTx/>
              <a:buFontTx/>
              <a:buNone/>
            </a:pPr>
            <a:r>
              <a:rPr lang="en-US" kern="1200" dirty="0">
                <a:solidFill>
                  <a:srgbClr val="A32020"/>
                </a:solidFill>
                <a:latin typeface="Univers Condensed Light" panose="020B0306020202040204" pitchFamily="34" charset="0"/>
                <a:ea typeface="+mn-ea"/>
                <a:cs typeface="+mn-cs"/>
              </a:rPr>
              <a:t>Highways have the highest odds of 68% injuries among any other road types, which can be attributed to vehicles moving at faster pace than any other road ways and hence increasing the impact of collision resulting in injury</a:t>
            </a:r>
          </a:p>
        </p:txBody>
      </p:sp>
      <p:sp>
        <p:nvSpPr>
          <p:cNvPr id="116" name="Isosceles Triangle 115">
            <a:extLst>
              <a:ext uri="{FF2B5EF4-FFF2-40B4-BE49-F238E27FC236}">
                <a16:creationId xmlns:a16="http://schemas.microsoft.com/office/drawing/2014/main" id="{B6C969D5-1600-43DC-BB8D-19248B5795A4}"/>
              </a:ext>
            </a:extLst>
          </p:cNvPr>
          <p:cNvSpPr/>
          <p:nvPr/>
        </p:nvSpPr>
        <p:spPr>
          <a:xfrm rot="13883923">
            <a:off x="7730636" y="2513373"/>
            <a:ext cx="280802" cy="307777"/>
          </a:xfrm>
          <a:prstGeom prst="triangle">
            <a:avLst/>
          </a:prstGeom>
          <a:solidFill>
            <a:srgbClr val="A3202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4857DAA-7601-4078-B1FD-B289D6340242}"/>
              </a:ext>
            </a:extLst>
          </p:cNvPr>
          <p:cNvGrpSpPr/>
          <p:nvPr/>
        </p:nvGrpSpPr>
        <p:grpSpPr>
          <a:xfrm>
            <a:off x="7928775" y="1631695"/>
            <a:ext cx="1226395" cy="788718"/>
            <a:chOff x="4248984" y="3703016"/>
            <a:chExt cx="1824036" cy="914400"/>
          </a:xfrm>
          <a:solidFill>
            <a:srgbClr val="A32020"/>
          </a:solidFill>
        </p:grpSpPr>
        <p:pic>
          <p:nvPicPr>
            <p:cNvPr id="8" name="Graphic 7" descr="Bus">
              <a:extLst>
                <a:ext uri="{FF2B5EF4-FFF2-40B4-BE49-F238E27FC236}">
                  <a16:creationId xmlns:a16="http://schemas.microsoft.com/office/drawing/2014/main" id="{0913126E-0157-473E-B935-8E6838AE32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60053" y="3703016"/>
              <a:ext cx="914400" cy="914400"/>
            </a:xfrm>
            <a:prstGeom prst="rect">
              <a:avLst/>
            </a:prstGeom>
          </p:spPr>
        </p:pic>
        <p:sp>
          <p:nvSpPr>
            <p:cNvPr id="9" name="Rectangle 8">
              <a:extLst>
                <a:ext uri="{FF2B5EF4-FFF2-40B4-BE49-F238E27FC236}">
                  <a16:creationId xmlns:a16="http://schemas.microsoft.com/office/drawing/2014/main" id="{1D801033-63AA-4CA0-A32D-0B2472B9D950}"/>
                </a:ext>
              </a:extLst>
            </p:cNvPr>
            <p:cNvSpPr/>
            <p:nvPr/>
          </p:nvSpPr>
          <p:spPr>
            <a:xfrm>
              <a:off x="4248984" y="4438215"/>
              <a:ext cx="1824036" cy="1367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D718EF6-BFD7-47C1-AA7C-991E234CB210}"/>
                </a:ext>
              </a:extLst>
            </p:cNvPr>
            <p:cNvCxnSpPr>
              <a:stCxn id="9" idx="1"/>
              <a:endCxn id="9" idx="3"/>
            </p:cNvCxnSpPr>
            <p:nvPr/>
          </p:nvCxnSpPr>
          <p:spPr>
            <a:xfrm>
              <a:off x="4248984" y="4506568"/>
              <a:ext cx="1824036" cy="0"/>
            </a:xfrm>
            <a:prstGeom prst="line">
              <a:avLst/>
            </a:prstGeom>
            <a:grpFill/>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18" name="Circle: Hollow 117">
            <a:extLst>
              <a:ext uri="{FF2B5EF4-FFF2-40B4-BE49-F238E27FC236}">
                <a16:creationId xmlns:a16="http://schemas.microsoft.com/office/drawing/2014/main" id="{5C9CC80C-D85A-4039-877F-0C5A65B44411}"/>
              </a:ext>
            </a:extLst>
          </p:cNvPr>
          <p:cNvSpPr/>
          <p:nvPr/>
        </p:nvSpPr>
        <p:spPr>
          <a:xfrm>
            <a:off x="7789464" y="1404584"/>
            <a:ext cx="1505018" cy="1404593"/>
          </a:xfrm>
          <a:prstGeom prst="donut">
            <a:avLst>
              <a:gd name="adj" fmla="val 12248"/>
            </a:avLst>
          </a:prstGeom>
          <a:solidFill>
            <a:srgbClr val="A3202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8" name="Rectangle 10">
            <a:extLst>
              <a:ext uri="{FF2B5EF4-FFF2-40B4-BE49-F238E27FC236}">
                <a16:creationId xmlns:a16="http://schemas.microsoft.com/office/drawing/2014/main" id="{1DA08116-9506-40EB-80DE-EE42165FC090}"/>
              </a:ext>
            </a:extLst>
          </p:cNvPr>
          <p:cNvSpPr>
            <a:spLocks noChangeArrowheads="1"/>
          </p:cNvSpPr>
          <p:nvPr/>
        </p:nvSpPr>
        <p:spPr bwMode="auto">
          <a:xfrm>
            <a:off x="798819" y="5135701"/>
            <a:ext cx="8495663" cy="161582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buClrTx/>
              <a:buFontTx/>
              <a:buNone/>
            </a:pPr>
            <a:endParaRPr lang="en-US" b="1" kern="1200" dirty="0">
              <a:solidFill>
                <a:srgbClr val="F53737"/>
              </a:solidFill>
              <a:latin typeface="Univers Condensed" panose="020B0506020202050204" pitchFamily="34" charset="0"/>
              <a:ea typeface="+mn-ea"/>
              <a:cs typeface="+mn-cs"/>
            </a:endParaRPr>
          </a:p>
          <a:p>
            <a:pPr fontAlgn="base">
              <a:spcBef>
                <a:spcPts val="600"/>
              </a:spcBef>
              <a:spcAft>
                <a:spcPct val="0"/>
              </a:spcAft>
              <a:buClrTx/>
            </a:pPr>
            <a:r>
              <a:rPr lang="en-US" sz="1600" b="1" kern="1200" dirty="0">
                <a:solidFill>
                  <a:srgbClr val="F53737"/>
                </a:solidFill>
                <a:latin typeface="Univers Condensed Light" panose="020B0306020202040204" pitchFamily="34" charset="0"/>
                <a:ea typeface="+mn-ea"/>
                <a:cs typeface="+mn-cs"/>
              </a:rPr>
              <a:t>Motorcycle vehicle </a:t>
            </a:r>
            <a:r>
              <a:rPr lang="en-US" kern="1200" dirty="0">
                <a:solidFill>
                  <a:srgbClr val="F53737"/>
                </a:solidFill>
                <a:latin typeface="Univers Condensed Light" panose="020B0306020202040204" pitchFamily="34" charset="0"/>
                <a:ea typeface="+mn-ea"/>
                <a:cs typeface="+mn-cs"/>
              </a:rPr>
              <a:t>type has </a:t>
            </a:r>
            <a:r>
              <a:rPr lang="en-US" sz="1600" b="1" kern="1200" dirty="0">
                <a:solidFill>
                  <a:srgbClr val="F53737"/>
                </a:solidFill>
                <a:latin typeface="Univers Condensed Light" panose="020B0306020202040204" pitchFamily="34" charset="0"/>
                <a:ea typeface="+mn-ea"/>
                <a:cs typeface="+mn-cs"/>
              </a:rPr>
              <a:t>455%</a:t>
            </a:r>
            <a:r>
              <a:rPr lang="en-US" kern="1200" dirty="0">
                <a:solidFill>
                  <a:srgbClr val="F53737"/>
                </a:solidFill>
                <a:latin typeface="Univers Condensed Light" panose="020B0306020202040204" pitchFamily="34" charset="0"/>
                <a:ea typeface="+mn-ea"/>
                <a:cs typeface="+mn-cs"/>
              </a:rPr>
              <a:t> </a:t>
            </a:r>
            <a:r>
              <a:rPr lang="en-US" kern="1200" dirty="0">
                <a:solidFill>
                  <a:srgbClr val="F53737"/>
                </a:solidFill>
                <a:latin typeface="Univers Condensed Light" panose="020B0306020202040204" pitchFamily="34" charset="0"/>
              </a:rPr>
              <a:t>odds of</a:t>
            </a:r>
            <a:r>
              <a:rPr lang="en-US" kern="1200" dirty="0">
                <a:solidFill>
                  <a:srgbClr val="F53737"/>
                </a:solidFill>
                <a:latin typeface="Univers Condensed Light" panose="020B0306020202040204" pitchFamily="34" charset="0"/>
                <a:ea typeface="+mn-ea"/>
                <a:cs typeface="+mn-cs"/>
              </a:rPr>
              <a:t> getting injury when involved in an accident, whereas Pedestrians and Bicyclists have ~700% and ~260% respectively </a:t>
            </a:r>
          </a:p>
          <a:p>
            <a:pPr fontAlgn="base">
              <a:spcBef>
                <a:spcPts val="600"/>
              </a:spcBef>
              <a:spcAft>
                <a:spcPct val="0"/>
              </a:spcAft>
              <a:buClrTx/>
            </a:pPr>
            <a:r>
              <a:rPr lang="en-US" sz="1600" b="1" kern="1200" dirty="0">
                <a:solidFill>
                  <a:srgbClr val="F53737"/>
                </a:solidFill>
                <a:latin typeface="Univers Condensed Light" panose="020B0306020202040204" pitchFamily="34" charset="0"/>
                <a:ea typeface="+mn-ea"/>
                <a:cs typeface="+mn-cs"/>
              </a:rPr>
              <a:t>Time period 12 AM – 6 AM </a:t>
            </a:r>
            <a:r>
              <a:rPr lang="en-US" kern="1200" dirty="0">
                <a:solidFill>
                  <a:srgbClr val="F53737"/>
                </a:solidFill>
                <a:latin typeface="Univers Condensed Light" panose="020B0306020202040204" pitchFamily="34" charset="0"/>
                <a:ea typeface="+mn-ea"/>
                <a:cs typeface="+mn-cs"/>
              </a:rPr>
              <a:t>has </a:t>
            </a:r>
            <a:r>
              <a:rPr lang="en-US" sz="1600" b="1" kern="1200" dirty="0">
                <a:solidFill>
                  <a:srgbClr val="F53737"/>
                </a:solidFill>
                <a:latin typeface="Univers Condensed Light" panose="020B0306020202040204" pitchFamily="34" charset="0"/>
                <a:ea typeface="+mn-ea"/>
                <a:cs typeface="+mn-cs"/>
              </a:rPr>
              <a:t>42%</a:t>
            </a:r>
            <a:r>
              <a:rPr lang="en-US" kern="1200" dirty="0">
                <a:solidFill>
                  <a:srgbClr val="F53737"/>
                </a:solidFill>
                <a:latin typeface="Univers Condensed Light" panose="020B0306020202040204" pitchFamily="34" charset="0"/>
                <a:ea typeface="+mn-ea"/>
                <a:cs typeface="+mn-cs"/>
              </a:rPr>
              <a:t> higher odds of collision resulting in injury, highest among all other time segments</a:t>
            </a:r>
          </a:p>
          <a:p>
            <a:pPr fontAlgn="base">
              <a:spcBef>
                <a:spcPts val="600"/>
              </a:spcBef>
              <a:spcAft>
                <a:spcPct val="0"/>
              </a:spcAft>
              <a:buClrTx/>
            </a:pPr>
            <a:r>
              <a:rPr lang="en-US" sz="1600" b="1" kern="1200" dirty="0">
                <a:solidFill>
                  <a:srgbClr val="F53737"/>
                </a:solidFill>
                <a:latin typeface="Univers Condensed Light" panose="020B0306020202040204" pitchFamily="34" charset="0"/>
                <a:ea typeface="+mn-ea"/>
                <a:cs typeface="+mn-cs"/>
              </a:rPr>
              <a:t>Summer</a:t>
            </a:r>
            <a:r>
              <a:rPr lang="en-US" kern="1200" dirty="0">
                <a:solidFill>
                  <a:srgbClr val="F53737"/>
                </a:solidFill>
                <a:latin typeface="Univers Condensed Light" panose="020B0306020202040204" pitchFamily="34" charset="0"/>
                <a:ea typeface="+mn-ea"/>
                <a:cs typeface="+mn-cs"/>
              </a:rPr>
              <a:t> month has </a:t>
            </a:r>
            <a:r>
              <a:rPr lang="en-US" sz="1600" b="1" kern="1200" dirty="0">
                <a:solidFill>
                  <a:srgbClr val="F53737"/>
                </a:solidFill>
                <a:latin typeface="Univers Condensed Light" panose="020B0306020202040204" pitchFamily="34" charset="0"/>
                <a:ea typeface="+mn-ea"/>
                <a:cs typeface="+mn-cs"/>
              </a:rPr>
              <a:t>7%</a:t>
            </a:r>
            <a:r>
              <a:rPr lang="en-US" kern="1200" dirty="0">
                <a:solidFill>
                  <a:srgbClr val="F53737"/>
                </a:solidFill>
                <a:latin typeface="Univers Condensed Light" panose="020B0306020202040204" pitchFamily="34" charset="0"/>
                <a:ea typeface="+mn-ea"/>
                <a:cs typeface="+mn-cs"/>
              </a:rPr>
              <a:t> higher odds of collisions resulting in injuries, compared to all other Spring as reference season</a:t>
            </a:r>
            <a:endParaRPr lang="en-US" kern="1200" dirty="0">
              <a:solidFill>
                <a:srgbClr val="F53737"/>
              </a:solidFill>
              <a:latin typeface="Univers Condensed" panose="020B0506020202050204" pitchFamily="34" charset="0"/>
              <a:ea typeface="+mn-ea"/>
              <a:cs typeface="+mn-cs"/>
            </a:endParaRPr>
          </a:p>
          <a:p>
            <a:pPr fontAlgn="base">
              <a:spcBef>
                <a:spcPct val="0"/>
              </a:spcBef>
              <a:spcAft>
                <a:spcPct val="0"/>
              </a:spcAft>
              <a:buClrTx/>
              <a:buFontTx/>
              <a:buNone/>
            </a:pPr>
            <a:r>
              <a:rPr lang="en-US" b="1" kern="1200" dirty="0">
                <a:solidFill>
                  <a:srgbClr val="F53737"/>
                </a:solidFill>
                <a:latin typeface="Univers Condensed" panose="020B0506020202050204" pitchFamily="34" charset="0"/>
                <a:ea typeface="+mn-ea"/>
                <a:cs typeface="+mn-cs"/>
              </a:rPr>
              <a:t> </a:t>
            </a:r>
          </a:p>
        </p:txBody>
      </p:sp>
      <p:pic>
        <p:nvPicPr>
          <p:cNvPr id="14" name="Graphic 13" descr="Motorcycle">
            <a:extLst>
              <a:ext uri="{FF2B5EF4-FFF2-40B4-BE49-F238E27FC236}">
                <a16:creationId xmlns:a16="http://schemas.microsoft.com/office/drawing/2014/main" id="{D3B830B8-F2C4-46B8-BBFF-97A66048AC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710" y="5367358"/>
            <a:ext cx="412300" cy="412300"/>
          </a:xfrm>
          <a:prstGeom prst="rect">
            <a:avLst/>
          </a:prstGeom>
        </p:spPr>
      </p:pic>
      <p:pic>
        <p:nvPicPr>
          <p:cNvPr id="16" name="Graphic 15" descr="Sun">
            <a:extLst>
              <a:ext uri="{FF2B5EF4-FFF2-40B4-BE49-F238E27FC236}">
                <a16:creationId xmlns:a16="http://schemas.microsoft.com/office/drawing/2014/main" id="{16E6703B-0275-497A-A7AD-2B47147F521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9515" y="6252693"/>
            <a:ext cx="347559" cy="347559"/>
          </a:xfrm>
          <a:prstGeom prst="rect">
            <a:avLst/>
          </a:prstGeom>
        </p:spPr>
      </p:pic>
      <p:pic>
        <p:nvPicPr>
          <p:cNvPr id="18" name="Graphic 17" descr="Clock">
            <a:extLst>
              <a:ext uri="{FF2B5EF4-FFF2-40B4-BE49-F238E27FC236}">
                <a16:creationId xmlns:a16="http://schemas.microsoft.com/office/drawing/2014/main" id="{060F29E4-620B-4D28-9DCF-A85B500A645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7836" y="5910387"/>
            <a:ext cx="277373" cy="277373"/>
          </a:xfrm>
          <a:prstGeom prst="rect">
            <a:avLst/>
          </a:prstGeom>
        </p:spPr>
      </p:pic>
      <p:sp>
        <p:nvSpPr>
          <p:cNvPr id="19" name="Rectangle 18">
            <a:extLst>
              <a:ext uri="{FF2B5EF4-FFF2-40B4-BE49-F238E27FC236}">
                <a16:creationId xmlns:a16="http://schemas.microsoft.com/office/drawing/2014/main" id="{0B01DE3E-0D79-4DDB-87E7-3811280D7E83}"/>
              </a:ext>
            </a:extLst>
          </p:cNvPr>
          <p:cNvSpPr/>
          <p:nvPr/>
        </p:nvSpPr>
        <p:spPr>
          <a:xfrm>
            <a:off x="156970" y="5018985"/>
            <a:ext cx="2845651" cy="400110"/>
          </a:xfrm>
          <a:prstGeom prst="rect">
            <a:avLst/>
          </a:prstGeom>
        </p:spPr>
        <p:txBody>
          <a:bodyPr wrap="none">
            <a:spAutoFit/>
          </a:bodyPr>
          <a:lstStyle/>
          <a:p>
            <a:pPr fontAlgn="base">
              <a:spcBef>
                <a:spcPct val="0"/>
              </a:spcBef>
              <a:spcAft>
                <a:spcPct val="0"/>
              </a:spcAft>
              <a:buClrTx/>
              <a:buFontTx/>
              <a:buNone/>
            </a:pPr>
            <a:r>
              <a:rPr lang="en-US" sz="2000" b="1" kern="1200" dirty="0">
                <a:solidFill>
                  <a:srgbClr val="F53737"/>
                </a:solidFill>
                <a:latin typeface="Univers Condensed" panose="020B0506020202050204" pitchFamily="34" charset="0"/>
              </a:rPr>
              <a:t>Other Significant factors: </a:t>
            </a:r>
          </a:p>
        </p:txBody>
      </p:sp>
      <p:sp>
        <p:nvSpPr>
          <p:cNvPr id="6" name="Rectangle 5">
            <a:extLst>
              <a:ext uri="{FF2B5EF4-FFF2-40B4-BE49-F238E27FC236}">
                <a16:creationId xmlns:a16="http://schemas.microsoft.com/office/drawing/2014/main" id="{86167062-4996-984F-AB11-48E58CC29457}"/>
              </a:ext>
            </a:extLst>
          </p:cNvPr>
          <p:cNvSpPr/>
          <p:nvPr/>
        </p:nvSpPr>
        <p:spPr>
          <a:xfrm>
            <a:off x="9000195" y="6337755"/>
            <a:ext cx="341760" cy="261610"/>
          </a:xfrm>
          <a:prstGeom prst="rect">
            <a:avLst/>
          </a:prstGeom>
        </p:spPr>
        <p:txBody>
          <a:bodyPr wrap="none">
            <a:spAutoFit/>
          </a:bodyPr>
          <a:lstStyle/>
          <a:p>
            <a:r>
              <a:rPr lang="en-IN" sz="1100" dirty="0">
                <a:solidFill>
                  <a:schemeClr val="tx1">
                    <a:lumMod val="50000"/>
                    <a:lumOff val="50000"/>
                  </a:schemeClr>
                </a:solidFill>
              </a:rPr>
              <a:t>20</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42184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ADD70772-79F4-438C-8D4E-9C4FD39DEA19}"/>
              </a:ext>
            </a:extLst>
          </p:cNvPr>
          <p:cNvSpPr/>
          <p:nvPr/>
        </p:nvSpPr>
        <p:spPr>
          <a:xfrm>
            <a:off x="0" y="0"/>
            <a:ext cx="5062194" cy="5420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p:nvPr/>
        </p:nvSpPr>
        <p:spPr>
          <a:xfrm>
            <a:off x="1381691" y="2342752"/>
            <a:ext cx="3386684" cy="73490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Calibri"/>
              <a:buNone/>
            </a:pPr>
            <a:r>
              <a:rPr lang="en-IN" sz="4000" b="1" i="0" u="none" strike="noStrike" cap="none" dirty="0">
                <a:solidFill>
                  <a:srgbClr val="F53737"/>
                </a:solidFill>
                <a:latin typeface="Agency FB" panose="020B0503020202020204" pitchFamily="34" charset="77"/>
                <a:ea typeface="Calibri"/>
                <a:cs typeface="Calibri"/>
                <a:sym typeface="Calibri"/>
              </a:rPr>
              <a:t>Agenda</a:t>
            </a:r>
            <a:endParaRPr lang="en-IN" sz="4000" b="1" dirty="0">
              <a:solidFill>
                <a:srgbClr val="F53737"/>
              </a:solidFill>
              <a:latin typeface="Agency FB" panose="020B0503020202020204" pitchFamily="34" charset="77"/>
            </a:endParaRPr>
          </a:p>
        </p:txBody>
      </p:sp>
      <p:sp>
        <p:nvSpPr>
          <p:cNvPr id="96" name="Google Shape;96;p14"/>
          <p:cNvSpPr/>
          <p:nvPr/>
        </p:nvSpPr>
        <p:spPr>
          <a:xfrm>
            <a:off x="3619893" y="936923"/>
            <a:ext cx="5824194" cy="4866312"/>
          </a:xfrm>
          <a:prstGeom prst="rect">
            <a:avLst/>
          </a:prstGeom>
          <a:noFill/>
          <a:ln>
            <a:noFill/>
          </a:ln>
        </p:spPr>
        <p:txBody>
          <a:bodyPr spcFirstLastPara="1" wrap="square" lIns="91425" tIns="45700" rIns="91425" bIns="45700" anchor="t" anchorCtr="0">
            <a:noAutofit/>
          </a:bodyPr>
          <a:lstStyle/>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NYC Motor Vehicles Collisions : Data Overview</a:t>
            </a:r>
          </a:p>
          <a:p>
            <a:pPr marL="457200" lvl="0" indent="-457200">
              <a:lnSpc>
                <a:spcPct val="200000"/>
              </a:lnSpc>
              <a:buSzPts val="2000"/>
              <a:buFont typeface="+mj-lt"/>
              <a:buAutoNum type="arabicPeriod"/>
            </a:pPr>
            <a:r>
              <a:rPr lang="en-IN" sz="2000" dirty="0">
                <a:solidFill>
                  <a:schemeClr val="tx1"/>
                </a:solidFill>
                <a:latin typeface="Univers Condensed" panose="020B0506020202050204" pitchFamily="34" charset="0"/>
                <a:cs typeface="Calibri"/>
                <a:sym typeface="Calibri"/>
              </a:rPr>
              <a:t>Questions</a:t>
            </a:r>
            <a:endParaRPr lang="en-IN" sz="2000" dirty="0">
              <a:solidFill>
                <a:schemeClr val="tx1"/>
              </a:solidFill>
              <a:latin typeface="Univers Condensed" panose="020B0506020202050204" pitchFamily="34" charset="0"/>
              <a:cs typeface="Calibri"/>
            </a:endParaRPr>
          </a:p>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Data Processing</a:t>
            </a:r>
          </a:p>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Preliminary EDA</a:t>
            </a:r>
          </a:p>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Model Assumptions</a:t>
            </a:r>
            <a:endParaRPr lang="en-IN" dirty="0">
              <a:solidFill>
                <a:schemeClr val="tx1"/>
              </a:solidFill>
              <a:latin typeface="Univers Condensed" panose="020B0506020202050204" pitchFamily="34" charset="0"/>
            </a:endParaRPr>
          </a:p>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Hypotheses Testing - Discussion</a:t>
            </a:r>
            <a:endParaRPr lang="en-IN" dirty="0">
              <a:solidFill>
                <a:schemeClr val="tx1"/>
              </a:solidFill>
              <a:latin typeface="Univers Condensed" panose="020B0506020202050204" pitchFamily="34" charset="0"/>
            </a:endParaRPr>
          </a:p>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GLM Inference model - Discussion</a:t>
            </a:r>
            <a:endParaRPr lang="en-IN" dirty="0">
              <a:solidFill>
                <a:schemeClr val="tx1"/>
              </a:solidFill>
              <a:latin typeface="Univers Condensed" panose="020B0506020202050204" pitchFamily="34" charset="0"/>
            </a:endParaRPr>
          </a:p>
          <a:p>
            <a:pPr marL="457200" marR="0" lvl="0" indent="-457200" algn="l" rtl="0">
              <a:lnSpc>
                <a:spcPct val="200000"/>
              </a:lnSpc>
              <a:spcBef>
                <a:spcPts val="0"/>
              </a:spcBef>
              <a:spcAft>
                <a:spcPts val="0"/>
              </a:spcAft>
              <a:buClr>
                <a:srgbClr val="000000"/>
              </a:buClr>
              <a:buSzPts val="2000"/>
              <a:buFont typeface="+mj-lt"/>
              <a:buAutoNum type="arabicPeriod"/>
            </a:pPr>
            <a:r>
              <a:rPr lang="en-IN" sz="2000" b="0" i="0" u="none" strike="noStrike" cap="none" dirty="0">
                <a:solidFill>
                  <a:schemeClr val="tx1"/>
                </a:solidFill>
                <a:latin typeface="Univers Condensed" panose="020B0506020202050204" pitchFamily="34" charset="0"/>
                <a:ea typeface="Calibri"/>
                <a:cs typeface="Calibri"/>
                <a:sym typeface="Calibri"/>
              </a:rPr>
              <a:t>Conclusion and Future work</a:t>
            </a:r>
            <a:endParaRPr lang="en-IN" dirty="0">
              <a:solidFill>
                <a:schemeClr val="tx1"/>
              </a:solidFill>
              <a:latin typeface="Univers Condensed" panose="020B0506020202050204" pitchFamily="34" charset="0"/>
            </a:endParaRPr>
          </a:p>
          <a:p>
            <a:pPr marL="285750" marR="0" lvl="0" indent="-158750" algn="l" rtl="0">
              <a:lnSpc>
                <a:spcPct val="200000"/>
              </a:lnSpc>
              <a:spcBef>
                <a:spcPts val="0"/>
              </a:spcBef>
              <a:spcAft>
                <a:spcPts val="0"/>
              </a:spcAft>
              <a:buClr>
                <a:schemeClr val="dk1"/>
              </a:buClr>
              <a:buSzPts val="2000"/>
              <a:buFont typeface="Arial"/>
              <a:buNone/>
            </a:pPr>
            <a:endParaRPr lang="en-IN" sz="2000" b="0" i="0" u="none" strike="noStrike" cap="none" dirty="0">
              <a:solidFill>
                <a:srgbClr val="000000"/>
              </a:solidFill>
              <a:latin typeface="Calibri"/>
              <a:ea typeface="Calibri"/>
              <a:cs typeface="Calibri"/>
              <a:sym typeface="Calibri"/>
            </a:endParaRPr>
          </a:p>
          <a:p>
            <a:pPr marL="285750" marR="0" lvl="0" indent="-158750" algn="l" rtl="0">
              <a:lnSpc>
                <a:spcPct val="200000"/>
              </a:lnSpc>
              <a:spcBef>
                <a:spcPts val="0"/>
              </a:spcBef>
              <a:spcAft>
                <a:spcPts val="0"/>
              </a:spcAft>
              <a:buClr>
                <a:schemeClr val="dk1"/>
              </a:buClr>
              <a:buSzPts val="2000"/>
              <a:buFont typeface="Arial"/>
              <a:buNone/>
            </a:pPr>
            <a:endParaRPr lang="en-IN" sz="2000" b="0" i="0" u="none" strike="noStrike" cap="none" dirty="0">
              <a:solidFill>
                <a:srgbClr val="000000"/>
              </a:solidFill>
              <a:latin typeface="Calibri"/>
              <a:ea typeface="Calibri"/>
              <a:cs typeface="Calibri"/>
              <a:sym typeface="Calibri"/>
            </a:endParaRPr>
          </a:p>
          <a:p>
            <a:pPr marL="285750" marR="0" lvl="0" indent="-158750" algn="l" rtl="0">
              <a:lnSpc>
                <a:spcPct val="200000"/>
              </a:lnSpc>
              <a:spcBef>
                <a:spcPts val="0"/>
              </a:spcBef>
              <a:spcAft>
                <a:spcPts val="0"/>
              </a:spcAft>
              <a:buClr>
                <a:schemeClr val="dk1"/>
              </a:buClr>
              <a:buSzPts val="2000"/>
              <a:buFont typeface="Arial"/>
              <a:buNone/>
            </a:pPr>
            <a:endParaRPr lang="en-IN" sz="2000" b="0" i="0" u="none" strike="noStrike" cap="none" dirty="0">
              <a:solidFill>
                <a:srgbClr val="000000"/>
              </a:solidFill>
              <a:latin typeface="Calibri"/>
              <a:ea typeface="Calibri"/>
              <a:cs typeface="Calibri"/>
              <a:sym typeface="Calibri"/>
            </a:endParaRPr>
          </a:p>
        </p:txBody>
      </p:sp>
      <p:sp>
        <p:nvSpPr>
          <p:cNvPr id="97" name="Google Shape;97;p14"/>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633296" y="308344"/>
            <a:ext cx="8798700" cy="47175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US" sz="2800" dirty="0">
                <a:solidFill>
                  <a:schemeClr val="tx1"/>
                </a:solidFill>
                <a:latin typeface="Agency FB" panose="020B0503020202020204" pitchFamily="34" charset="77"/>
                <a:sym typeface="Calibri"/>
              </a:rPr>
              <a:t>Limitations – Next Steps - References</a:t>
            </a:r>
            <a:endParaRPr sz="2800" dirty="0">
              <a:solidFill>
                <a:schemeClr val="tx1"/>
              </a:solidFill>
              <a:latin typeface="Agency FB" panose="020B0503020202020204" pitchFamily="34" charset="77"/>
              <a:sym typeface="Calibri"/>
            </a:endParaRPr>
          </a:p>
        </p:txBody>
      </p:sp>
      <p:sp>
        <p:nvSpPr>
          <p:cNvPr id="21" name="Google Shape;107;p15">
            <a:extLst>
              <a:ext uri="{FF2B5EF4-FFF2-40B4-BE49-F238E27FC236}">
                <a16:creationId xmlns:a16="http://schemas.microsoft.com/office/drawing/2014/main" id="{7DE02A5A-5652-4190-9C0D-6A234926E062}"/>
              </a:ext>
            </a:extLst>
          </p:cNvPr>
          <p:cNvSpPr/>
          <p:nvPr/>
        </p:nvSpPr>
        <p:spPr>
          <a:xfrm>
            <a:off x="832230" y="1076137"/>
            <a:ext cx="8846863" cy="53152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rgbClr val="F53737"/>
                </a:solidFill>
                <a:latin typeface="Univers Condensed" panose="020B0506020202050204" pitchFamily="34" charset="0"/>
                <a:cs typeface="Calibri"/>
                <a:sym typeface="Calibri"/>
              </a:rPr>
              <a:t>Limitations</a:t>
            </a:r>
          </a:p>
          <a:p>
            <a:pPr marL="457200" marR="0" lvl="0" indent="-457200" algn="l" rtl="0">
              <a:spcBef>
                <a:spcPts val="0"/>
              </a:spcBef>
              <a:spcAft>
                <a:spcPts val="0"/>
              </a:spcAft>
              <a:buFont typeface="Arial" panose="020B0604020202020204" pitchFamily="34" charset="0"/>
              <a:buChar char="•"/>
            </a:pPr>
            <a:r>
              <a:rPr lang="en-IN" dirty="0">
                <a:solidFill>
                  <a:schemeClr val="tx1"/>
                </a:solidFill>
                <a:latin typeface="Univers Condensed Light" panose="020B0306020202040204" pitchFamily="34" charset="0"/>
                <a:cs typeface="Calibri"/>
                <a:sym typeface="Calibri"/>
              </a:rPr>
              <a:t>For categorical predictors, estimated coefficients are always calculated against a reference category and hence interpretability of variable importance becomes difficult when modelling in the presence of multiple predictors</a:t>
            </a:r>
          </a:p>
          <a:p>
            <a:pPr marL="457200" lvl="0" indent="-457200">
              <a:buFont typeface="Arial" panose="020B0604020202020204" pitchFamily="34" charset="0"/>
              <a:buChar char="•"/>
            </a:pPr>
            <a:r>
              <a:rPr lang="en-US" dirty="0">
                <a:solidFill>
                  <a:schemeClr val="tx1"/>
                </a:solidFill>
                <a:latin typeface="Univers Condensed Light" panose="020B0306020202040204" pitchFamily="34" charset="0"/>
                <a:cs typeface="Calibri"/>
              </a:rPr>
              <a:t>With regards to Interpretation of odds ratio, magnitude of association between the variables may be misunderstood because of the presence of a reference level, leading to unrealistic estimates of intervention benefit</a:t>
            </a:r>
          </a:p>
          <a:p>
            <a:pPr lvl="0"/>
            <a:endParaRPr lang="en-IN" dirty="0">
              <a:solidFill>
                <a:schemeClr val="tx1"/>
              </a:solidFill>
              <a:latin typeface="Univers Condensed Light" panose="020B0306020202040204" pitchFamily="34" charset="0"/>
              <a:cs typeface="Calibri"/>
              <a:sym typeface="Calibri"/>
            </a:endParaRPr>
          </a:p>
          <a:p>
            <a:pPr marL="0" marR="0" lvl="0" indent="0" algn="l" rtl="0">
              <a:spcBef>
                <a:spcPts val="0"/>
              </a:spcBef>
              <a:spcAft>
                <a:spcPts val="0"/>
              </a:spcAft>
              <a:buNone/>
            </a:pPr>
            <a:r>
              <a:rPr lang="en-IN" sz="2000" dirty="0">
                <a:solidFill>
                  <a:srgbClr val="F53737"/>
                </a:solidFill>
                <a:latin typeface="Univers Condensed" panose="020B0506020202050204" pitchFamily="34" charset="0"/>
                <a:cs typeface="Calibri"/>
                <a:sym typeface="Calibri"/>
              </a:rPr>
              <a:t>Next steps / Further research </a:t>
            </a:r>
          </a:p>
          <a:p>
            <a:pPr marL="457200" lvl="0" indent="-457200">
              <a:buFont typeface="Arial" panose="020B0604020202020204" pitchFamily="34" charset="0"/>
              <a:buChar char="•"/>
            </a:pPr>
            <a:r>
              <a:rPr lang="en-IN" dirty="0">
                <a:solidFill>
                  <a:schemeClr val="tx1"/>
                </a:solidFill>
                <a:latin typeface="Univers Condensed Light" panose="020B0306020202040204" pitchFamily="34" charset="0"/>
                <a:cs typeface="Calibri"/>
                <a:sym typeface="Calibri"/>
              </a:rPr>
              <a:t>Use of methods such as </a:t>
            </a:r>
            <a:r>
              <a:rPr lang="en-US" dirty="0">
                <a:solidFill>
                  <a:schemeClr val="tx1"/>
                </a:solidFill>
                <a:latin typeface="Univers Condensed Light" panose="020B0306020202040204" pitchFamily="34" charset="0"/>
                <a:cs typeface="Calibri"/>
              </a:rPr>
              <a:t>pseudo partial correlation metric, adequacy metric, c-statistics and information values for ranking feature importance</a:t>
            </a:r>
          </a:p>
          <a:p>
            <a:pPr marL="457200" lvl="0" indent="-457200">
              <a:buFont typeface="Arial" panose="020B0604020202020204" pitchFamily="34" charset="0"/>
              <a:buChar char="•"/>
            </a:pPr>
            <a:r>
              <a:rPr lang="en-US" dirty="0">
                <a:solidFill>
                  <a:schemeClr val="tx1"/>
                </a:solidFill>
                <a:latin typeface="Univers Condensed Light" panose="020B0306020202040204" pitchFamily="34" charset="0"/>
                <a:cs typeface="Calibri"/>
              </a:rPr>
              <a:t>Use of Generalized Linear Mixed models to capture the cyclical nature of seasons and time of the day features for enhanced inference and prediction on a wider time frame</a:t>
            </a:r>
            <a:br>
              <a:rPr lang="en-US" dirty="0">
                <a:solidFill>
                  <a:schemeClr val="tx1"/>
                </a:solidFill>
                <a:latin typeface="Univers Condensed Light" panose="020B0306020202040204" pitchFamily="34" charset="0"/>
                <a:cs typeface="Calibri"/>
              </a:rPr>
            </a:br>
            <a:endParaRPr lang="en-IN" b="1" dirty="0">
              <a:solidFill>
                <a:srgbClr val="DB536A"/>
              </a:solidFill>
              <a:latin typeface="Univers Condensed" panose="020B0506020202050204" pitchFamily="34" charset="0"/>
              <a:cs typeface="Calibri"/>
              <a:sym typeface="Calibri"/>
            </a:endParaRPr>
          </a:p>
          <a:p>
            <a:pPr marL="0" marR="0" lvl="0" indent="0" algn="l" rtl="0">
              <a:spcBef>
                <a:spcPts val="0"/>
              </a:spcBef>
              <a:spcAft>
                <a:spcPts val="0"/>
              </a:spcAft>
              <a:buNone/>
            </a:pPr>
            <a:r>
              <a:rPr lang="en-IN" sz="2000" dirty="0">
                <a:solidFill>
                  <a:srgbClr val="F53737"/>
                </a:solidFill>
                <a:latin typeface="Univers Condensed" panose="020B0506020202050204" pitchFamily="34" charset="0"/>
                <a:cs typeface="Calibri"/>
                <a:sym typeface="Calibri"/>
              </a:rPr>
              <a:t>References</a:t>
            </a:r>
          </a:p>
          <a:p>
            <a:pPr marL="0" marR="0" lvl="0" indent="0" algn="l" rtl="0">
              <a:spcBef>
                <a:spcPts val="0"/>
              </a:spcBef>
              <a:spcAft>
                <a:spcPts val="0"/>
              </a:spcAft>
              <a:buNone/>
            </a:pPr>
            <a:r>
              <a:rPr lang="en-IN" dirty="0">
                <a:solidFill>
                  <a:schemeClr val="tx1"/>
                </a:solidFill>
                <a:latin typeface="Univers Condensed Light" panose="020B0306020202040204" pitchFamily="34" charset="0"/>
                <a:cs typeface="Calibri"/>
                <a:sym typeface="Calibri"/>
              </a:rPr>
              <a:t>[1] Motor Vehicle Collisions – Crashes (NYC OpenData) - Online</a:t>
            </a:r>
            <a:br>
              <a:rPr lang="en-IN" dirty="0">
                <a:solidFill>
                  <a:schemeClr val="tx1"/>
                </a:solidFill>
                <a:latin typeface="Univers Condensed Light" panose="020B0306020202040204" pitchFamily="34" charset="0"/>
                <a:cs typeface="Calibri"/>
                <a:sym typeface="Calibri"/>
              </a:rPr>
            </a:br>
            <a:r>
              <a:rPr lang="en-IN" dirty="0">
                <a:solidFill>
                  <a:schemeClr val="tx1"/>
                </a:solidFill>
                <a:latin typeface="Univers Condensed Light" panose="020B0306020202040204" pitchFamily="34" charset="0"/>
                <a:cs typeface="Calibri"/>
                <a:sym typeface="Calibri"/>
              </a:rPr>
              <a:t>     </a:t>
            </a:r>
            <a:r>
              <a:rPr lang="en-IN" dirty="0">
                <a:latin typeface="Univers Condensed Light" panose="020B0306020202040204" pitchFamily="34" charset="0"/>
                <a:hlinkClick r:id="rId3"/>
              </a:rPr>
              <a:t>https://data.cityofnewyork.us/Public-Safety/Motor-Vehicle-Collisions-Crashes/h9gi-nx95</a:t>
            </a:r>
            <a:endParaRPr lang="en-IN" dirty="0">
              <a:latin typeface="Univers Condensed Light" panose="020B0306020202040204" pitchFamily="34" charset="0"/>
            </a:endParaRPr>
          </a:p>
          <a:p>
            <a:r>
              <a:rPr lang="en-IN" dirty="0">
                <a:solidFill>
                  <a:schemeClr val="tx1"/>
                </a:solidFill>
                <a:latin typeface="Univers Condensed Light" panose="020B0306020202040204" pitchFamily="34" charset="0"/>
                <a:cs typeface="Calibri"/>
                <a:sym typeface="Calibri"/>
              </a:rPr>
              <a:t>[2] Motor Vehicle Collisions – Persons (NYC OpenData) - Online</a:t>
            </a:r>
          </a:p>
          <a:p>
            <a:r>
              <a:rPr lang="en-IN" dirty="0">
                <a:solidFill>
                  <a:schemeClr val="tx1"/>
                </a:solidFill>
                <a:latin typeface="Univers Condensed Light" panose="020B0306020202040204" pitchFamily="34" charset="0"/>
                <a:cs typeface="Calibri"/>
                <a:sym typeface="Calibri"/>
              </a:rPr>
              <a:t>     </a:t>
            </a:r>
            <a:r>
              <a:rPr lang="en-IN" dirty="0">
                <a:latin typeface="Univers Condensed Light" panose="020B0306020202040204" pitchFamily="34" charset="0"/>
                <a:hlinkClick r:id="rId4"/>
              </a:rPr>
              <a:t>https://data.cityofnewyork.us/Public-Safety/Motor-Vehicle-Collisions-Person/f55k-p6yu</a:t>
            </a:r>
            <a:endParaRPr lang="en-IN" dirty="0">
              <a:latin typeface="Univers Condensed Light" panose="020B0306020202040204" pitchFamily="34" charset="0"/>
            </a:endParaRPr>
          </a:p>
          <a:p>
            <a:r>
              <a:rPr lang="en-IN" dirty="0">
                <a:solidFill>
                  <a:schemeClr val="tx1"/>
                </a:solidFill>
                <a:latin typeface="Univers Condensed Light" panose="020B0306020202040204" pitchFamily="34" charset="0"/>
                <a:cs typeface="Calibri"/>
                <a:sym typeface="Calibri"/>
              </a:rPr>
              <a:t>[3] Daily Weather Summaries – NYC </a:t>
            </a:r>
            <a:r>
              <a:rPr lang="en-IN" dirty="0" err="1">
                <a:solidFill>
                  <a:schemeClr val="tx1"/>
                </a:solidFill>
                <a:latin typeface="Univers Condensed Light" panose="020B0306020202040204" pitchFamily="34" charset="0"/>
                <a:cs typeface="Calibri"/>
                <a:sym typeface="Calibri"/>
              </a:rPr>
              <a:t>Laguardia</a:t>
            </a:r>
            <a:r>
              <a:rPr lang="en-IN" dirty="0">
                <a:solidFill>
                  <a:schemeClr val="tx1"/>
                </a:solidFill>
                <a:latin typeface="Univers Condensed Light" panose="020B0306020202040204" pitchFamily="34" charset="0"/>
                <a:cs typeface="Calibri"/>
                <a:sym typeface="Calibri"/>
              </a:rPr>
              <a:t> station (NOAA) - Online</a:t>
            </a:r>
          </a:p>
          <a:p>
            <a:r>
              <a:rPr lang="en-IN" dirty="0">
                <a:solidFill>
                  <a:schemeClr val="tx1"/>
                </a:solidFill>
                <a:latin typeface="Univers Condensed Light" panose="020B0306020202040204" pitchFamily="34" charset="0"/>
                <a:cs typeface="Calibri"/>
                <a:sym typeface="Calibri"/>
              </a:rPr>
              <a:t>     </a:t>
            </a:r>
            <a:r>
              <a:rPr lang="en-IN" dirty="0">
                <a:latin typeface="Univers Condensed Light" panose="020B0306020202040204" pitchFamily="34" charset="0"/>
                <a:hlinkClick r:id="rId5"/>
              </a:rPr>
              <a:t>https://www.ncdc.noaa.gov/cdo-web/datasets/GHCND/stations/GHCND:USW00014732/detail</a:t>
            </a:r>
            <a:endParaRPr lang="en-IN" dirty="0">
              <a:latin typeface="Univers Condensed Light" panose="020B0306020202040204" pitchFamily="34" charset="0"/>
            </a:endParaRPr>
          </a:p>
          <a:p>
            <a:r>
              <a:rPr lang="en-IN" dirty="0">
                <a:solidFill>
                  <a:schemeClr val="tx1"/>
                </a:solidFill>
                <a:latin typeface="Univers Condensed Light" panose="020B0306020202040204" pitchFamily="34" charset="0"/>
                <a:cs typeface="Calibri"/>
                <a:sym typeface="Calibri"/>
              </a:rPr>
              <a:t>[4] Ranking predictors in logistic regression – Paper</a:t>
            </a:r>
          </a:p>
          <a:p>
            <a:r>
              <a:rPr lang="en-IN" dirty="0">
                <a:solidFill>
                  <a:schemeClr val="tx1"/>
                </a:solidFill>
                <a:latin typeface="Univers Condensed Light" panose="020B0306020202040204" pitchFamily="34" charset="0"/>
                <a:cs typeface="Calibri"/>
                <a:sym typeface="Calibri"/>
              </a:rPr>
              <a:t>     </a:t>
            </a:r>
            <a:r>
              <a:rPr lang="en-IN" dirty="0">
                <a:latin typeface="Univers Condensed Light" panose="020B0306020202040204" pitchFamily="34" charset="0"/>
                <a:hlinkClick r:id="rId6"/>
              </a:rPr>
              <a:t>http://www.mwsug.org/proceedings/2009/stats/MWSUG-2009-D10.pdf</a:t>
            </a:r>
            <a:r>
              <a:rPr lang="en-IN" dirty="0">
                <a:solidFill>
                  <a:schemeClr val="tx1"/>
                </a:solidFill>
                <a:latin typeface="Univers Condensed Light" panose="020B0306020202040204" pitchFamily="34" charset="0"/>
                <a:cs typeface="Calibri"/>
                <a:sym typeface="Calibri"/>
              </a:rPr>
              <a:t>	</a:t>
            </a:r>
          </a:p>
          <a:p>
            <a:endParaRPr lang="en-IN" dirty="0">
              <a:solidFill>
                <a:schemeClr val="tx1"/>
              </a:solidFill>
              <a:latin typeface="Univers Condensed Light" panose="020B0306020202040204" pitchFamily="34" charset="0"/>
              <a:cs typeface="Calibri"/>
              <a:sym typeface="Calibri"/>
            </a:endParaRPr>
          </a:p>
          <a:p>
            <a:pPr marL="0" marR="0" lvl="0" indent="0" algn="l" rtl="0">
              <a:spcBef>
                <a:spcPts val="0"/>
              </a:spcBef>
              <a:spcAft>
                <a:spcPts val="0"/>
              </a:spcAft>
              <a:buNone/>
            </a:pPr>
            <a:endParaRPr lang="en-IN" sz="2000" dirty="0">
              <a:solidFill>
                <a:schemeClr val="tx1"/>
              </a:solidFill>
              <a:latin typeface="Univers Condensed" panose="020B0506020202050204" pitchFamily="34" charset="0"/>
              <a:cs typeface="Calibri"/>
              <a:sym typeface="Calibri"/>
            </a:endParaRPr>
          </a:p>
        </p:txBody>
      </p:sp>
      <p:sp>
        <p:nvSpPr>
          <p:cNvPr id="5" name="Rectangle 4">
            <a:extLst>
              <a:ext uri="{FF2B5EF4-FFF2-40B4-BE49-F238E27FC236}">
                <a16:creationId xmlns:a16="http://schemas.microsoft.com/office/drawing/2014/main" id="{E5359510-09EB-A049-AEE0-EA2A529065A6}"/>
              </a:ext>
            </a:extLst>
          </p:cNvPr>
          <p:cNvSpPr/>
          <p:nvPr/>
        </p:nvSpPr>
        <p:spPr>
          <a:xfrm>
            <a:off x="9000195" y="6337755"/>
            <a:ext cx="341760" cy="261610"/>
          </a:xfrm>
          <a:prstGeom prst="rect">
            <a:avLst/>
          </a:prstGeom>
        </p:spPr>
        <p:txBody>
          <a:bodyPr wrap="none">
            <a:spAutoFit/>
          </a:bodyPr>
          <a:lstStyle/>
          <a:p>
            <a:r>
              <a:rPr lang="en-IN" sz="1100" dirty="0">
                <a:solidFill>
                  <a:schemeClr val="tx1">
                    <a:lumMod val="50000"/>
                    <a:lumOff val="50000"/>
                  </a:schemeClr>
                </a:solidFill>
              </a:rPr>
              <a:t>21</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8355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575C5B-A50B-487A-BB71-5AE6E4360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
        <p:nvSpPr>
          <p:cNvPr id="6" name="Google Shape;88;p13">
            <a:extLst>
              <a:ext uri="{FF2B5EF4-FFF2-40B4-BE49-F238E27FC236}">
                <a16:creationId xmlns:a16="http://schemas.microsoft.com/office/drawing/2014/main" id="{230E93D3-681E-4069-8D16-762215C5BC4C}"/>
              </a:ext>
            </a:extLst>
          </p:cNvPr>
          <p:cNvSpPr txBox="1">
            <a:spLocks/>
          </p:cNvSpPr>
          <p:nvPr/>
        </p:nvSpPr>
        <p:spPr>
          <a:xfrm>
            <a:off x="43394" y="904973"/>
            <a:ext cx="8271047" cy="1140643"/>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Bef>
                <a:spcPct val="0"/>
              </a:spcBef>
              <a:buSzPts val="3200"/>
            </a:pPr>
            <a:r>
              <a:rPr lang="en-US" sz="3600" b="1" kern="1200" dirty="0">
                <a:solidFill>
                  <a:schemeClr val="bg1"/>
                </a:solidFill>
                <a:latin typeface="Univers Condensed" panose="020B0506020202050204" pitchFamily="34" charset="0"/>
                <a:ea typeface="+mj-ea"/>
                <a:cs typeface="+mj-cs"/>
              </a:rPr>
              <a:t>New York City Motor Vehicles Collisions</a:t>
            </a:r>
            <a:br>
              <a:rPr lang="en-US" sz="3600" b="1" kern="1200" dirty="0">
                <a:solidFill>
                  <a:schemeClr val="bg1"/>
                </a:solidFill>
                <a:latin typeface="Univers Condensed" panose="020B0506020202050204" pitchFamily="34" charset="0"/>
                <a:ea typeface="+mj-ea"/>
                <a:cs typeface="+mj-cs"/>
              </a:rPr>
            </a:br>
            <a:r>
              <a:rPr lang="en-US" sz="3600" b="1" kern="1200" dirty="0">
                <a:solidFill>
                  <a:schemeClr val="bg1"/>
                </a:solidFill>
                <a:latin typeface="Univers Condensed" panose="020B0506020202050204" pitchFamily="34" charset="0"/>
                <a:ea typeface="+mj-ea"/>
                <a:cs typeface="+mj-cs"/>
              </a:rPr>
              <a:t>- </a:t>
            </a:r>
            <a:r>
              <a:rPr lang="en-US" sz="2800" b="1" kern="1200" dirty="0">
                <a:solidFill>
                  <a:schemeClr val="bg1"/>
                </a:solidFill>
                <a:latin typeface="Univers Condensed" panose="020B0506020202050204" pitchFamily="34" charset="0"/>
                <a:ea typeface="+mj-ea"/>
                <a:cs typeface="+mj-cs"/>
              </a:rPr>
              <a:t>A statistical analysis</a:t>
            </a:r>
            <a:endParaRPr lang="en-US" sz="3600" kern="1200" dirty="0">
              <a:solidFill>
                <a:schemeClr val="bg1"/>
              </a:solidFill>
              <a:latin typeface="Univers Condensed" panose="020B0506020202050204" pitchFamily="34" charset="0"/>
              <a:ea typeface="+mj-ea"/>
              <a:cs typeface="+mj-cs"/>
            </a:endParaRPr>
          </a:p>
        </p:txBody>
      </p:sp>
      <p:sp>
        <p:nvSpPr>
          <p:cNvPr id="11" name="Google Shape;88;p13">
            <a:extLst>
              <a:ext uri="{FF2B5EF4-FFF2-40B4-BE49-F238E27FC236}">
                <a16:creationId xmlns:a16="http://schemas.microsoft.com/office/drawing/2014/main" id="{9A304A88-F231-E345-8CB5-C3492779E85D}"/>
              </a:ext>
            </a:extLst>
          </p:cNvPr>
          <p:cNvSpPr txBox="1">
            <a:spLocks/>
          </p:cNvSpPr>
          <p:nvPr/>
        </p:nvSpPr>
        <p:spPr>
          <a:xfrm>
            <a:off x="3231524" y="3770722"/>
            <a:ext cx="6374390" cy="886119"/>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Bef>
                <a:spcPct val="0"/>
              </a:spcBef>
              <a:buSzPts val="3200"/>
            </a:pPr>
            <a:r>
              <a:rPr lang="en-US" sz="4000" b="1" kern="1200" dirty="0">
                <a:solidFill>
                  <a:srgbClr val="F53737"/>
                </a:solidFill>
                <a:latin typeface="Univers Condensed" panose="020B0506020202050204" pitchFamily="34" charset="0"/>
                <a:ea typeface="+mj-ea"/>
                <a:cs typeface="+mj-cs"/>
              </a:rPr>
              <a:t>Questions?</a:t>
            </a:r>
            <a:endParaRPr lang="en-US" sz="4000" kern="1200" dirty="0">
              <a:solidFill>
                <a:srgbClr val="F53737"/>
              </a:solidFill>
              <a:latin typeface="Univers Condensed" panose="020B0506020202050204" pitchFamily="34" charset="0"/>
              <a:ea typeface="+mj-ea"/>
              <a:cs typeface="+mj-cs"/>
            </a:endParaRPr>
          </a:p>
        </p:txBody>
      </p:sp>
      <p:sp>
        <p:nvSpPr>
          <p:cNvPr id="2" name="Rectangle 1">
            <a:extLst>
              <a:ext uri="{FF2B5EF4-FFF2-40B4-BE49-F238E27FC236}">
                <a16:creationId xmlns:a16="http://schemas.microsoft.com/office/drawing/2014/main" id="{C7E11ED6-4A77-5C4C-A602-FEBBC8277E75}"/>
              </a:ext>
            </a:extLst>
          </p:cNvPr>
          <p:cNvSpPr/>
          <p:nvPr/>
        </p:nvSpPr>
        <p:spPr>
          <a:xfrm>
            <a:off x="1348145" y="2773681"/>
            <a:ext cx="5269896" cy="707886"/>
          </a:xfrm>
          <a:prstGeom prst="rect">
            <a:avLst/>
          </a:prstGeom>
        </p:spPr>
        <p:txBody>
          <a:bodyPr wrap="square">
            <a:spAutoFit/>
          </a:bodyPr>
          <a:lstStyle/>
          <a:p>
            <a:pPr algn="ctr">
              <a:spcBef>
                <a:spcPct val="0"/>
              </a:spcBef>
              <a:buSzPts val="3200"/>
            </a:pPr>
            <a:r>
              <a:rPr lang="en-US" sz="4000" b="1" kern="1200" dirty="0">
                <a:solidFill>
                  <a:srgbClr val="F53737"/>
                </a:solidFill>
                <a:latin typeface="Univers Condensed" panose="020B0506020202050204" pitchFamily="34" charset="0"/>
              </a:rPr>
              <a:t>Thank You!</a:t>
            </a:r>
            <a:endParaRPr lang="en-US" sz="4000" kern="1200" dirty="0">
              <a:solidFill>
                <a:srgbClr val="F53737"/>
              </a:solidFill>
              <a:latin typeface="Univers Condensed" panose="020B0506020202050204" pitchFamily="34" charset="0"/>
            </a:endParaRPr>
          </a:p>
        </p:txBody>
      </p:sp>
    </p:spTree>
    <p:extLst>
      <p:ext uri="{BB962C8B-B14F-4D97-AF65-F5344CB8AC3E}">
        <p14:creationId xmlns:p14="http://schemas.microsoft.com/office/powerpoint/2010/main" val="348991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624841" y="100065"/>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Model summary (1/2)</a:t>
            </a:r>
            <a:endParaRPr dirty="0">
              <a:solidFill>
                <a:schemeClr val="tx1"/>
              </a:solidFill>
              <a:latin typeface="Agency FB" panose="020B0503020202020204" pitchFamily="34" charset="77"/>
              <a:sym typeface="Calibri"/>
            </a:endParaRPr>
          </a:p>
        </p:txBody>
      </p:sp>
      <p:sp>
        <p:nvSpPr>
          <p:cNvPr id="212" name="Google Shape;212;p25"/>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
        <p:nvSpPr>
          <p:cNvPr id="216" name="Google Shape;216;p25"/>
          <p:cNvSpPr/>
          <p:nvPr/>
        </p:nvSpPr>
        <p:spPr>
          <a:xfrm>
            <a:off x="5392131" y="6435950"/>
            <a:ext cx="3274493" cy="28550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100"/>
              <a:buNone/>
            </a:pPr>
            <a:r>
              <a:rPr lang="en-IN" sz="1000" dirty="0">
                <a:solidFill>
                  <a:schemeClr val="dk1"/>
                </a:solidFill>
                <a:latin typeface="Univers Condensed Light" panose="020B0306020202040204" pitchFamily="34" charset="0"/>
              </a:rPr>
              <a:t>* The variables highlighted in red are not significant in the model</a:t>
            </a:r>
            <a:endParaRPr sz="1000" b="1" dirty="0">
              <a:solidFill>
                <a:schemeClr val="dk1"/>
              </a:solidFill>
              <a:latin typeface="Univers Condensed Light" panose="020B0306020202040204" pitchFamily="34" charset="0"/>
              <a:ea typeface="Calibri"/>
              <a:cs typeface="Calibri"/>
              <a:sym typeface="Calibri"/>
            </a:endParaRPr>
          </a:p>
        </p:txBody>
      </p:sp>
      <p:graphicFrame>
        <p:nvGraphicFramePr>
          <p:cNvPr id="3" name="Table 2">
            <a:extLst>
              <a:ext uri="{FF2B5EF4-FFF2-40B4-BE49-F238E27FC236}">
                <a16:creationId xmlns:a16="http://schemas.microsoft.com/office/drawing/2014/main" id="{7DF1E11E-BDB1-4ED9-BA53-C897027FB70E}"/>
              </a:ext>
            </a:extLst>
          </p:cNvPr>
          <p:cNvGraphicFramePr>
            <a:graphicFrameLocks noGrp="1"/>
          </p:cNvGraphicFramePr>
          <p:nvPr>
            <p:extLst>
              <p:ext uri="{D42A27DB-BD31-4B8C-83A1-F6EECF244321}">
                <p14:modId xmlns:p14="http://schemas.microsoft.com/office/powerpoint/2010/main" val="1644960696"/>
              </p:ext>
            </p:extLst>
          </p:nvPr>
        </p:nvGraphicFramePr>
        <p:xfrm>
          <a:off x="699740" y="957615"/>
          <a:ext cx="8506519" cy="3573380"/>
        </p:xfrm>
        <a:graphic>
          <a:graphicData uri="http://schemas.openxmlformats.org/drawingml/2006/table">
            <a:tbl>
              <a:tblPr/>
              <a:tblGrid>
                <a:gridCol w="3212384">
                  <a:extLst>
                    <a:ext uri="{9D8B030D-6E8A-4147-A177-3AD203B41FA5}">
                      <a16:colId xmlns:a16="http://schemas.microsoft.com/office/drawing/2014/main" val="2686972328"/>
                    </a:ext>
                  </a:extLst>
                </a:gridCol>
                <a:gridCol w="1310326">
                  <a:extLst>
                    <a:ext uri="{9D8B030D-6E8A-4147-A177-3AD203B41FA5}">
                      <a16:colId xmlns:a16="http://schemas.microsoft.com/office/drawing/2014/main" val="334717112"/>
                    </a:ext>
                  </a:extLst>
                </a:gridCol>
                <a:gridCol w="914400">
                  <a:extLst>
                    <a:ext uri="{9D8B030D-6E8A-4147-A177-3AD203B41FA5}">
                      <a16:colId xmlns:a16="http://schemas.microsoft.com/office/drawing/2014/main" val="1192404130"/>
                    </a:ext>
                  </a:extLst>
                </a:gridCol>
                <a:gridCol w="659876">
                  <a:extLst>
                    <a:ext uri="{9D8B030D-6E8A-4147-A177-3AD203B41FA5}">
                      <a16:colId xmlns:a16="http://schemas.microsoft.com/office/drawing/2014/main" val="2602975429"/>
                    </a:ext>
                  </a:extLst>
                </a:gridCol>
                <a:gridCol w="886120">
                  <a:extLst>
                    <a:ext uri="{9D8B030D-6E8A-4147-A177-3AD203B41FA5}">
                      <a16:colId xmlns:a16="http://schemas.microsoft.com/office/drawing/2014/main" val="3977775932"/>
                    </a:ext>
                  </a:extLst>
                </a:gridCol>
                <a:gridCol w="754144">
                  <a:extLst>
                    <a:ext uri="{9D8B030D-6E8A-4147-A177-3AD203B41FA5}">
                      <a16:colId xmlns:a16="http://schemas.microsoft.com/office/drawing/2014/main" val="2524747269"/>
                    </a:ext>
                  </a:extLst>
                </a:gridCol>
                <a:gridCol w="769269">
                  <a:extLst>
                    <a:ext uri="{9D8B030D-6E8A-4147-A177-3AD203B41FA5}">
                      <a16:colId xmlns:a16="http://schemas.microsoft.com/office/drawing/2014/main" val="1435080017"/>
                    </a:ext>
                  </a:extLst>
                </a:gridCol>
              </a:tblGrid>
              <a:tr h="418700">
                <a:tc>
                  <a:txBody>
                    <a:bodyPr/>
                    <a:lstStyle/>
                    <a:p>
                      <a:pPr algn="ctr" fontAlgn="ctr"/>
                      <a:r>
                        <a:rPr lang="en-IN" sz="1200" b="1" i="0" u="none" strike="noStrike" dirty="0">
                          <a:solidFill>
                            <a:schemeClr val="bg1"/>
                          </a:solidFill>
                          <a:effectLst/>
                          <a:latin typeface="Univers Condensed Light" panose="020B0306020202040204" pitchFamily="34" charset="0"/>
                        </a:rPr>
                        <a:t>Predictors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200" b="1" i="0" u="none" strike="noStrike" dirty="0">
                          <a:solidFill>
                            <a:schemeClr val="bg1"/>
                          </a:solidFill>
                          <a:effectLst/>
                          <a:latin typeface="Univers Condensed Light" panose="020B0306020202040204" pitchFamily="34" charset="0"/>
                        </a:rPr>
                        <a:t>Coefficient Estimate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200" b="1" i="0" u="none" strike="noStrike" dirty="0">
                          <a:solidFill>
                            <a:schemeClr val="bg1"/>
                          </a:solidFill>
                          <a:effectLst/>
                          <a:latin typeface="Univers Condensed Light" panose="020B0306020202040204" pitchFamily="34" charset="0"/>
                        </a:rPr>
                        <a:t>Standard Error</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200" b="1" i="0" u="none" strike="noStrike" dirty="0">
                          <a:solidFill>
                            <a:schemeClr val="bg1"/>
                          </a:solidFill>
                          <a:effectLst/>
                          <a:latin typeface="Univers Condensed Light" panose="020B0306020202040204" pitchFamily="34" charset="0"/>
                        </a:rPr>
                        <a:t>z value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200" b="1" i="0" u="none" strike="noStrike" dirty="0" err="1">
                          <a:solidFill>
                            <a:schemeClr val="bg1"/>
                          </a:solidFill>
                          <a:effectLst/>
                          <a:latin typeface="Univers Condensed Light" panose="020B0306020202040204" pitchFamily="34" charset="0"/>
                        </a:rPr>
                        <a:t>Pr</a:t>
                      </a:r>
                      <a:r>
                        <a:rPr lang="en-IN" sz="1200" b="1" i="0" u="none" strike="noStrike" dirty="0">
                          <a:solidFill>
                            <a:schemeClr val="bg1"/>
                          </a:solidFill>
                          <a:effectLst/>
                          <a:latin typeface="Univers Condensed Light" panose="020B0306020202040204" pitchFamily="34" charset="0"/>
                        </a:rPr>
                        <a:t> (&gt;|z|)</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200" b="1" i="0" u="none" strike="noStrike" dirty="0">
                          <a:solidFill>
                            <a:schemeClr val="bg1"/>
                          </a:solidFill>
                          <a:effectLst/>
                          <a:latin typeface="Univers Condensed Light" panose="020B0306020202040204" pitchFamily="34" charset="0"/>
                        </a:rPr>
                        <a:t>Significance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200" b="1" i="0" u="none" strike="noStrike" dirty="0">
                          <a:solidFill>
                            <a:schemeClr val="bg1"/>
                          </a:solidFill>
                          <a:effectLst/>
                          <a:latin typeface="Univers Condensed Light" panose="020B0306020202040204" pitchFamily="34" charset="0"/>
                        </a:rPr>
                        <a:t>Odds Ratio</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extLst>
                  <a:ext uri="{0D108BD9-81ED-4DB2-BD59-A6C34878D82A}">
                    <a16:rowId xmlns:a16="http://schemas.microsoft.com/office/drawing/2014/main" val="3166476886"/>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(Intercept)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-2.503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0.100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-24.942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886581629"/>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Bronx</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0.543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0.024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22.183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1.72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937059813"/>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Brooklyn</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0.534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0.022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24.681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1.71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139228030"/>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Queens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0.472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0.022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21.257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91927892"/>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Staten Island</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0.883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0.036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24.286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2.42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162032487"/>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Fall</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0.035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1.886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0.059262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229085649"/>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Summer</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0.070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3.872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0.000108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154894580"/>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Winter</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-0.047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-2.536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0.011206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0.95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58503208"/>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12 AM to 6 AM</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0.353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0.023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15.179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1.42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504767971"/>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12 PM to 6 PM</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0.065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0.017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3.897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9.72E-05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517032708"/>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6 PM to 12 AM</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0.251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0.018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13.764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580440718"/>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Victim is a Bicyclist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3.320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78.046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27.65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245732825"/>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Victim is a pedestrian</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4.290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0.038</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112.687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&lt; 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72.95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066024710"/>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Victim is a motor vehicle occupant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-0.084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0.085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-0.995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0.319686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0.92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extLst>
                  <a:ext uri="{0D108BD9-81ED-4DB2-BD59-A6C34878D82A}">
                    <a16:rowId xmlns:a16="http://schemas.microsoft.com/office/drawing/2014/main" val="1698180503"/>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Precipitation in inches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0.027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0.023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1.137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0.255603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1.03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extLst>
                  <a:ext uri="{0D108BD9-81ED-4DB2-BD59-A6C34878D82A}">
                    <a16:rowId xmlns:a16="http://schemas.microsoft.com/office/drawing/2014/main" val="3682879168"/>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Snowfall in inches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-0.061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0.023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-2.630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0.008533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0.94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21454493"/>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Low Visibility</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-0.034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-2.045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0.040825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0.97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464615504"/>
                  </a:ext>
                </a:extLst>
              </a:tr>
              <a:tr h="132129">
                <a:tc>
                  <a:txBody>
                    <a:bodyPr/>
                    <a:lstStyle/>
                    <a:p>
                      <a:pPr algn="l" fontAlgn="ctr"/>
                      <a:r>
                        <a:rPr lang="en-IN" sz="1100" b="0" i="0" u="none" strike="noStrike" dirty="0">
                          <a:solidFill>
                            <a:srgbClr val="000000"/>
                          </a:solidFill>
                          <a:effectLst/>
                          <a:latin typeface="Univers Condensed Light" panose="020B0306020202040204" pitchFamily="34" charset="0"/>
                        </a:rPr>
                        <a:t>Weekend</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0.030</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2.044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0.041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1.03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736015704"/>
                  </a:ext>
                </a:extLst>
              </a:tr>
            </a:tbl>
          </a:graphicData>
        </a:graphic>
      </p:graphicFrame>
    </p:spTree>
    <p:extLst>
      <p:ext uri="{BB962C8B-B14F-4D97-AF65-F5344CB8AC3E}">
        <p14:creationId xmlns:p14="http://schemas.microsoft.com/office/powerpoint/2010/main" val="25505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25"/>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
        <p:nvSpPr>
          <p:cNvPr id="216" name="Google Shape;216;p25"/>
          <p:cNvSpPr/>
          <p:nvPr/>
        </p:nvSpPr>
        <p:spPr>
          <a:xfrm>
            <a:off x="5178056" y="6435950"/>
            <a:ext cx="3605720" cy="2853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100"/>
              <a:buNone/>
            </a:pPr>
            <a:r>
              <a:rPr lang="en-IN" sz="900" dirty="0">
                <a:solidFill>
                  <a:schemeClr val="dk1"/>
                </a:solidFill>
              </a:rPr>
              <a:t>* The variables highlighted in red are not significant in the model</a:t>
            </a:r>
            <a:endParaRPr sz="900" b="1" dirty="0">
              <a:solidFill>
                <a:schemeClr val="dk1"/>
              </a:solidFill>
              <a:latin typeface="Calibri"/>
              <a:ea typeface="Calibri"/>
              <a:cs typeface="Calibri"/>
              <a:sym typeface="Calibri"/>
            </a:endParaRPr>
          </a:p>
        </p:txBody>
      </p:sp>
      <p:graphicFrame>
        <p:nvGraphicFramePr>
          <p:cNvPr id="7" name="Table 6">
            <a:extLst>
              <a:ext uri="{FF2B5EF4-FFF2-40B4-BE49-F238E27FC236}">
                <a16:creationId xmlns:a16="http://schemas.microsoft.com/office/drawing/2014/main" id="{51694E95-1331-4874-87B6-57F8BC092BED}"/>
              </a:ext>
            </a:extLst>
          </p:cNvPr>
          <p:cNvGraphicFramePr>
            <a:graphicFrameLocks noGrp="1"/>
          </p:cNvGraphicFramePr>
          <p:nvPr>
            <p:extLst>
              <p:ext uri="{D42A27DB-BD31-4B8C-83A1-F6EECF244321}">
                <p14:modId xmlns:p14="http://schemas.microsoft.com/office/powerpoint/2010/main" val="399541072"/>
              </p:ext>
            </p:extLst>
          </p:nvPr>
        </p:nvGraphicFramePr>
        <p:xfrm>
          <a:off x="693194" y="1070496"/>
          <a:ext cx="7817205" cy="5266569"/>
        </p:xfrm>
        <a:graphic>
          <a:graphicData uri="http://schemas.openxmlformats.org/drawingml/2006/table">
            <a:tbl>
              <a:tblPr/>
              <a:tblGrid>
                <a:gridCol w="2968689">
                  <a:extLst>
                    <a:ext uri="{9D8B030D-6E8A-4147-A177-3AD203B41FA5}">
                      <a16:colId xmlns:a16="http://schemas.microsoft.com/office/drawing/2014/main" val="425077065"/>
                    </a:ext>
                  </a:extLst>
                </a:gridCol>
                <a:gridCol w="1150495">
                  <a:extLst>
                    <a:ext uri="{9D8B030D-6E8A-4147-A177-3AD203B41FA5}">
                      <a16:colId xmlns:a16="http://schemas.microsoft.com/office/drawing/2014/main" val="2898321280"/>
                    </a:ext>
                  </a:extLst>
                </a:gridCol>
                <a:gridCol w="790966">
                  <a:extLst>
                    <a:ext uri="{9D8B030D-6E8A-4147-A177-3AD203B41FA5}">
                      <a16:colId xmlns:a16="http://schemas.microsoft.com/office/drawing/2014/main" val="1795272306"/>
                    </a:ext>
                  </a:extLst>
                </a:gridCol>
                <a:gridCol w="626609">
                  <a:extLst>
                    <a:ext uri="{9D8B030D-6E8A-4147-A177-3AD203B41FA5}">
                      <a16:colId xmlns:a16="http://schemas.microsoft.com/office/drawing/2014/main" val="1058847479"/>
                    </a:ext>
                  </a:extLst>
                </a:gridCol>
                <a:gridCol w="780693">
                  <a:extLst>
                    <a:ext uri="{9D8B030D-6E8A-4147-A177-3AD203B41FA5}">
                      <a16:colId xmlns:a16="http://schemas.microsoft.com/office/drawing/2014/main" val="1946431213"/>
                    </a:ext>
                  </a:extLst>
                </a:gridCol>
                <a:gridCol w="770421">
                  <a:extLst>
                    <a:ext uri="{9D8B030D-6E8A-4147-A177-3AD203B41FA5}">
                      <a16:colId xmlns:a16="http://schemas.microsoft.com/office/drawing/2014/main" val="3193533398"/>
                    </a:ext>
                  </a:extLst>
                </a:gridCol>
                <a:gridCol w="729332">
                  <a:extLst>
                    <a:ext uri="{9D8B030D-6E8A-4147-A177-3AD203B41FA5}">
                      <a16:colId xmlns:a16="http://schemas.microsoft.com/office/drawing/2014/main" val="340331380"/>
                    </a:ext>
                  </a:extLst>
                </a:gridCol>
              </a:tblGrid>
              <a:tr h="400085">
                <a:tc>
                  <a:txBody>
                    <a:bodyPr/>
                    <a:lstStyle/>
                    <a:p>
                      <a:pPr algn="ctr" fontAlgn="ctr"/>
                      <a:r>
                        <a:rPr lang="en-IN" sz="1100" b="1" i="0" u="none" strike="noStrike" dirty="0">
                          <a:solidFill>
                            <a:schemeClr val="bg1"/>
                          </a:solidFill>
                          <a:effectLst/>
                          <a:latin typeface="Univers Condensed Light" panose="020B0306020202040204" pitchFamily="34" charset="0"/>
                        </a:rPr>
                        <a:t>Predictors</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Coefficient estimate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Standard Error</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z value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err="1">
                          <a:solidFill>
                            <a:schemeClr val="bg1"/>
                          </a:solidFill>
                          <a:effectLst/>
                          <a:latin typeface="Univers Condensed Light" panose="020B0306020202040204" pitchFamily="34" charset="0"/>
                        </a:rPr>
                        <a:t>Pr</a:t>
                      </a:r>
                      <a:r>
                        <a:rPr lang="en-IN" sz="1100" b="1" i="0" u="none" strike="noStrike" dirty="0">
                          <a:solidFill>
                            <a:schemeClr val="bg1"/>
                          </a:solidFill>
                          <a:effectLst/>
                          <a:latin typeface="Univers Condensed Light" panose="020B0306020202040204" pitchFamily="34" charset="0"/>
                        </a:rPr>
                        <a:t>(&gt;|z|)</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Significance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fontAlgn="ctr"/>
                      <a:r>
                        <a:rPr lang="en-IN" sz="1100" b="1" i="0" u="none" strike="noStrike" dirty="0">
                          <a:solidFill>
                            <a:schemeClr val="bg1"/>
                          </a:solidFill>
                          <a:effectLst/>
                          <a:latin typeface="Univers Condensed Light" panose="020B0306020202040204" pitchFamily="34" charset="0"/>
                        </a:rPr>
                        <a:t>Odds Ratio</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extLst>
                  <a:ext uri="{0D108BD9-81ED-4DB2-BD59-A6C34878D82A}">
                    <a16:rowId xmlns:a16="http://schemas.microsoft.com/office/drawing/2014/main" val="900343022"/>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Alcohol Involvement</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0.674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0.055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12.258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1.96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4157730969"/>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Backing Unsafely</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-1.115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0.049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-22.896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0.33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736562602"/>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Driver Inattention/Distraction</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0.123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0.023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5.328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9.94E-08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129247307"/>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Failure to Yield Right-of-Way</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0.455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15.242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1.58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808223090"/>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Following Too Closely</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0.400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0.028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14.378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1.49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758203218"/>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Other Vehicular</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0.113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2.730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0.006329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1.12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167133602"/>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Passing or Lane Usage Improper</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-0.462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-11.054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0.63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535741119"/>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Pedestrian/Bicyclist/Other Pedestrian</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0.227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0.094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2.410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0.015953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249520748"/>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Reaction to Uninvolved Vehicle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0.241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0.052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4.613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0.00000396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901254709"/>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Traffic Control Disregarded</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1.320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30.345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3.74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223115351"/>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Turning Improperly</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0.018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0.048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0.369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0.712475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Calibri" panose="020F0502020204030204" pitchFamily="34" charset="0"/>
                        </a:rPr>
                        <a:t> </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1.02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extLst>
                  <a:ext uri="{0D108BD9-81ED-4DB2-BD59-A6C34878D82A}">
                    <a16:rowId xmlns:a16="http://schemas.microsoft.com/office/drawing/2014/main" val="416056634"/>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Unsafe Lane Changing</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-0.334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-7.215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5.38E-13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0.72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436136346"/>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Unsafe Speed</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1.009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21.662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2.74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560686306"/>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Unspecified vehicular factor</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-0.286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0.024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-11.682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0.75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136516377"/>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Bike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0.226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0.097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2.320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0.02032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771329202"/>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Box Truck</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-0.538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0.070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-7.710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1.26E-14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0.58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797140628"/>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Bus</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-0.019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0.064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-0.295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0.768178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Calibri" panose="020F0502020204030204" pitchFamily="34" charset="0"/>
                        </a:rPr>
                        <a:t> </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0.98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extLst>
                  <a:ext uri="{0D108BD9-81ED-4DB2-BD59-A6C34878D82A}">
                    <a16:rowId xmlns:a16="http://schemas.microsoft.com/office/drawing/2014/main" val="1122193570"/>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Motorcycle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1.713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0.076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22.413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5.55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7905533"/>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Pickup Truck</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-0.176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0.053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-3.305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0.000951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0.84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896587247"/>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Sedan</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0.178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5.091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0.000000356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460657174"/>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Station Wagon/Sport Utility Vehicle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0.057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0.035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1.617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0.105939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Calibri" panose="020F0502020204030204" pitchFamily="34" charset="0"/>
                        </a:rPr>
                        <a:t> </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1.06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extLst>
                  <a:ext uri="{0D108BD9-81ED-4DB2-BD59-A6C34878D82A}">
                    <a16:rowId xmlns:a16="http://schemas.microsoft.com/office/drawing/2014/main" val="3080278076"/>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Taxi</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0.306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6.768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1.31E-11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1.36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667590323"/>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Unknown vehicle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-0.060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0.113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-0.530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0.59645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dirty="0">
                          <a:solidFill>
                            <a:srgbClr val="000000"/>
                          </a:solidFill>
                          <a:effectLst/>
                          <a:latin typeface="Calibri" panose="020F0502020204030204" pitchFamily="34" charset="0"/>
                        </a:rPr>
                        <a:t> </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tc>
                  <a:txBody>
                    <a:bodyPr/>
                    <a:lstStyle/>
                    <a:p>
                      <a:pPr algn="ctr" fontAlgn="b"/>
                      <a:r>
                        <a:rPr lang="en-IN" sz="1100" b="0" i="0" u="none" strike="noStrike">
                          <a:solidFill>
                            <a:srgbClr val="000000"/>
                          </a:solidFill>
                          <a:effectLst/>
                          <a:latin typeface="Univers Condensed Light" panose="020B0306020202040204" pitchFamily="34" charset="0"/>
                        </a:rPr>
                        <a:t>0.94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CE4D6"/>
                    </a:solidFill>
                  </a:tcPr>
                </a:tc>
                <a:extLst>
                  <a:ext uri="{0D108BD9-81ED-4DB2-BD59-A6C34878D82A}">
                    <a16:rowId xmlns:a16="http://schemas.microsoft.com/office/drawing/2014/main" val="3525594225"/>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Avenue</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0.124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3.554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0.000379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1.13</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42500914"/>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Boulevard</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0.256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6.322</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2.59E-10</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2703554511"/>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Highway</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0.517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13.984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&lt; 2e-16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1.68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783008087"/>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Road</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0.255</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0.046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5.601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2.13E-08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Univers Condensed Light" panose="020B0306020202040204" pitchFamily="34" charset="0"/>
                        </a:rPr>
                        <a:t>1.29</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801130330"/>
                  </a:ext>
                </a:extLst>
              </a:tr>
              <a:tr h="147921">
                <a:tc>
                  <a:txBody>
                    <a:bodyPr/>
                    <a:lstStyle/>
                    <a:p>
                      <a:pPr algn="l" fontAlgn="ctr"/>
                      <a:r>
                        <a:rPr lang="en-IN" sz="1100" b="0" i="0" u="none" strike="noStrike" dirty="0">
                          <a:solidFill>
                            <a:srgbClr val="000000"/>
                          </a:solidFill>
                          <a:effectLst/>
                          <a:latin typeface="Univers Condensed Light" panose="020B0306020202040204" pitchFamily="34" charset="0"/>
                        </a:rPr>
                        <a:t>Street</a:t>
                      </a:r>
                    </a:p>
                  </a:txBody>
                  <a:tcPr marL="6163" marR="6163" marT="6163"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FFFFF"/>
                    </a:solidFill>
                  </a:tcPr>
                </a:tc>
                <a:tc>
                  <a:txBody>
                    <a:bodyPr/>
                    <a:lstStyle/>
                    <a:p>
                      <a:pPr algn="ctr" fontAlgn="b"/>
                      <a:r>
                        <a:rPr lang="en-IN" sz="1100" b="0" i="0" u="none" strike="noStrike" dirty="0">
                          <a:solidFill>
                            <a:srgbClr val="000000"/>
                          </a:solidFill>
                          <a:effectLst/>
                          <a:latin typeface="Univers Condensed Light" panose="020B0306020202040204" pitchFamily="34" charset="0"/>
                        </a:rPr>
                        <a:t>-0.171</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0.036</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-4.777</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0.00000178</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Univers Condensed Light" panose="020B0306020202040204" pitchFamily="34" charset="0"/>
                        </a:rPr>
                        <a:t>0.84</a:t>
                      </a:r>
                    </a:p>
                  </a:txBody>
                  <a:tcPr marL="6163" marR="6163" marT="6163"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613904573"/>
                  </a:ext>
                </a:extLst>
              </a:tr>
            </a:tbl>
          </a:graphicData>
        </a:graphic>
      </p:graphicFrame>
      <p:sp>
        <p:nvSpPr>
          <p:cNvPr id="9" name="Google Shape;211;p25">
            <a:extLst>
              <a:ext uri="{FF2B5EF4-FFF2-40B4-BE49-F238E27FC236}">
                <a16:creationId xmlns:a16="http://schemas.microsoft.com/office/drawing/2014/main" id="{18EEB983-DC10-4FF2-A35C-B9362F6BD6D8}"/>
              </a:ext>
            </a:extLst>
          </p:cNvPr>
          <p:cNvSpPr txBox="1"/>
          <p:nvPr/>
        </p:nvSpPr>
        <p:spPr>
          <a:xfrm>
            <a:off x="624841" y="100065"/>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Model summary (2/2)</a:t>
            </a:r>
            <a:endParaRPr dirty="0">
              <a:solidFill>
                <a:schemeClr val="tx1"/>
              </a:solidFill>
              <a:latin typeface="Agency FB" panose="020B0503020202020204" pitchFamily="34" charset="77"/>
              <a:sym typeface="Calibri"/>
            </a:endParaRPr>
          </a:p>
        </p:txBody>
      </p:sp>
    </p:spTree>
    <p:extLst>
      <p:ext uri="{BB962C8B-B14F-4D97-AF65-F5344CB8AC3E}">
        <p14:creationId xmlns:p14="http://schemas.microsoft.com/office/powerpoint/2010/main" val="3808127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25"/>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9" name="Google Shape;211;p25">
            <a:extLst>
              <a:ext uri="{FF2B5EF4-FFF2-40B4-BE49-F238E27FC236}">
                <a16:creationId xmlns:a16="http://schemas.microsoft.com/office/drawing/2014/main" id="{18EEB983-DC10-4FF2-A35C-B9362F6BD6D8}"/>
              </a:ext>
            </a:extLst>
          </p:cNvPr>
          <p:cNvSpPr txBox="1"/>
          <p:nvPr/>
        </p:nvSpPr>
        <p:spPr>
          <a:xfrm>
            <a:off x="624841" y="100065"/>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DUI vs Boroughs – Interaction model summary</a:t>
            </a:r>
            <a:endParaRPr dirty="0">
              <a:solidFill>
                <a:schemeClr val="tx1"/>
              </a:solidFill>
              <a:latin typeface="Agency FB" panose="020B0503020202020204" pitchFamily="34" charset="77"/>
              <a:sym typeface="Calibri"/>
            </a:endParaRPr>
          </a:p>
        </p:txBody>
      </p:sp>
      <p:graphicFrame>
        <p:nvGraphicFramePr>
          <p:cNvPr id="2" name="Table 1">
            <a:extLst>
              <a:ext uri="{FF2B5EF4-FFF2-40B4-BE49-F238E27FC236}">
                <a16:creationId xmlns:a16="http://schemas.microsoft.com/office/drawing/2014/main" id="{38A79CD5-550C-4B8C-8E07-DADD29D3A9C4}"/>
              </a:ext>
            </a:extLst>
          </p:cNvPr>
          <p:cNvGraphicFramePr>
            <a:graphicFrameLocks noGrp="1"/>
          </p:cNvGraphicFramePr>
          <p:nvPr>
            <p:extLst>
              <p:ext uri="{D42A27DB-BD31-4B8C-83A1-F6EECF244321}">
                <p14:modId xmlns:p14="http://schemas.microsoft.com/office/powerpoint/2010/main" val="3332757430"/>
              </p:ext>
            </p:extLst>
          </p:nvPr>
        </p:nvGraphicFramePr>
        <p:xfrm>
          <a:off x="624841" y="1532334"/>
          <a:ext cx="7218258" cy="1896666"/>
        </p:xfrm>
        <a:graphic>
          <a:graphicData uri="http://schemas.openxmlformats.org/drawingml/2006/table">
            <a:tbl>
              <a:tblPr/>
              <a:tblGrid>
                <a:gridCol w="1203043">
                  <a:extLst>
                    <a:ext uri="{9D8B030D-6E8A-4147-A177-3AD203B41FA5}">
                      <a16:colId xmlns:a16="http://schemas.microsoft.com/office/drawing/2014/main" val="1049409951"/>
                    </a:ext>
                  </a:extLst>
                </a:gridCol>
                <a:gridCol w="1203043">
                  <a:extLst>
                    <a:ext uri="{9D8B030D-6E8A-4147-A177-3AD203B41FA5}">
                      <a16:colId xmlns:a16="http://schemas.microsoft.com/office/drawing/2014/main" val="2323498553"/>
                    </a:ext>
                  </a:extLst>
                </a:gridCol>
                <a:gridCol w="1203043">
                  <a:extLst>
                    <a:ext uri="{9D8B030D-6E8A-4147-A177-3AD203B41FA5}">
                      <a16:colId xmlns:a16="http://schemas.microsoft.com/office/drawing/2014/main" val="3258444298"/>
                    </a:ext>
                  </a:extLst>
                </a:gridCol>
                <a:gridCol w="1203043">
                  <a:extLst>
                    <a:ext uri="{9D8B030D-6E8A-4147-A177-3AD203B41FA5}">
                      <a16:colId xmlns:a16="http://schemas.microsoft.com/office/drawing/2014/main" val="2136201256"/>
                    </a:ext>
                  </a:extLst>
                </a:gridCol>
                <a:gridCol w="1203043">
                  <a:extLst>
                    <a:ext uri="{9D8B030D-6E8A-4147-A177-3AD203B41FA5}">
                      <a16:colId xmlns:a16="http://schemas.microsoft.com/office/drawing/2014/main" val="942659903"/>
                    </a:ext>
                  </a:extLst>
                </a:gridCol>
                <a:gridCol w="1203043">
                  <a:extLst>
                    <a:ext uri="{9D8B030D-6E8A-4147-A177-3AD203B41FA5}">
                      <a16:colId xmlns:a16="http://schemas.microsoft.com/office/drawing/2014/main" val="1739451956"/>
                    </a:ext>
                  </a:extLst>
                </a:gridCol>
              </a:tblGrid>
              <a:tr h="501499">
                <a:tc>
                  <a:txBody>
                    <a:bodyPr/>
                    <a:lstStyle/>
                    <a:p>
                      <a:pPr algn="ctr" rtl="0" fontAlgn="ctr"/>
                      <a:r>
                        <a:rPr lang="en-US" sz="1400" b="1" i="0" u="none" strike="noStrike">
                          <a:solidFill>
                            <a:srgbClr val="FFFFFF"/>
                          </a:solidFill>
                          <a:effectLst/>
                          <a:latin typeface="Univers Condensed Light" panose="020B0306020202040204" pitchFamily="34" charset="0"/>
                        </a:rPr>
                        <a:t>Predictors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rtl="0" fontAlgn="ctr"/>
                      <a:r>
                        <a:rPr lang="en-US" sz="1400" b="1" i="0" u="none" strike="noStrike" dirty="0">
                          <a:solidFill>
                            <a:srgbClr val="FFFFFF"/>
                          </a:solidFill>
                          <a:effectLst/>
                          <a:latin typeface="Univers Condensed Light" panose="020B0306020202040204" pitchFamily="34" charset="0"/>
                        </a:rPr>
                        <a:t>Coefficient Estimate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rtl="0" fontAlgn="ctr"/>
                      <a:r>
                        <a:rPr lang="en-US" sz="1400" b="1" i="0" u="none" strike="noStrike">
                          <a:solidFill>
                            <a:srgbClr val="FFFFFF"/>
                          </a:solidFill>
                          <a:effectLst/>
                          <a:latin typeface="Univers Condensed Light" panose="020B0306020202040204" pitchFamily="34" charset="0"/>
                        </a:rPr>
                        <a:t>Standard Error</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rtl="0" fontAlgn="ctr"/>
                      <a:r>
                        <a:rPr lang="en-US" sz="1400" b="1" i="0" u="none" strike="noStrike">
                          <a:solidFill>
                            <a:srgbClr val="FFFFFF"/>
                          </a:solidFill>
                          <a:effectLst/>
                          <a:latin typeface="Univers Condensed Light" panose="020B0306020202040204" pitchFamily="34" charset="0"/>
                        </a:rPr>
                        <a:t>z value</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rtl="0" fontAlgn="ctr"/>
                      <a:r>
                        <a:rPr lang="en-US" sz="1400" b="1" i="0" u="none" strike="noStrike">
                          <a:solidFill>
                            <a:srgbClr val="FFFFFF"/>
                          </a:solidFill>
                          <a:effectLst/>
                          <a:latin typeface="Univers Condensed Light" panose="020B0306020202040204" pitchFamily="34" charset="0"/>
                        </a:rPr>
                        <a:t>Pr (&gt;|z|)</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tc>
                  <a:txBody>
                    <a:bodyPr/>
                    <a:lstStyle/>
                    <a:p>
                      <a:pPr algn="ctr" rtl="0" fontAlgn="ctr"/>
                      <a:r>
                        <a:rPr lang="en-US" sz="1400" b="1" i="0" u="none" strike="noStrike">
                          <a:solidFill>
                            <a:srgbClr val="FFFFFF"/>
                          </a:solidFill>
                          <a:effectLst/>
                          <a:latin typeface="Univers Condensed Light" panose="020B0306020202040204" pitchFamily="34" charset="0"/>
                        </a:rPr>
                        <a:t>Odds Ratio</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solidFill>
                      <a:srgbClr val="F53737"/>
                    </a:solidFill>
                  </a:tcPr>
                </a:tc>
                <a:extLst>
                  <a:ext uri="{0D108BD9-81ED-4DB2-BD59-A6C34878D82A}">
                    <a16:rowId xmlns:a16="http://schemas.microsoft.com/office/drawing/2014/main" val="309409056"/>
                  </a:ext>
                </a:extLst>
              </a:tr>
              <a:tr h="265553">
                <a:tc>
                  <a:txBody>
                    <a:bodyPr/>
                    <a:lstStyle/>
                    <a:p>
                      <a:pPr algn="ctr" rtl="0" fontAlgn="ctr"/>
                      <a:r>
                        <a:rPr lang="en-US" sz="1400" b="0" i="0" u="none" strike="noStrike">
                          <a:solidFill>
                            <a:srgbClr val="000000"/>
                          </a:solidFill>
                          <a:effectLst/>
                          <a:latin typeface="Univers Condensed Light" panose="020B0306020202040204" pitchFamily="34" charset="0"/>
                        </a:rPr>
                        <a:t>(Intercept)</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-5.00247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0.06234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-80.25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-0.99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990082968"/>
                  </a:ext>
                </a:extLst>
              </a:tr>
              <a:tr h="265553">
                <a:tc>
                  <a:txBody>
                    <a:bodyPr/>
                    <a:lstStyle/>
                    <a:p>
                      <a:pPr algn="ctr" rtl="0" fontAlgn="ctr"/>
                      <a:r>
                        <a:rPr lang="en-US" sz="1400" b="0" i="0" u="none" strike="noStrike">
                          <a:solidFill>
                            <a:srgbClr val="000000"/>
                          </a:solidFill>
                          <a:effectLst/>
                          <a:latin typeface="Univers Condensed Light" panose="020B0306020202040204" pitchFamily="34" charset="0"/>
                        </a:rPr>
                        <a:t>Bronx</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0.60324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0.08055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7.489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6.93E-14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0.82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77098558"/>
                  </a:ext>
                </a:extLst>
              </a:tr>
              <a:tr h="245126">
                <a:tc>
                  <a:txBody>
                    <a:bodyPr/>
                    <a:lstStyle/>
                    <a:p>
                      <a:pPr algn="ctr" rtl="0" fontAlgn="ctr"/>
                      <a:r>
                        <a:rPr lang="en-US" sz="1400" b="0" i="0" u="none" strike="noStrike">
                          <a:solidFill>
                            <a:srgbClr val="000000"/>
                          </a:solidFill>
                          <a:effectLst/>
                          <a:latin typeface="Univers Condensed Light" panose="020B0306020202040204" pitchFamily="34" charset="0"/>
                        </a:rPr>
                        <a:t>Brooklyn</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0.55835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0.07307</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7.641</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2.15E-14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0.74</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354441876"/>
                  </a:ext>
                </a:extLst>
              </a:tr>
              <a:tr h="265553">
                <a:tc>
                  <a:txBody>
                    <a:bodyPr/>
                    <a:lstStyle/>
                    <a:p>
                      <a:pPr algn="ctr" rtl="0" fontAlgn="ctr"/>
                      <a:r>
                        <a:rPr lang="en-US" sz="1400" b="0" i="0" u="none" strike="noStrike">
                          <a:solidFill>
                            <a:srgbClr val="000000"/>
                          </a:solidFill>
                          <a:effectLst/>
                          <a:latin typeface="Univers Condensed Light" panose="020B0306020202040204" pitchFamily="34" charset="0"/>
                        </a:rPr>
                        <a:t>Queens</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0.44612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0.07416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6.016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1.79E-09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0.56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1635676946"/>
                  </a:ext>
                </a:extLst>
              </a:tr>
              <a:tr h="353382">
                <a:tc>
                  <a:txBody>
                    <a:bodyPr/>
                    <a:lstStyle/>
                    <a:p>
                      <a:pPr algn="ctr" rtl="0" fontAlgn="ctr"/>
                      <a:r>
                        <a:rPr lang="en-US" sz="1400" b="0" i="0" u="none" strike="noStrike" dirty="0">
                          <a:solidFill>
                            <a:srgbClr val="000000"/>
                          </a:solidFill>
                          <a:effectLst/>
                          <a:latin typeface="Univers Condensed Light" panose="020B0306020202040204" pitchFamily="34" charset="0"/>
                        </a:rPr>
                        <a:t>Staten Island</a:t>
                      </a:r>
                    </a:p>
                  </a:txBody>
                  <a:tcPr marL="7620" marR="7620" marT="7620" marB="0" anchor="ctr">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1.31659</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0.10012</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13.15</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Univers Condensed Light" panose="020B0306020202040204" pitchFamily="34" charset="0"/>
                        </a:rPr>
                        <a:t>2E-16</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Univers Condensed Light" panose="020B0306020202040204" pitchFamily="34" charset="0"/>
                        </a:rPr>
                        <a:t>2.73</a:t>
                      </a:r>
                    </a:p>
                  </a:txBody>
                  <a:tcPr marL="7620" marR="7620" marT="7620" marB="0" anchor="b">
                    <a:lnL w="6350" cap="flat" cmpd="sng" algn="ctr">
                      <a:solidFill>
                        <a:srgbClr val="595959"/>
                      </a:solidFill>
                      <a:prstDash val="solid"/>
                      <a:round/>
                      <a:headEnd type="none" w="med" len="med"/>
                      <a:tailEnd type="none" w="med" len="med"/>
                    </a:lnL>
                    <a:lnR w="6350" cap="flat" cmpd="sng" algn="ctr">
                      <a:solidFill>
                        <a:srgbClr val="595959"/>
                      </a:solidFill>
                      <a:prstDash val="solid"/>
                      <a:round/>
                      <a:headEnd type="none" w="med" len="med"/>
                      <a:tailEnd type="none" w="med" len="med"/>
                    </a:lnR>
                    <a:lnT w="6350" cap="flat" cmpd="sng" algn="ctr">
                      <a:solidFill>
                        <a:srgbClr val="595959"/>
                      </a:solidFill>
                      <a:prstDash val="solid"/>
                      <a:round/>
                      <a:headEnd type="none" w="med" len="med"/>
                      <a:tailEnd type="none" w="med" len="med"/>
                    </a:lnT>
                    <a:lnB w="6350" cap="flat" cmpd="sng" algn="ctr">
                      <a:solidFill>
                        <a:srgbClr val="595959"/>
                      </a:solidFill>
                      <a:prstDash val="solid"/>
                      <a:round/>
                      <a:headEnd type="none" w="med" len="med"/>
                      <a:tailEnd type="none" w="med" len="med"/>
                    </a:lnB>
                  </a:tcPr>
                </a:tc>
                <a:extLst>
                  <a:ext uri="{0D108BD9-81ED-4DB2-BD59-A6C34878D82A}">
                    <a16:rowId xmlns:a16="http://schemas.microsoft.com/office/drawing/2014/main" val="3251921112"/>
                  </a:ext>
                </a:extLst>
              </a:tr>
            </a:tbl>
          </a:graphicData>
        </a:graphic>
      </p:graphicFrame>
    </p:spTree>
    <p:extLst>
      <p:ext uri="{BB962C8B-B14F-4D97-AF65-F5344CB8AC3E}">
        <p14:creationId xmlns:p14="http://schemas.microsoft.com/office/powerpoint/2010/main" val="354390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685E06-F88D-43C2-A401-CBC0B30E5D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
        <p:nvSpPr>
          <p:cNvPr id="5" name="Google Shape;211;p25">
            <a:extLst>
              <a:ext uri="{FF2B5EF4-FFF2-40B4-BE49-F238E27FC236}">
                <a16:creationId xmlns:a16="http://schemas.microsoft.com/office/drawing/2014/main" id="{61426F3C-EAD9-4A4F-BD36-A053FC28F6EC}"/>
              </a:ext>
            </a:extLst>
          </p:cNvPr>
          <p:cNvSpPr txBox="1"/>
          <p:nvPr/>
        </p:nvSpPr>
        <p:spPr>
          <a:xfrm>
            <a:off x="624841" y="116314"/>
            <a:ext cx="8798700" cy="735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sz="2600" dirty="0">
                <a:solidFill>
                  <a:schemeClr val="tx1"/>
                </a:solidFill>
                <a:sym typeface="Calibri"/>
              </a:rPr>
              <a:t>We would like to look into..</a:t>
            </a:r>
            <a:endParaRPr sz="2600" dirty="0">
              <a:solidFill>
                <a:schemeClr val="tx1"/>
              </a:solidFill>
              <a:sym typeface="Calibri"/>
            </a:endParaRPr>
          </a:p>
        </p:txBody>
      </p:sp>
      <p:sp>
        <p:nvSpPr>
          <p:cNvPr id="6" name="Rectangle: Rounded Corners 5">
            <a:extLst>
              <a:ext uri="{FF2B5EF4-FFF2-40B4-BE49-F238E27FC236}">
                <a16:creationId xmlns:a16="http://schemas.microsoft.com/office/drawing/2014/main" id="{A077FFBC-BA72-45FB-9528-DF237CE64C07}"/>
              </a:ext>
            </a:extLst>
          </p:cNvPr>
          <p:cNvSpPr/>
          <p:nvPr/>
        </p:nvSpPr>
        <p:spPr>
          <a:xfrm>
            <a:off x="1398631" y="1292471"/>
            <a:ext cx="7678994" cy="658761"/>
          </a:xfrm>
          <a:prstGeom prst="roundRect">
            <a:avLst/>
          </a:prstGeom>
          <a:solidFill>
            <a:schemeClr val="bg1"/>
          </a:solidFill>
          <a:ln w="19050">
            <a:solidFill>
              <a:srgbClr val="F5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latin typeface="Univers Condensed Light" panose="020B0306020202040204" pitchFamily="34" charset="0"/>
              </a:rPr>
              <a:t>Whether the number of collisions resulting in injuries is the same across all the time segments of the day for all the boroughs of New York City</a:t>
            </a:r>
          </a:p>
        </p:txBody>
      </p:sp>
      <p:sp>
        <p:nvSpPr>
          <p:cNvPr id="7" name="Rectangle: Rounded Corners 6">
            <a:extLst>
              <a:ext uri="{FF2B5EF4-FFF2-40B4-BE49-F238E27FC236}">
                <a16:creationId xmlns:a16="http://schemas.microsoft.com/office/drawing/2014/main" id="{2D347668-2078-4B7C-954C-8A0A1B96125C}"/>
              </a:ext>
            </a:extLst>
          </p:cNvPr>
          <p:cNvSpPr/>
          <p:nvPr/>
        </p:nvSpPr>
        <p:spPr>
          <a:xfrm>
            <a:off x="1398631" y="2483766"/>
            <a:ext cx="7678994" cy="658761"/>
          </a:xfrm>
          <a:prstGeom prst="roundRect">
            <a:avLst/>
          </a:prstGeom>
          <a:solidFill>
            <a:schemeClr val="bg1"/>
          </a:solidFill>
          <a:ln w="19050">
            <a:solidFill>
              <a:srgbClr val="F5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latin typeface="Univers Condensed Light" panose="020B0306020202040204" pitchFamily="34" charset="0"/>
              </a:rPr>
              <a:t>Whether seasons and weather have an effect on the number of collisions resulting in an injury</a:t>
            </a:r>
          </a:p>
        </p:txBody>
      </p:sp>
      <p:sp>
        <p:nvSpPr>
          <p:cNvPr id="8" name="Rectangle: Rounded Corners 7">
            <a:extLst>
              <a:ext uri="{FF2B5EF4-FFF2-40B4-BE49-F238E27FC236}">
                <a16:creationId xmlns:a16="http://schemas.microsoft.com/office/drawing/2014/main" id="{B8F86E1F-18E0-47DD-93CD-05067AD5D8BC}"/>
              </a:ext>
            </a:extLst>
          </p:cNvPr>
          <p:cNvSpPr/>
          <p:nvPr/>
        </p:nvSpPr>
        <p:spPr>
          <a:xfrm>
            <a:off x="1398631" y="3675061"/>
            <a:ext cx="7678994" cy="658761"/>
          </a:xfrm>
          <a:prstGeom prst="roundRect">
            <a:avLst/>
          </a:prstGeom>
          <a:solidFill>
            <a:schemeClr val="bg1"/>
          </a:solidFill>
          <a:ln w="19050">
            <a:solidFill>
              <a:srgbClr val="F5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latin typeface="Univers Condensed Light" panose="020B0306020202040204" pitchFamily="34" charset="0"/>
              </a:rPr>
              <a:t>Whether Driving Under Influence (DUI) is a significant factor for collisions resulting in injury</a:t>
            </a:r>
          </a:p>
        </p:txBody>
      </p:sp>
      <p:sp>
        <p:nvSpPr>
          <p:cNvPr id="9" name="Rectangle: Rounded Corners 8">
            <a:extLst>
              <a:ext uri="{FF2B5EF4-FFF2-40B4-BE49-F238E27FC236}">
                <a16:creationId xmlns:a16="http://schemas.microsoft.com/office/drawing/2014/main" id="{A4ED33C4-394F-4FDB-A7F8-5E218F026CDB}"/>
              </a:ext>
            </a:extLst>
          </p:cNvPr>
          <p:cNvSpPr/>
          <p:nvPr/>
        </p:nvSpPr>
        <p:spPr>
          <a:xfrm>
            <a:off x="1398631" y="4799235"/>
            <a:ext cx="7678994" cy="658762"/>
          </a:xfrm>
          <a:prstGeom prst="roundRect">
            <a:avLst/>
          </a:prstGeom>
          <a:solidFill>
            <a:schemeClr val="bg1"/>
          </a:solidFill>
          <a:ln w="19050">
            <a:solidFill>
              <a:srgbClr val="F5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r>
              <a:rPr lang="en-IN" sz="1800" dirty="0">
                <a:solidFill>
                  <a:schemeClr val="tx1"/>
                </a:solidFill>
                <a:latin typeface="Univers Condensed Light" panose="020B0306020202040204" pitchFamily="34" charset="0"/>
              </a:rPr>
              <a:t>Given a collision happened, what are the significant factors that explain if a collision results in injury?</a:t>
            </a:r>
          </a:p>
        </p:txBody>
      </p:sp>
      <p:pic>
        <p:nvPicPr>
          <p:cNvPr id="10" name="Graphic 9" descr="Car">
            <a:extLst>
              <a:ext uri="{FF2B5EF4-FFF2-40B4-BE49-F238E27FC236}">
                <a16:creationId xmlns:a16="http://schemas.microsoft.com/office/drawing/2014/main" id="{10C24537-2515-4E92-9F91-4B92853F64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5106" y="3760843"/>
            <a:ext cx="469931" cy="469931"/>
          </a:xfrm>
          <a:prstGeom prst="rect">
            <a:avLst/>
          </a:prstGeom>
        </p:spPr>
      </p:pic>
      <p:pic>
        <p:nvPicPr>
          <p:cNvPr id="11" name="Graphic 10" descr="Rain">
            <a:extLst>
              <a:ext uri="{FF2B5EF4-FFF2-40B4-BE49-F238E27FC236}">
                <a16:creationId xmlns:a16="http://schemas.microsoft.com/office/drawing/2014/main" id="{5C6CC23C-E6F5-409B-9023-B5D1A7822B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2684" y="2585441"/>
            <a:ext cx="469931" cy="469931"/>
          </a:xfrm>
          <a:prstGeom prst="rect">
            <a:avLst/>
          </a:prstGeom>
        </p:spPr>
      </p:pic>
      <p:pic>
        <p:nvPicPr>
          <p:cNvPr id="15" name="Graphic 14" descr="Clock">
            <a:extLst>
              <a:ext uri="{FF2B5EF4-FFF2-40B4-BE49-F238E27FC236}">
                <a16:creationId xmlns:a16="http://schemas.microsoft.com/office/drawing/2014/main" id="{B6C42646-C54B-4D32-BA6A-27A6272683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7706" y="1431194"/>
            <a:ext cx="419886" cy="381314"/>
          </a:xfrm>
          <a:prstGeom prst="rect">
            <a:avLst/>
          </a:prstGeom>
        </p:spPr>
      </p:pic>
      <p:pic>
        <p:nvPicPr>
          <p:cNvPr id="17" name="Graphic 16" descr="Research">
            <a:extLst>
              <a:ext uri="{FF2B5EF4-FFF2-40B4-BE49-F238E27FC236}">
                <a16:creationId xmlns:a16="http://schemas.microsoft.com/office/drawing/2014/main" id="{B6C54F57-BAD3-42DE-8F47-1888231FC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7661" y="4936245"/>
            <a:ext cx="469931" cy="469931"/>
          </a:xfrm>
          <a:prstGeom prst="rect">
            <a:avLst/>
          </a:prstGeom>
        </p:spPr>
      </p:pic>
    </p:spTree>
    <p:extLst>
      <p:ext uri="{BB962C8B-B14F-4D97-AF65-F5344CB8AC3E}">
        <p14:creationId xmlns:p14="http://schemas.microsoft.com/office/powerpoint/2010/main" val="387180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689624" y="1327640"/>
            <a:ext cx="4022574" cy="50244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i="0" u="none" strike="noStrike" cap="none" dirty="0">
                <a:solidFill>
                  <a:schemeClr val="tx1"/>
                </a:solidFill>
                <a:latin typeface="Univers Condensed Light" panose="020B0306020202040204" pitchFamily="34" charset="0"/>
                <a:ea typeface="Cambria" panose="02040503050406030204" pitchFamily="18" charset="0"/>
                <a:cs typeface="Calibri"/>
                <a:sym typeface="Calibri"/>
              </a:rPr>
              <a:t>           Motor Vehicle Collisions – Crashes </a:t>
            </a:r>
          </a:p>
          <a:p>
            <a:pPr marL="0" marR="0" lvl="0" indent="0" algn="l" rtl="0">
              <a:spcBef>
                <a:spcPts val="0"/>
              </a:spcBef>
              <a:spcAft>
                <a:spcPts val="0"/>
              </a:spcAft>
              <a:buNone/>
            </a:pPr>
            <a:r>
              <a:rPr lang="en-IN" sz="1600" i="0" u="none" strike="noStrike" cap="none" dirty="0">
                <a:solidFill>
                  <a:schemeClr val="tx1"/>
                </a:solidFill>
                <a:latin typeface="Univers Condensed Light" panose="020B0306020202040204" pitchFamily="34" charset="0"/>
                <a:ea typeface="Cambria" panose="02040503050406030204" pitchFamily="18" charset="0"/>
                <a:cs typeface="Calibri"/>
                <a:sym typeface="Calibri"/>
              </a:rPr>
              <a:t>Primary data set</a:t>
            </a:r>
            <a:endParaRPr lang="en-IN" sz="1400" b="1" dirty="0">
              <a:solidFill>
                <a:srgbClr val="000000"/>
              </a:solidFill>
              <a:latin typeface="Univers Condensed Light" panose="020B0306020202040204" pitchFamily="34" charset="0"/>
              <a:ea typeface="Cambria" panose="02040503050406030204" pitchFamily="18" charset="0"/>
              <a:cs typeface="Calibri"/>
              <a:sym typeface="Calibri"/>
            </a:endParaRPr>
          </a:p>
          <a:p>
            <a:pPr lvl="0">
              <a:lnSpc>
                <a:spcPct val="150000"/>
              </a:lnSpc>
              <a:buSzPts val="1400"/>
            </a:pPr>
            <a:r>
              <a:rPr lang="en-IN" sz="1400" b="1" dirty="0">
                <a:solidFill>
                  <a:srgbClr val="000000"/>
                </a:solidFill>
                <a:latin typeface="Univers Condensed Light" panose="020B0306020202040204" pitchFamily="34" charset="0"/>
                <a:ea typeface="Cambria" panose="02040503050406030204" pitchFamily="18" charset="0"/>
                <a:cs typeface="Calibri"/>
                <a:sym typeface="Calibri"/>
              </a:rPr>
              <a:t>Source </a:t>
            </a:r>
            <a:r>
              <a:rPr lang="en-IN" sz="1400" dirty="0">
                <a:solidFill>
                  <a:srgbClr val="000000"/>
                </a:solidFill>
                <a:latin typeface="Univers Condensed Light" panose="020B0306020202040204" pitchFamily="34" charset="0"/>
                <a:ea typeface="Cambria" panose="02040503050406030204" pitchFamily="18" charset="0"/>
                <a:cs typeface="Calibri"/>
                <a:sym typeface="Calibri"/>
              </a:rPr>
              <a:t>: NYC </a:t>
            </a:r>
            <a:r>
              <a:rPr lang="en-IN" sz="1400" i="1" dirty="0">
                <a:solidFill>
                  <a:srgbClr val="000000"/>
                </a:solidFill>
                <a:latin typeface="Univers Condensed Light" panose="020B0306020202040204" pitchFamily="34" charset="0"/>
                <a:ea typeface="Cambria" panose="02040503050406030204" pitchFamily="18" charset="0"/>
                <a:cs typeface="Calibri"/>
                <a:sym typeface="Calibri"/>
              </a:rPr>
              <a:t>OpenData</a:t>
            </a:r>
            <a:r>
              <a:rPr lang="en-IN" sz="1400" dirty="0">
                <a:solidFill>
                  <a:srgbClr val="000000"/>
                </a:solidFill>
                <a:latin typeface="Univers Condensed Light" panose="020B0306020202040204" pitchFamily="34" charset="0"/>
                <a:ea typeface="Cambria" panose="02040503050406030204" pitchFamily="18" charset="0"/>
                <a:cs typeface="Calibri"/>
                <a:sym typeface="Calibri"/>
              </a:rPr>
              <a:t> </a:t>
            </a:r>
          </a:p>
          <a:p>
            <a:pPr lvl="0">
              <a:buSzPts val="1400"/>
            </a:pPr>
            <a:r>
              <a:rPr lang="en-IN" b="1" dirty="0">
                <a:latin typeface="Univers Condensed Light" panose="020B0306020202040204" pitchFamily="34" charset="0"/>
                <a:ea typeface="Cambria" panose="02040503050406030204" pitchFamily="18" charset="0"/>
                <a:cs typeface="Calibri"/>
                <a:sym typeface="Calibri"/>
              </a:rPr>
              <a:t>Scope </a:t>
            </a:r>
            <a:r>
              <a:rPr lang="en-IN" dirty="0">
                <a:latin typeface="Univers Condensed Light" panose="020B0306020202040204" pitchFamily="34" charset="0"/>
                <a:ea typeface="Cambria" panose="02040503050406030204" pitchFamily="18" charset="0"/>
                <a:cs typeface="Calibri"/>
                <a:sym typeface="Calibri"/>
              </a:rPr>
              <a:t>: I</a:t>
            </a:r>
            <a:r>
              <a:rPr lang="en-IN" sz="1400" dirty="0">
                <a:solidFill>
                  <a:srgbClr val="000000"/>
                </a:solidFill>
                <a:latin typeface="Univers Condensed Light" panose="020B0306020202040204" pitchFamily="34" charset="0"/>
                <a:ea typeface="Cambria" panose="02040503050406030204" pitchFamily="18" charset="0"/>
                <a:cs typeface="Calibri"/>
                <a:sym typeface="Calibri"/>
              </a:rPr>
              <a:t>nformation on police reported motor   vehicle collisions in NYC. Each row </a:t>
            </a:r>
            <a:r>
              <a:rPr lang="en-IN" dirty="0">
                <a:latin typeface="Univers Condensed Light" panose="020B0306020202040204" pitchFamily="34" charset="0"/>
                <a:ea typeface="Cambria" panose="02040503050406030204" pitchFamily="18" charset="0"/>
                <a:cs typeface="Calibri"/>
                <a:sym typeface="Calibri"/>
              </a:rPr>
              <a:t>represents a crash event.</a:t>
            </a:r>
          </a:p>
          <a:p>
            <a:pPr marR="0" lvl="0" algn="l" rtl="0">
              <a:lnSpc>
                <a:spcPct val="150000"/>
              </a:lnSpc>
              <a:spcBef>
                <a:spcPts val="0"/>
              </a:spcBef>
              <a:spcAft>
                <a:spcPts val="0"/>
              </a:spcAft>
              <a:buClr>
                <a:srgbClr val="000000"/>
              </a:buClr>
              <a:buSzPts val="1400"/>
            </a:pPr>
            <a:r>
              <a:rPr lang="en-IN" b="1" dirty="0">
                <a:latin typeface="Univers Condensed Light" panose="020B0306020202040204" pitchFamily="34" charset="0"/>
                <a:ea typeface="Cambria" panose="02040503050406030204" pitchFamily="18" charset="0"/>
                <a:cs typeface="Calibri"/>
                <a:sym typeface="Calibri"/>
              </a:rPr>
              <a:t>Data considered</a:t>
            </a:r>
            <a:r>
              <a:rPr lang="en-IN" sz="1400" b="1" dirty="0">
                <a:solidFill>
                  <a:srgbClr val="000000"/>
                </a:solidFill>
                <a:latin typeface="Univers Condensed Light" panose="020B0306020202040204" pitchFamily="34" charset="0"/>
                <a:ea typeface="Cambria" panose="02040503050406030204" pitchFamily="18" charset="0"/>
                <a:cs typeface="Calibri"/>
                <a:sym typeface="Calibri"/>
              </a:rPr>
              <a:t>:  </a:t>
            </a:r>
            <a:r>
              <a:rPr lang="en-IN" dirty="0">
                <a:latin typeface="Univers Condensed Light" panose="020B0306020202040204" pitchFamily="34" charset="0"/>
                <a:ea typeface="Cambria" panose="02040503050406030204" pitchFamily="18" charset="0"/>
                <a:cs typeface="Calibri"/>
                <a:sym typeface="Calibri"/>
              </a:rPr>
              <a:t>Jan 2019 to Dec 2019</a:t>
            </a:r>
          </a:p>
          <a:p>
            <a:pPr marR="0" lvl="0" algn="l" rtl="0">
              <a:lnSpc>
                <a:spcPct val="150000"/>
              </a:lnSpc>
              <a:spcBef>
                <a:spcPts val="0"/>
              </a:spcBef>
              <a:spcAft>
                <a:spcPts val="0"/>
              </a:spcAft>
              <a:buClr>
                <a:srgbClr val="000000"/>
              </a:buClr>
              <a:buSzPts val="1400"/>
            </a:pPr>
            <a:r>
              <a:rPr lang="en-IN" b="1" dirty="0">
                <a:latin typeface="Univers Condensed Light" panose="020B0306020202040204" pitchFamily="34" charset="0"/>
                <a:ea typeface="Cambria" panose="02040503050406030204" pitchFamily="18" charset="0"/>
                <a:cs typeface="Calibri"/>
                <a:sym typeface="Calibri"/>
              </a:rPr>
              <a:t>Key Attributes:</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Collision ID (Primary key)</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Crash Date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Crash Time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Borough (5 boroughs of NYC)</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Zip Code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Lat-long coordinates</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On-Street name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Off-Street name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Contributing factor vehicle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Vehicle type</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 Persons killed</a:t>
            </a:r>
          </a:p>
          <a:p>
            <a:pPr marL="285750" marR="0" lvl="0" indent="-285750" algn="l" rtl="0">
              <a:spcBef>
                <a:spcPts val="0"/>
              </a:spcBef>
              <a:spcAft>
                <a:spcPts val="0"/>
              </a:spcAft>
              <a:buClr>
                <a:srgbClr val="000000"/>
              </a:buClr>
              <a:buSzPts val="1400"/>
              <a:buFont typeface="Arial" panose="020B0604020202020204" pitchFamily="34" charset="0"/>
              <a:buChar char="•"/>
            </a:pPr>
            <a:r>
              <a:rPr lang="en-IN" dirty="0">
                <a:latin typeface="Univers Condensed Light" panose="020B0306020202040204" pitchFamily="34" charset="0"/>
                <a:ea typeface="Cambria" panose="02040503050406030204" pitchFamily="18" charset="0"/>
                <a:cs typeface="Calibri"/>
                <a:sym typeface="Calibri"/>
              </a:rPr>
              <a:t># Persons Injured</a:t>
            </a:r>
          </a:p>
          <a:p>
            <a:pPr marR="0" lvl="0" algn="l" rtl="0">
              <a:spcBef>
                <a:spcPts val="0"/>
              </a:spcBef>
              <a:spcAft>
                <a:spcPts val="0"/>
              </a:spcAft>
              <a:buClr>
                <a:srgbClr val="000000"/>
              </a:buClr>
              <a:buSzPts val="1400"/>
            </a:pPr>
            <a:endParaRPr lang="en-IN" dirty="0">
              <a:latin typeface="Univers Condensed Light" panose="020B0306020202040204" pitchFamily="34" charset="0"/>
              <a:ea typeface="Cambria" panose="02040503050406030204" pitchFamily="18" charset="0"/>
              <a:cs typeface="Calibri"/>
              <a:sym typeface="Calibri"/>
            </a:endParaRPr>
          </a:p>
          <a:p>
            <a:pPr marR="0" lvl="0" algn="l" rtl="0">
              <a:spcBef>
                <a:spcPts val="0"/>
              </a:spcBef>
              <a:spcAft>
                <a:spcPts val="0"/>
              </a:spcAft>
              <a:buClr>
                <a:srgbClr val="000000"/>
              </a:buClr>
              <a:buSzPts val="1400"/>
            </a:pPr>
            <a:endParaRPr lang="en-IN" dirty="0">
              <a:latin typeface="Univers Condensed Light" panose="020B0306020202040204" pitchFamily="34" charset="0"/>
              <a:ea typeface="Cambria" panose="02040503050406030204" pitchFamily="18" charset="0"/>
              <a:cs typeface="Calibri"/>
              <a:sym typeface="Calibri"/>
            </a:endParaRPr>
          </a:p>
          <a:p>
            <a:pPr marR="0" lvl="0" algn="l" rtl="0">
              <a:spcBef>
                <a:spcPts val="0"/>
              </a:spcBef>
              <a:spcAft>
                <a:spcPts val="0"/>
              </a:spcAft>
              <a:buClr>
                <a:srgbClr val="000000"/>
              </a:buClr>
              <a:buSzPts val="1400"/>
            </a:pPr>
            <a:endParaRPr dirty="0">
              <a:latin typeface="Univers Condensed Light" panose="020B0306020202040204" pitchFamily="34" charset="0"/>
              <a:ea typeface="Cambria" panose="02040503050406030204" pitchFamily="18" charset="0"/>
            </a:endParaRPr>
          </a:p>
          <a:p>
            <a:pPr marL="285750" marR="0" lvl="0" indent="-196850" algn="l" rtl="0">
              <a:spcBef>
                <a:spcPts val="0"/>
              </a:spcBef>
              <a:spcAft>
                <a:spcPts val="0"/>
              </a:spcAft>
              <a:buClr>
                <a:schemeClr val="dk1"/>
              </a:buClr>
              <a:buSzPts val="1400"/>
              <a:buFont typeface="Arial"/>
              <a:buNone/>
            </a:pPr>
            <a:endParaRPr sz="1400" dirty="0">
              <a:solidFill>
                <a:srgbClr val="000000"/>
              </a:solidFill>
              <a:latin typeface="Univers Condensed Light" panose="020B0306020202040204" pitchFamily="34" charset="0"/>
              <a:ea typeface="Cambria" panose="02040503050406030204" pitchFamily="18" charset="0"/>
              <a:cs typeface="Calibri"/>
              <a:sym typeface="Calibri"/>
            </a:endParaRPr>
          </a:p>
        </p:txBody>
      </p:sp>
      <p:sp>
        <p:nvSpPr>
          <p:cNvPr id="103" name="Google Shape;103;p15"/>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04" name="Google Shape;104;p15"/>
          <p:cNvSpPr txBox="1"/>
          <p:nvPr/>
        </p:nvSpPr>
        <p:spPr>
          <a:xfrm>
            <a:off x="624841" y="118533"/>
            <a:ext cx="8798560" cy="734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Data for motor vehicle collisions and weather summaries were acquired to perform Hypotheses tests and study factors behind injuries during collisions</a:t>
            </a:r>
            <a:endParaRPr dirty="0">
              <a:solidFill>
                <a:schemeClr val="tx1"/>
              </a:solidFill>
              <a:latin typeface="Agency FB" panose="020B0503020202020204" pitchFamily="34" charset="77"/>
            </a:endParaRPr>
          </a:p>
        </p:txBody>
      </p:sp>
      <p:sp>
        <p:nvSpPr>
          <p:cNvPr id="106" name="Google Shape;106;p15"/>
          <p:cNvSpPr/>
          <p:nvPr/>
        </p:nvSpPr>
        <p:spPr>
          <a:xfrm>
            <a:off x="4920798" y="970960"/>
            <a:ext cx="4335814" cy="24580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Light" panose="020B0306020202040204" pitchFamily="34" charset="0"/>
                <a:ea typeface="Calibri"/>
                <a:cs typeface="Calibri" panose="020F0502020204030204" pitchFamily="34" charset="0"/>
                <a:sym typeface="Calibri"/>
              </a:rPr>
              <a:t>         </a:t>
            </a:r>
            <a:r>
              <a:rPr lang="en-IN" sz="1800" b="1" dirty="0">
                <a:solidFill>
                  <a:schemeClr val="tx1"/>
                </a:solidFill>
                <a:latin typeface="Univers Condensed Light" panose="020B0306020202040204" pitchFamily="34" charset="0"/>
                <a:ea typeface="Calibri"/>
                <a:cs typeface="Calibri" panose="020F0502020204030204" pitchFamily="34" charset="0"/>
                <a:sym typeface="Calibri"/>
              </a:rPr>
              <a:t>Motor Vehicle Collisions – Persons </a:t>
            </a:r>
            <a:endParaRPr lang="en-IN" sz="1800" dirty="0">
              <a:solidFill>
                <a:schemeClr val="tx1"/>
              </a:solidFill>
              <a:latin typeface="Univers Condensed Light" panose="020B030602020204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IN" sz="1600" dirty="0">
                <a:solidFill>
                  <a:schemeClr val="tx1"/>
                </a:solidFill>
                <a:latin typeface="Univers Condensed Light" panose="020B0306020202040204" pitchFamily="34" charset="0"/>
                <a:ea typeface="Calibri"/>
                <a:cs typeface="Calibri" panose="020F0502020204030204" pitchFamily="34" charset="0"/>
                <a:sym typeface="Calibri"/>
              </a:rPr>
              <a:t>Secondary data set</a:t>
            </a:r>
            <a:endParaRPr lang="en-US" b="1" dirty="0">
              <a:latin typeface="Univers Condensed Light" panose="020B0306020202040204" pitchFamily="34" charset="0"/>
              <a:ea typeface="Calibri"/>
              <a:cs typeface="Calibri" panose="020F0502020204030204" pitchFamily="34" charset="0"/>
              <a:sym typeface="Calibri"/>
            </a:endParaRPr>
          </a:p>
          <a:p>
            <a:pPr lvl="0">
              <a:lnSpc>
                <a:spcPct val="150000"/>
              </a:lnSpc>
              <a:buSzPts val="1400"/>
            </a:pPr>
            <a:r>
              <a:rPr lang="en-US" b="1" dirty="0">
                <a:latin typeface="Univers Condensed Light" panose="020B0306020202040204" pitchFamily="34" charset="0"/>
                <a:ea typeface="Calibri"/>
                <a:cs typeface="Calibri" panose="020F0502020204030204" pitchFamily="34" charset="0"/>
                <a:sym typeface="Calibri"/>
              </a:rPr>
              <a:t>Source </a:t>
            </a:r>
            <a:r>
              <a:rPr lang="en-US" dirty="0">
                <a:latin typeface="Univers Condensed Light" panose="020B0306020202040204" pitchFamily="34" charset="0"/>
                <a:ea typeface="Calibri"/>
                <a:cs typeface="Calibri" panose="020F0502020204030204" pitchFamily="34" charset="0"/>
                <a:sym typeface="Calibri"/>
              </a:rPr>
              <a:t>: NYC </a:t>
            </a:r>
            <a:r>
              <a:rPr lang="en-US" i="1" dirty="0">
                <a:latin typeface="Univers Condensed Light" panose="020B0306020202040204" pitchFamily="34" charset="0"/>
                <a:ea typeface="Calibri"/>
                <a:cs typeface="Calibri" panose="020F0502020204030204" pitchFamily="34" charset="0"/>
                <a:sym typeface="Calibri"/>
              </a:rPr>
              <a:t>OpenData</a:t>
            </a:r>
          </a:p>
          <a:p>
            <a:pPr lvl="0">
              <a:buSzPts val="1400"/>
            </a:pPr>
            <a:r>
              <a:rPr lang="en-US" b="1" dirty="0">
                <a:latin typeface="Univers Condensed Light" panose="020B0306020202040204" pitchFamily="34" charset="0"/>
                <a:ea typeface="Calibri"/>
                <a:cs typeface="Calibri" panose="020F0502020204030204" pitchFamily="34" charset="0"/>
                <a:sym typeface="Calibri"/>
              </a:rPr>
              <a:t>Scope </a:t>
            </a:r>
            <a:r>
              <a:rPr lang="en-US" dirty="0">
                <a:latin typeface="Univers Condensed Light" panose="020B0306020202040204" pitchFamily="34" charset="0"/>
                <a:ea typeface="Calibri"/>
                <a:cs typeface="Calibri" panose="020F0502020204030204" pitchFamily="34" charset="0"/>
                <a:sym typeface="Calibri"/>
              </a:rPr>
              <a:t>:  Information on the attributes of victims involved in every collision. Each row represents details of a victim</a:t>
            </a:r>
          </a:p>
          <a:p>
            <a:pPr lvl="0">
              <a:lnSpc>
                <a:spcPct val="150000"/>
              </a:lnSpc>
              <a:buSzPts val="1400"/>
            </a:pPr>
            <a:r>
              <a:rPr lang="en-US" b="1" dirty="0">
                <a:latin typeface="Univers Condensed Light" panose="020B0306020202040204" pitchFamily="34" charset="0"/>
                <a:ea typeface="Calibri"/>
                <a:cs typeface="Calibri" panose="020F0502020204030204" pitchFamily="34" charset="0"/>
                <a:sym typeface="Calibri"/>
              </a:rPr>
              <a:t>Data considered:  </a:t>
            </a:r>
            <a:r>
              <a:rPr lang="en-US" dirty="0">
                <a:latin typeface="Univers Condensed Light" panose="020B0306020202040204" pitchFamily="34" charset="0"/>
                <a:ea typeface="Calibri"/>
                <a:cs typeface="Calibri" panose="020F0502020204030204" pitchFamily="34" charset="0"/>
                <a:sym typeface="Calibri"/>
              </a:rPr>
              <a:t>Jan 2019 to Dec 2019</a:t>
            </a:r>
          </a:p>
          <a:p>
            <a:pPr lvl="0">
              <a:buSzPts val="1400"/>
            </a:pPr>
            <a:r>
              <a:rPr lang="en-US" b="1" dirty="0">
                <a:latin typeface="Univers Condensed Light" panose="020B0306020202040204" pitchFamily="34" charset="0"/>
                <a:cs typeface="Calibri" panose="020F0502020204030204" pitchFamily="34" charset="0"/>
                <a:sym typeface="Calibri"/>
              </a:rPr>
              <a:t>Key Attributes:</a:t>
            </a:r>
          </a:p>
          <a:p>
            <a:pPr marL="285750" lvl="0" indent="-285750">
              <a:buSzPts val="1400"/>
              <a:buFont typeface="Arial" panose="020B0604020202020204" pitchFamily="34" charset="0"/>
              <a:buChar char="•"/>
            </a:pPr>
            <a:r>
              <a:rPr lang="en-US" dirty="0">
                <a:latin typeface="Univers Condensed Light" panose="020B0306020202040204" pitchFamily="34" charset="0"/>
                <a:cs typeface="Calibri" panose="020F0502020204030204" pitchFamily="34" charset="0"/>
                <a:sym typeface="Calibri"/>
              </a:rPr>
              <a:t>Victim ID (Primary key)</a:t>
            </a:r>
          </a:p>
          <a:p>
            <a:pPr marL="285750" lvl="0" indent="-285750">
              <a:buSzPts val="1400"/>
              <a:buFont typeface="Arial" panose="020B0604020202020204" pitchFamily="34" charset="0"/>
              <a:buChar char="•"/>
            </a:pPr>
            <a:r>
              <a:rPr lang="en-US" dirty="0">
                <a:latin typeface="Univers Condensed Light" panose="020B0306020202040204" pitchFamily="34" charset="0"/>
                <a:cs typeface="Calibri" panose="020F0502020204030204" pitchFamily="34" charset="0"/>
                <a:sym typeface="Calibri"/>
              </a:rPr>
              <a:t>Victim type (Occupant / Bicyclist / Pedestrian)</a:t>
            </a:r>
          </a:p>
          <a:p>
            <a:pPr marL="285750" lvl="0" indent="-285750">
              <a:buSzPts val="1400"/>
              <a:buFont typeface="Arial" panose="020B0604020202020204" pitchFamily="34" charset="0"/>
              <a:buChar char="•"/>
            </a:pPr>
            <a:r>
              <a:rPr lang="en-US" dirty="0">
                <a:latin typeface="Univers Condensed Light" panose="020B0306020202040204" pitchFamily="34" charset="0"/>
                <a:cs typeface="Calibri" panose="020F0502020204030204" pitchFamily="34" charset="0"/>
                <a:sym typeface="Calibri"/>
              </a:rPr>
              <a:t>Collision ID</a:t>
            </a:r>
            <a:endParaRPr lang="en-US" dirty="0">
              <a:latin typeface="Univers Condensed Light" panose="020B0306020202040204" pitchFamily="34" charset="0"/>
              <a:cs typeface="Calibri" panose="020F0502020204030204" pitchFamily="34" charset="0"/>
            </a:endParaRPr>
          </a:p>
        </p:txBody>
      </p:sp>
      <p:sp>
        <p:nvSpPr>
          <p:cNvPr id="107" name="Google Shape;107;p15"/>
          <p:cNvSpPr/>
          <p:nvPr/>
        </p:nvSpPr>
        <p:spPr>
          <a:xfrm>
            <a:off x="4920798" y="3586899"/>
            <a:ext cx="4355182" cy="31345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panose="020B0506020202050204" pitchFamily="34" charset="0"/>
                <a:ea typeface="Calibri"/>
                <a:cs typeface="Calibri"/>
                <a:sym typeface="Calibri"/>
              </a:rPr>
              <a:t>           </a:t>
            </a:r>
            <a:r>
              <a:rPr lang="en-IN" sz="1800" b="1" dirty="0">
                <a:solidFill>
                  <a:schemeClr val="tx1"/>
                </a:solidFill>
                <a:latin typeface="Univers Condensed Light" panose="020B0306020202040204" pitchFamily="34" charset="0"/>
                <a:ea typeface="Calibri"/>
                <a:cs typeface="Calibri"/>
                <a:sym typeface="Calibri"/>
              </a:rPr>
              <a:t>NOAA -  Daily Weather Summary </a:t>
            </a:r>
          </a:p>
          <a:p>
            <a:pPr marL="0" marR="0" lvl="0" indent="0" algn="l" rtl="0">
              <a:spcBef>
                <a:spcPts val="0"/>
              </a:spcBef>
              <a:spcAft>
                <a:spcPts val="0"/>
              </a:spcAft>
              <a:buNone/>
            </a:pPr>
            <a:r>
              <a:rPr lang="en-IN" sz="1600" dirty="0">
                <a:solidFill>
                  <a:schemeClr val="tx1"/>
                </a:solidFill>
                <a:latin typeface="Univers Condensed Light" panose="020B0306020202040204" pitchFamily="34" charset="0"/>
                <a:ea typeface="Calibri"/>
                <a:cs typeface="Calibri"/>
                <a:sym typeface="Calibri"/>
              </a:rPr>
              <a:t>Secondary data set</a:t>
            </a:r>
            <a:endParaRPr sz="1600" dirty="0">
              <a:solidFill>
                <a:schemeClr val="tx1"/>
              </a:solidFill>
              <a:latin typeface="Univers Condensed Light" panose="020B0306020202040204" pitchFamily="34" charset="0"/>
            </a:endParaRPr>
          </a:p>
          <a:p>
            <a:pPr lvl="0">
              <a:lnSpc>
                <a:spcPct val="150000"/>
              </a:lnSpc>
              <a:buSzPts val="1400"/>
            </a:pPr>
            <a:r>
              <a:rPr lang="en-US" b="1" dirty="0">
                <a:latin typeface="Univers Condensed Light" panose="020B0306020202040204" pitchFamily="34" charset="0"/>
                <a:ea typeface="Calibri"/>
                <a:cs typeface="Calibri"/>
                <a:sym typeface="Calibri"/>
              </a:rPr>
              <a:t>Source </a:t>
            </a:r>
            <a:r>
              <a:rPr lang="en-US" dirty="0">
                <a:latin typeface="Univers Condensed Light" panose="020B0306020202040204" pitchFamily="34" charset="0"/>
                <a:ea typeface="Calibri"/>
                <a:cs typeface="Calibri"/>
                <a:sym typeface="Calibri"/>
              </a:rPr>
              <a:t>: </a:t>
            </a:r>
            <a:r>
              <a:rPr lang="en-IN" dirty="0">
                <a:latin typeface="Univers Condensed Light" panose="020B0306020202040204" pitchFamily="34" charset="0"/>
                <a:ea typeface="Calibri"/>
                <a:cs typeface="Calibri"/>
                <a:sym typeface="Calibri"/>
              </a:rPr>
              <a:t>National Oceanic and Atmospheric Administration </a:t>
            </a:r>
          </a:p>
          <a:p>
            <a:pPr lvl="0">
              <a:lnSpc>
                <a:spcPct val="150000"/>
              </a:lnSpc>
              <a:buSzPts val="1400"/>
            </a:pPr>
            <a:r>
              <a:rPr lang="en-US" b="1" dirty="0">
                <a:latin typeface="Univers Condensed Light" panose="020B0306020202040204" pitchFamily="34" charset="0"/>
                <a:ea typeface="Calibri"/>
                <a:cs typeface="Calibri"/>
                <a:sym typeface="Calibri"/>
              </a:rPr>
              <a:t>Scope </a:t>
            </a:r>
            <a:r>
              <a:rPr lang="en-US" dirty="0">
                <a:latin typeface="Univers Condensed Light" panose="020B0306020202040204" pitchFamily="34" charset="0"/>
                <a:ea typeface="Calibri"/>
                <a:cs typeface="Calibri"/>
                <a:sym typeface="Calibri"/>
              </a:rPr>
              <a:t>:  Information on</a:t>
            </a:r>
            <a:r>
              <a:rPr lang="en-IN" dirty="0">
                <a:latin typeface="Univers Condensed Light" panose="020B0306020202040204" pitchFamily="34" charset="0"/>
                <a:ea typeface="Calibri"/>
                <a:cs typeface="Calibri"/>
                <a:sym typeface="Calibri"/>
              </a:rPr>
              <a:t> daily weather summaries for NYC</a:t>
            </a:r>
            <a:endParaRPr lang="en-US" dirty="0">
              <a:latin typeface="Univers Condensed Light" panose="020B0306020202040204" pitchFamily="34" charset="0"/>
              <a:ea typeface="Calibri"/>
              <a:cs typeface="Calibri"/>
              <a:sym typeface="Calibri"/>
            </a:endParaRPr>
          </a:p>
          <a:p>
            <a:pPr lvl="0">
              <a:lnSpc>
                <a:spcPct val="150000"/>
              </a:lnSpc>
              <a:buSzPts val="1400"/>
            </a:pPr>
            <a:r>
              <a:rPr lang="en-US" b="1" dirty="0">
                <a:latin typeface="Univers Condensed Light" panose="020B0306020202040204" pitchFamily="34" charset="0"/>
                <a:ea typeface="Calibri"/>
                <a:cs typeface="Calibri"/>
                <a:sym typeface="Calibri"/>
              </a:rPr>
              <a:t>Data considered :  </a:t>
            </a:r>
            <a:r>
              <a:rPr lang="en-US" dirty="0">
                <a:latin typeface="Univers Condensed Light" panose="020B0306020202040204" pitchFamily="34" charset="0"/>
                <a:ea typeface="Calibri"/>
                <a:cs typeface="Calibri"/>
                <a:sym typeface="Calibri"/>
              </a:rPr>
              <a:t>Jan 2019 to Dec 2019</a:t>
            </a:r>
          </a:p>
          <a:p>
            <a:pPr lvl="0">
              <a:lnSpc>
                <a:spcPct val="150000"/>
              </a:lnSpc>
              <a:buSzPts val="1400"/>
            </a:pPr>
            <a:r>
              <a:rPr lang="en-US" b="1" dirty="0">
                <a:latin typeface="Univers Condensed Light" panose="020B0306020202040204" pitchFamily="34" charset="0"/>
                <a:ea typeface="Calibri"/>
                <a:cs typeface="Calibri"/>
                <a:sym typeface="Calibri"/>
              </a:rPr>
              <a:t>Key Attributes:</a:t>
            </a:r>
          </a:p>
          <a:p>
            <a:pPr marL="285750" lvl="0" indent="-285750">
              <a:buSzPts val="1400"/>
              <a:buFont typeface="Arial" panose="020B0604020202020204" pitchFamily="34" charset="0"/>
              <a:buChar char="•"/>
            </a:pPr>
            <a:r>
              <a:rPr lang="en-US" dirty="0">
                <a:latin typeface="Univers Condensed Light" panose="020B0306020202040204" pitchFamily="34" charset="0"/>
                <a:ea typeface="Calibri"/>
                <a:cs typeface="Calibri"/>
                <a:sym typeface="Calibri"/>
              </a:rPr>
              <a:t>Date (Primary Key)</a:t>
            </a:r>
          </a:p>
          <a:p>
            <a:pPr marL="285750" lvl="0" indent="-285750">
              <a:buSzPts val="1400"/>
              <a:buFont typeface="Arial" panose="020B0604020202020204" pitchFamily="34" charset="0"/>
              <a:buChar char="•"/>
            </a:pPr>
            <a:r>
              <a:rPr lang="en-IN" dirty="0">
                <a:latin typeface="Univers Condensed Light" panose="020B0306020202040204" pitchFamily="34" charset="0"/>
                <a:ea typeface="Calibri"/>
                <a:cs typeface="Calibri"/>
                <a:sym typeface="Calibri"/>
              </a:rPr>
              <a:t>Precipitation </a:t>
            </a:r>
          </a:p>
          <a:p>
            <a:pPr marL="285750" lvl="0" indent="-285750">
              <a:buSzPts val="1400"/>
              <a:buFont typeface="Arial" panose="020B0604020202020204" pitchFamily="34" charset="0"/>
              <a:buChar char="•"/>
            </a:pPr>
            <a:r>
              <a:rPr lang="en-IN" dirty="0">
                <a:latin typeface="Univers Condensed Light" panose="020B0306020202040204" pitchFamily="34" charset="0"/>
                <a:ea typeface="Calibri"/>
                <a:cs typeface="Calibri"/>
                <a:sym typeface="Calibri"/>
              </a:rPr>
              <a:t>Snowfall</a:t>
            </a:r>
          </a:p>
          <a:p>
            <a:pPr marL="285750" lvl="0" indent="-285750">
              <a:buSzPts val="1400"/>
              <a:buFont typeface="Arial" panose="020B0604020202020204" pitchFamily="34" charset="0"/>
              <a:buChar char="•"/>
            </a:pPr>
            <a:r>
              <a:rPr lang="en-IN" dirty="0">
                <a:latin typeface="Univers Condensed Light" panose="020B0306020202040204" pitchFamily="34" charset="0"/>
                <a:ea typeface="Calibri"/>
                <a:cs typeface="Calibri"/>
                <a:sym typeface="Calibri"/>
              </a:rPr>
              <a:t>Fog and smoke indicators</a:t>
            </a:r>
          </a:p>
        </p:txBody>
      </p:sp>
      <p:pic>
        <p:nvPicPr>
          <p:cNvPr id="4" name="Graphic 3" descr="Car">
            <a:extLst>
              <a:ext uri="{FF2B5EF4-FFF2-40B4-BE49-F238E27FC236}">
                <a16:creationId xmlns:a16="http://schemas.microsoft.com/office/drawing/2014/main" id="{276727E4-3B7A-4B6A-891D-97C62A0221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479" y="1226661"/>
            <a:ext cx="529243" cy="529243"/>
          </a:xfrm>
          <a:prstGeom prst="rect">
            <a:avLst/>
          </a:prstGeom>
        </p:spPr>
      </p:pic>
      <p:pic>
        <p:nvPicPr>
          <p:cNvPr id="6" name="Graphic 5" descr="User">
            <a:extLst>
              <a:ext uri="{FF2B5EF4-FFF2-40B4-BE49-F238E27FC236}">
                <a16:creationId xmlns:a16="http://schemas.microsoft.com/office/drawing/2014/main" id="{92DBAB80-2164-4B19-A805-D920E548B4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51946" y="864103"/>
            <a:ext cx="469931" cy="469931"/>
          </a:xfrm>
          <a:prstGeom prst="rect">
            <a:avLst/>
          </a:prstGeom>
        </p:spPr>
      </p:pic>
      <p:pic>
        <p:nvPicPr>
          <p:cNvPr id="10" name="Graphic 9" descr="Rain">
            <a:extLst>
              <a:ext uri="{FF2B5EF4-FFF2-40B4-BE49-F238E27FC236}">
                <a16:creationId xmlns:a16="http://schemas.microsoft.com/office/drawing/2014/main" id="{01659B1E-2D32-4672-BD39-9E990A2D8B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01046" y="3531070"/>
            <a:ext cx="469931" cy="469931"/>
          </a:xfrm>
          <a:prstGeom prst="rect">
            <a:avLst/>
          </a:prstGeom>
        </p:spPr>
      </p:pic>
      <p:sp>
        <p:nvSpPr>
          <p:cNvPr id="3" name="Rectangle: Rounded Corners 2">
            <a:extLst>
              <a:ext uri="{FF2B5EF4-FFF2-40B4-BE49-F238E27FC236}">
                <a16:creationId xmlns:a16="http://schemas.microsoft.com/office/drawing/2014/main" id="{A48D87C6-49F4-44FA-B36B-292EF57D5FE3}"/>
              </a:ext>
            </a:extLst>
          </p:cNvPr>
          <p:cNvSpPr/>
          <p:nvPr/>
        </p:nvSpPr>
        <p:spPr>
          <a:xfrm>
            <a:off x="511717" y="892384"/>
            <a:ext cx="4002416" cy="5823994"/>
          </a:xfrm>
          <a:prstGeom prst="roundRect">
            <a:avLst/>
          </a:prstGeom>
          <a:noFill/>
          <a:ln w="19050">
            <a:solidFill>
              <a:srgbClr val="F53737">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BE044D93-43A5-4120-AB72-0E1AC1EA6743}"/>
              </a:ext>
            </a:extLst>
          </p:cNvPr>
          <p:cNvSpPr/>
          <p:nvPr/>
        </p:nvSpPr>
        <p:spPr>
          <a:xfrm>
            <a:off x="4736499" y="892206"/>
            <a:ext cx="4426357" cy="2590672"/>
          </a:xfrm>
          <a:prstGeom prst="roundRect">
            <a:avLst/>
          </a:prstGeom>
          <a:noFill/>
          <a:ln w="19050">
            <a:solidFill>
              <a:srgbClr val="F53737">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DAB80D6-8ED9-4382-97B0-99D60E1A53DB}"/>
              </a:ext>
            </a:extLst>
          </p:cNvPr>
          <p:cNvSpPr/>
          <p:nvPr/>
        </p:nvSpPr>
        <p:spPr>
          <a:xfrm>
            <a:off x="4738067" y="3581800"/>
            <a:ext cx="4426357" cy="3134578"/>
          </a:xfrm>
          <a:prstGeom prst="roundRect">
            <a:avLst/>
          </a:prstGeom>
          <a:noFill/>
          <a:ln w="19050">
            <a:solidFill>
              <a:srgbClr val="F53737">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236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6" name="Google Shape;116;p16"/>
          <p:cNvSpPr/>
          <p:nvPr/>
        </p:nvSpPr>
        <p:spPr>
          <a:xfrm>
            <a:off x="624841" y="1166660"/>
            <a:ext cx="2558791" cy="365448"/>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Borough* has ~35% missing data </a:t>
            </a:r>
            <a:endParaRPr dirty="0">
              <a:solidFill>
                <a:schemeClr val="tx1"/>
              </a:solidFill>
              <a:latin typeface="Univers Condensed Light" panose="020B0306020202040204" pitchFamily="34" charset="0"/>
              <a:ea typeface="Calibri"/>
              <a:cs typeface="Calibri"/>
              <a:sym typeface="Calibri"/>
            </a:endParaRPr>
          </a:p>
        </p:txBody>
      </p:sp>
      <p:sp>
        <p:nvSpPr>
          <p:cNvPr id="117" name="Google Shape;117;p16"/>
          <p:cNvSpPr txBox="1">
            <a:spLocks noGrp="1"/>
          </p:cNvSpPr>
          <p:nvPr>
            <p:ph type="sldNum" idx="12"/>
          </p:nvPr>
        </p:nvSpPr>
        <p:spPr>
          <a:xfrm>
            <a:off x="8540317" y="6356352"/>
            <a:ext cx="6846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5" name="Google Shape;104;p15">
            <a:extLst>
              <a:ext uri="{FF2B5EF4-FFF2-40B4-BE49-F238E27FC236}">
                <a16:creationId xmlns:a16="http://schemas.microsoft.com/office/drawing/2014/main" id="{C5B24B8C-7F0D-45D1-B079-AA40CD69D586}"/>
              </a:ext>
            </a:extLst>
          </p:cNvPr>
          <p:cNvSpPr txBox="1"/>
          <p:nvPr/>
        </p:nvSpPr>
        <p:spPr>
          <a:xfrm>
            <a:off x="624841" y="118533"/>
            <a:ext cx="8798560" cy="734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Missing value treatment was done to increase the coverage at Borough level and feature engineering was performed to increase the scope of factors</a:t>
            </a:r>
            <a:endParaRPr dirty="0">
              <a:solidFill>
                <a:schemeClr val="tx1"/>
              </a:solidFill>
              <a:latin typeface="Agency FB" panose="020B0503020202020204" pitchFamily="34" charset="77"/>
            </a:endParaRPr>
          </a:p>
        </p:txBody>
      </p:sp>
      <p:sp>
        <p:nvSpPr>
          <p:cNvPr id="40" name="Google Shape;116;p16">
            <a:extLst>
              <a:ext uri="{FF2B5EF4-FFF2-40B4-BE49-F238E27FC236}">
                <a16:creationId xmlns:a16="http://schemas.microsoft.com/office/drawing/2014/main" id="{92C8D8FD-D484-4BCF-8602-CE127F7816F9}"/>
              </a:ext>
            </a:extLst>
          </p:cNvPr>
          <p:cNvSpPr/>
          <p:nvPr/>
        </p:nvSpPr>
        <p:spPr>
          <a:xfrm>
            <a:off x="3645506" y="1166660"/>
            <a:ext cx="2558791" cy="365448"/>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Reverse geo-coding using lat-long </a:t>
            </a:r>
            <a:endParaRPr dirty="0">
              <a:solidFill>
                <a:schemeClr val="tx1"/>
              </a:solidFill>
              <a:latin typeface="Univers Condensed Light" panose="020B0306020202040204" pitchFamily="34" charset="0"/>
              <a:ea typeface="Calibri"/>
              <a:cs typeface="Calibri"/>
              <a:sym typeface="Calibri"/>
            </a:endParaRPr>
          </a:p>
        </p:txBody>
      </p:sp>
      <p:sp>
        <p:nvSpPr>
          <p:cNvPr id="41" name="Google Shape;116;p16">
            <a:extLst>
              <a:ext uri="{FF2B5EF4-FFF2-40B4-BE49-F238E27FC236}">
                <a16:creationId xmlns:a16="http://schemas.microsoft.com/office/drawing/2014/main" id="{0FAF4121-835A-4DC4-8387-EBCF40B9AED5}"/>
              </a:ext>
            </a:extLst>
          </p:cNvPr>
          <p:cNvSpPr/>
          <p:nvPr/>
        </p:nvSpPr>
        <p:spPr>
          <a:xfrm>
            <a:off x="6666171" y="1166660"/>
            <a:ext cx="2558791" cy="365448"/>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Down to ~6% which were dropped </a:t>
            </a:r>
            <a:endParaRPr dirty="0">
              <a:solidFill>
                <a:schemeClr val="tx1"/>
              </a:solidFill>
              <a:latin typeface="Univers Condensed Light" panose="020B0306020202040204" pitchFamily="34" charset="0"/>
              <a:ea typeface="Calibri"/>
              <a:cs typeface="Calibri"/>
              <a:sym typeface="Calibri"/>
            </a:endParaRPr>
          </a:p>
        </p:txBody>
      </p:sp>
      <p:sp>
        <p:nvSpPr>
          <p:cNvPr id="2" name="Arrow: Right 1">
            <a:extLst>
              <a:ext uri="{FF2B5EF4-FFF2-40B4-BE49-F238E27FC236}">
                <a16:creationId xmlns:a16="http://schemas.microsoft.com/office/drawing/2014/main" id="{61CA7985-8B20-4F92-91FA-0031171B5921}"/>
              </a:ext>
            </a:extLst>
          </p:cNvPr>
          <p:cNvSpPr/>
          <p:nvPr/>
        </p:nvSpPr>
        <p:spPr>
          <a:xfrm>
            <a:off x="3308808" y="1329177"/>
            <a:ext cx="207390" cy="45719"/>
          </a:xfrm>
          <a:prstGeom prst="rightArrow">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08459BC-5EF7-44B3-A305-6E8FF3D9FC13}"/>
              </a:ext>
            </a:extLst>
          </p:cNvPr>
          <p:cNvSpPr/>
          <p:nvPr/>
        </p:nvSpPr>
        <p:spPr>
          <a:xfrm>
            <a:off x="6308103" y="1330748"/>
            <a:ext cx="207390" cy="45719"/>
          </a:xfrm>
          <a:prstGeom prst="rightArrow">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Google Shape;116;p16">
            <a:extLst>
              <a:ext uri="{FF2B5EF4-FFF2-40B4-BE49-F238E27FC236}">
                <a16:creationId xmlns:a16="http://schemas.microsoft.com/office/drawing/2014/main" id="{8D1EB5D9-0D34-450B-B9D9-B92AC059981F}"/>
              </a:ext>
            </a:extLst>
          </p:cNvPr>
          <p:cNvSpPr/>
          <p:nvPr/>
        </p:nvSpPr>
        <p:spPr>
          <a:xfrm>
            <a:off x="624841" y="2054350"/>
            <a:ext cx="2558791" cy="466273"/>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Crash date and crash time of the collision </a:t>
            </a:r>
            <a:endParaRPr dirty="0">
              <a:solidFill>
                <a:schemeClr val="tx1"/>
              </a:solidFill>
              <a:latin typeface="Univers Condensed Light" panose="020B0306020202040204" pitchFamily="34" charset="0"/>
              <a:ea typeface="Calibri"/>
              <a:cs typeface="Calibri"/>
              <a:sym typeface="Calibri"/>
            </a:endParaRPr>
          </a:p>
        </p:txBody>
      </p:sp>
      <p:sp>
        <p:nvSpPr>
          <p:cNvPr id="44" name="Google Shape;116;p16">
            <a:extLst>
              <a:ext uri="{FF2B5EF4-FFF2-40B4-BE49-F238E27FC236}">
                <a16:creationId xmlns:a16="http://schemas.microsoft.com/office/drawing/2014/main" id="{32E514F1-A36E-46ED-9013-A97C902CC5FF}"/>
              </a:ext>
            </a:extLst>
          </p:cNvPr>
          <p:cNvSpPr/>
          <p:nvPr/>
        </p:nvSpPr>
        <p:spPr>
          <a:xfrm>
            <a:off x="3640784" y="2021906"/>
            <a:ext cx="2565082" cy="567915"/>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Extract hour and month and tag them to a time segment and season </a:t>
            </a:r>
            <a:endParaRPr dirty="0">
              <a:solidFill>
                <a:schemeClr val="tx1"/>
              </a:solidFill>
              <a:latin typeface="Univers Condensed Light" panose="020B0306020202040204" pitchFamily="34" charset="0"/>
              <a:ea typeface="Calibri"/>
              <a:cs typeface="Calibri"/>
              <a:sym typeface="Calibri"/>
            </a:endParaRPr>
          </a:p>
        </p:txBody>
      </p:sp>
      <p:sp>
        <p:nvSpPr>
          <p:cNvPr id="45" name="Google Shape;116;p16">
            <a:extLst>
              <a:ext uri="{FF2B5EF4-FFF2-40B4-BE49-F238E27FC236}">
                <a16:creationId xmlns:a16="http://schemas.microsoft.com/office/drawing/2014/main" id="{FE409299-7592-43DD-9E8D-AE179658CF70}"/>
              </a:ext>
            </a:extLst>
          </p:cNvPr>
          <p:cNvSpPr/>
          <p:nvPr/>
        </p:nvSpPr>
        <p:spPr>
          <a:xfrm>
            <a:off x="6667739" y="2054350"/>
            <a:ext cx="2558791" cy="466271"/>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4 time segments for a day and 4 seasons for the year </a:t>
            </a:r>
            <a:endParaRPr dirty="0">
              <a:solidFill>
                <a:schemeClr val="tx1"/>
              </a:solidFill>
              <a:latin typeface="Univers Condensed Light" panose="020B0306020202040204" pitchFamily="34" charset="0"/>
              <a:ea typeface="Calibri"/>
              <a:cs typeface="Calibri"/>
              <a:sym typeface="Calibri"/>
            </a:endParaRPr>
          </a:p>
        </p:txBody>
      </p:sp>
      <p:sp>
        <p:nvSpPr>
          <p:cNvPr id="46" name="Arrow: Right 45">
            <a:extLst>
              <a:ext uri="{FF2B5EF4-FFF2-40B4-BE49-F238E27FC236}">
                <a16:creationId xmlns:a16="http://schemas.microsoft.com/office/drawing/2014/main" id="{2EA3F65B-E9E3-4546-81F9-EFCF55DED61B}"/>
              </a:ext>
            </a:extLst>
          </p:cNvPr>
          <p:cNvSpPr/>
          <p:nvPr/>
        </p:nvSpPr>
        <p:spPr>
          <a:xfrm>
            <a:off x="3310376" y="2282857"/>
            <a:ext cx="207390" cy="45719"/>
          </a:xfrm>
          <a:prstGeom prst="rightArrow">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E92F0D88-A04D-437A-B869-DD336443AD82}"/>
              </a:ext>
            </a:extLst>
          </p:cNvPr>
          <p:cNvSpPr/>
          <p:nvPr/>
        </p:nvSpPr>
        <p:spPr>
          <a:xfrm>
            <a:off x="6309671" y="2284428"/>
            <a:ext cx="207390" cy="45719"/>
          </a:xfrm>
          <a:prstGeom prst="rightArrow">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Google Shape;116;p16">
            <a:extLst>
              <a:ext uri="{FF2B5EF4-FFF2-40B4-BE49-F238E27FC236}">
                <a16:creationId xmlns:a16="http://schemas.microsoft.com/office/drawing/2014/main" id="{ECA2F537-41B5-40D8-B0A8-A565A9CC270E}"/>
              </a:ext>
            </a:extLst>
          </p:cNvPr>
          <p:cNvSpPr/>
          <p:nvPr/>
        </p:nvSpPr>
        <p:spPr>
          <a:xfrm>
            <a:off x="626409" y="2979751"/>
            <a:ext cx="2558791" cy="466272"/>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IN" dirty="0">
                <a:solidFill>
                  <a:schemeClr val="tx1"/>
                </a:solidFill>
                <a:latin typeface="Univers Condensed Light" panose="020B0306020202040204" pitchFamily="34" charset="0"/>
                <a:ea typeface="Calibri"/>
                <a:cs typeface="Calibri"/>
                <a:sym typeface="Calibri"/>
              </a:rPr>
              <a:t>Fog, smoke haze and blowing snow indicators  </a:t>
            </a:r>
          </a:p>
        </p:txBody>
      </p:sp>
      <p:sp>
        <p:nvSpPr>
          <p:cNvPr id="49" name="Google Shape;116;p16">
            <a:extLst>
              <a:ext uri="{FF2B5EF4-FFF2-40B4-BE49-F238E27FC236}">
                <a16:creationId xmlns:a16="http://schemas.microsoft.com/office/drawing/2014/main" id="{A2F101F4-B44E-4B7F-817B-20B58BF01242}"/>
              </a:ext>
            </a:extLst>
          </p:cNvPr>
          <p:cNvSpPr/>
          <p:nvPr/>
        </p:nvSpPr>
        <p:spPr>
          <a:xfrm>
            <a:off x="3648642" y="2979750"/>
            <a:ext cx="2558791" cy="466273"/>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IN" dirty="0">
                <a:solidFill>
                  <a:schemeClr val="tx1"/>
                </a:solidFill>
                <a:latin typeface="Univers Condensed Light" panose="020B0306020202040204" pitchFamily="34" charset="0"/>
                <a:ea typeface="Calibri"/>
                <a:cs typeface="Calibri"/>
                <a:sym typeface="Calibri"/>
              </a:rPr>
              <a:t>Visibility is low if any of the indicators are present </a:t>
            </a:r>
          </a:p>
        </p:txBody>
      </p:sp>
      <p:sp>
        <p:nvSpPr>
          <p:cNvPr id="50" name="Google Shape;116;p16">
            <a:extLst>
              <a:ext uri="{FF2B5EF4-FFF2-40B4-BE49-F238E27FC236}">
                <a16:creationId xmlns:a16="http://schemas.microsoft.com/office/drawing/2014/main" id="{3BE58C19-56AE-41AD-8E4B-B566D178CF3A}"/>
              </a:ext>
            </a:extLst>
          </p:cNvPr>
          <p:cNvSpPr/>
          <p:nvPr/>
        </p:nvSpPr>
        <p:spPr>
          <a:xfrm>
            <a:off x="6669307" y="2979751"/>
            <a:ext cx="2558791" cy="466270"/>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Low visibility indicator </a:t>
            </a:r>
            <a:endParaRPr dirty="0">
              <a:solidFill>
                <a:schemeClr val="tx1"/>
              </a:solidFill>
              <a:latin typeface="Univers Condensed Light" panose="020B0306020202040204" pitchFamily="34" charset="0"/>
              <a:ea typeface="Calibri"/>
              <a:cs typeface="Calibri"/>
              <a:sym typeface="Calibri"/>
            </a:endParaRPr>
          </a:p>
        </p:txBody>
      </p:sp>
      <p:sp>
        <p:nvSpPr>
          <p:cNvPr id="51" name="Arrow: Right 50">
            <a:extLst>
              <a:ext uri="{FF2B5EF4-FFF2-40B4-BE49-F238E27FC236}">
                <a16:creationId xmlns:a16="http://schemas.microsoft.com/office/drawing/2014/main" id="{D9E941A1-C437-45A6-A06A-4C88341C92E5}"/>
              </a:ext>
            </a:extLst>
          </p:cNvPr>
          <p:cNvSpPr/>
          <p:nvPr/>
        </p:nvSpPr>
        <p:spPr>
          <a:xfrm>
            <a:off x="3311944" y="3142268"/>
            <a:ext cx="207390" cy="45719"/>
          </a:xfrm>
          <a:prstGeom prst="rightArrow">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7191C9C3-F626-478D-B8B4-E18840FE7C40}"/>
              </a:ext>
            </a:extLst>
          </p:cNvPr>
          <p:cNvSpPr/>
          <p:nvPr/>
        </p:nvSpPr>
        <p:spPr>
          <a:xfrm>
            <a:off x="6311239" y="3143839"/>
            <a:ext cx="207390" cy="45719"/>
          </a:xfrm>
          <a:prstGeom prst="rightArrow">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20F5574-6E99-48C7-9612-7552CEEE66BB}"/>
              </a:ext>
            </a:extLst>
          </p:cNvPr>
          <p:cNvSpPr txBox="1"/>
          <p:nvPr/>
        </p:nvSpPr>
        <p:spPr>
          <a:xfrm>
            <a:off x="1444612" y="857835"/>
            <a:ext cx="940369" cy="307777"/>
          </a:xfrm>
          <a:prstGeom prst="rect">
            <a:avLst/>
          </a:prstGeom>
          <a:noFill/>
        </p:spPr>
        <p:txBody>
          <a:bodyPr wrap="square" rtlCol="0">
            <a:spAutoFit/>
          </a:bodyPr>
          <a:lstStyle/>
          <a:p>
            <a:r>
              <a:rPr lang="en-IN" b="1" i="1" dirty="0">
                <a:latin typeface="Univers Condensed Light" panose="020B0306020202040204" pitchFamily="34" charset="0"/>
              </a:rPr>
              <a:t>Raw Data </a:t>
            </a:r>
          </a:p>
        </p:txBody>
      </p:sp>
      <p:sp>
        <p:nvSpPr>
          <p:cNvPr id="54" name="TextBox 53">
            <a:extLst>
              <a:ext uri="{FF2B5EF4-FFF2-40B4-BE49-F238E27FC236}">
                <a16:creationId xmlns:a16="http://schemas.microsoft.com/office/drawing/2014/main" id="{88BD8794-1AC7-4DE9-B48D-FF0D9E81925E}"/>
              </a:ext>
            </a:extLst>
          </p:cNvPr>
          <p:cNvSpPr txBox="1"/>
          <p:nvPr/>
        </p:nvSpPr>
        <p:spPr>
          <a:xfrm>
            <a:off x="4425055" y="859403"/>
            <a:ext cx="940369" cy="307777"/>
          </a:xfrm>
          <a:prstGeom prst="rect">
            <a:avLst/>
          </a:prstGeom>
          <a:noFill/>
        </p:spPr>
        <p:txBody>
          <a:bodyPr wrap="square" rtlCol="0">
            <a:spAutoFit/>
          </a:bodyPr>
          <a:lstStyle/>
          <a:p>
            <a:r>
              <a:rPr lang="en-IN" b="1" i="1" dirty="0">
                <a:latin typeface="Univers Condensed Light" panose="020B0306020202040204" pitchFamily="34" charset="0"/>
              </a:rPr>
              <a:t>Treatment</a:t>
            </a:r>
          </a:p>
        </p:txBody>
      </p:sp>
      <p:sp>
        <p:nvSpPr>
          <p:cNvPr id="55" name="TextBox 54">
            <a:extLst>
              <a:ext uri="{FF2B5EF4-FFF2-40B4-BE49-F238E27FC236}">
                <a16:creationId xmlns:a16="http://schemas.microsoft.com/office/drawing/2014/main" id="{BEC9A6D0-4A4F-48B5-82DE-B9753856E2A3}"/>
              </a:ext>
            </a:extLst>
          </p:cNvPr>
          <p:cNvSpPr txBox="1"/>
          <p:nvPr/>
        </p:nvSpPr>
        <p:spPr>
          <a:xfrm>
            <a:off x="6722370" y="860971"/>
            <a:ext cx="2251948" cy="307777"/>
          </a:xfrm>
          <a:prstGeom prst="rect">
            <a:avLst/>
          </a:prstGeom>
          <a:noFill/>
        </p:spPr>
        <p:txBody>
          <a:bodyPr wrap="square" rtlCol="0">
            <a:spAutoFit/>
          </a:bodyPr>
          <a:lstStyle/>
          <a:p>
            <a:r>
              <a:rPr lang="en-IN" b="1" i="1" dirty="0">
                <a:latin typeface="Univers Condensed Light" panose="020B0306020202040204" pitchFamily="34" charset="0"/>
              </a:rPr>
              <a:t>Final Data (197,855 collisions)</a:t>
            </a:r>
          </a:p>
        </p:txBody>
      </p:sp>
      <p:sp>
        <p:nvSpPr>
          <p:cNvPr id="56" name="Google Shape;116;p16">
            <a:extLst>
              <a:ext uri="{FF2B5EF4-FFF2-40B4-BE49-F238E27FC236}">
                <a16:creationId xmlns:a16="http://schemas.microsoft.com/office/drawing/2014/main" id="{FA49C70F-2B1B-4F87-AD60-03B0B0949662}"/>
              </a:ext>
            </a:extLst>
          </p:cNvPr>
          <p:cNvSpPr/>
          <p:nvPr/>
        </p:nvSpPr>
        <p:spPr>
          <a:xfrm>
            <a:off x="618554" y="3914575"/>
            <a:ext cx="2558791" cy="466271"/>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Contributing vehicular factors and vehicle types involved in a collision</a:t>
            </a:r>
            <a:endParaRPr dirty="0">
              <a:solidFill>
                <a:schemeClr val="tx1"/>
              </a:solidFill>
              <a:latin typeface="Univers Condensed Light" panose="020B0306020202040204" pitchFamily="34" charset="0"/>
              <a:ea typeface="Calibri"/>
              <a:cs typeface="Calibri"/>
              <a:sym typeface="Calibri"/>
            </a:endParaRPr>
          </a:p>
        </p:txBody>
      </p:sp>
      <p:sp>
        <p:nvSpPr>
          <p:cNvPr id="57" name="Google Shape;116;p16">
            <a:extLst>
              <a:ext uri="{FF2B5EF4-FFF2-40B4-BE49-F238E27FC236}">
                <a16:creationId xmlns:a16="http://schemas.microsoft.com/office/drawing/2014/main" id="{35C367F8-EA4A-4FE2-9C68-76FCF6A5F7D7}"/>
              </a:ext>
            </a:extLst>
          </p:cNvPr>
          <p:cNvSpPr/>
          <p:nvPr/>
        </p:nvSpPr>
        <p:spPr>
          <a:xfrm>
            <a:off x="3640787" y="3812931"/>
            <a:ext cx="2558791" cy="567915"/>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Derive the top N factors with the highest number of injury events </a:t>
            </a:r>
            <a:endParaRPr dirty="0">
              <a:solidFill>
                <a:schemeClr val="tx1"/>
              </a:solidFill>
              <a:latin typeface="Univers Condensed Light" panose="020B0306020202040204" pitchFamily="34" charset="0"/>
              <a:ea typeface="Calibri"/>
              <a:cs typeface="Calibri"/>
              <a:sym typeface="Calibri"/>
            </a:endParaRPr>
          </a:p>
        </p:txBody>
      </p:sp>
      <p:sp>
        <p:nvSpPr>
          <p:cNvPr id="58" name="Google Shape;116;p16">
            <a:extLst>
              <a:ext uri="{FF2B5EF4-FFF2-40B4-BE49-F238E27FC236}">
                <a16:creationId xmlns:a16="http://schemas.microsoft.com/office/drawing/2014/main" id="{E6455B1F-5453-4862-9E07-A5806BA33B30}"/>
              </a:ext>
            </a:extLst>
          </p:cNvPr>
          <p:cNvSpPr/>
          <p:nvPr/>
        </p:nvSpPr>
        <p:spPr>
          <a:xfrm>
            <a:off x="6661452" y="3812931"/>
            <a:ext cx="2558791" cy="567914"/>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Top 15 vehicular factors and others. Top 10 vehicle types and others </a:t>
            </a:r>
            <a:endParaRPr dirty="0">
              <a:solidFill>
                <a:schemeClr val="tx1"/>
              </a:solidFill>
              <a:latin typeface="Univers Condensed Light" panose="020B0306020202040204" pitchFamily="34" charset="0"/>
              <a:ea typeface="Calibri"/>
              <a:cs typeface="Calibri"/>
              <a:sym typeface="Calibri"/>
            </a:endParaRPr>
          </a:p>
        </p:txBody>
      </p:sp>
      <p:sp>
        <p:nvSpPr>
          <p:cNvPr id="59" name="Arrow: Right 58">
            <a:extLst>
              <a:ext uri="{FF2B5EF4-FFF2-40B4-BE49-F238E27FC236}">
                <a16:creationId xmlns:a16="http://schemas.microsoft.com/office/drawing/2014/main" id="{5188B343-2B7D-4AC3-BE2E-44D34234B0A9}"/>
              </a:ext>
            </a:extLst>
          </p:cNvPr>
          <p:cNvSpPr/>
          <p:nvPr/>
        </p:nvSpPr>
        <p:spPr>
          <a:xfrm>
            <a:off x="3304089" y="4077093"/>
            <a:ext cx="207390" cy="45719"/>
          </a:xfrm>
          <a:prstGeom prst="rightArrow">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00710CC9-D3CD-4D25-A9AD-EF62ED776F9B}"/>
              </a:ext>
            </a:extLst>
          </p:cNvPr>
          <p:cNvSpPr/>
          <p:nvPr/>
        </p:nvSpPr>
        <p:spPr>
          <a:xfrm>
            <a:off x="6303384" y="4078664"/>
            <a:ext cx="207390" cy="45719"/>
          </a:xfrm>
          <a:prstGeom prst="rightArrow">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Google Shape;116;p16">
            <a:extLst>
              <a:ext uri="{FF2B5EF4-FFF2-40B4-BE49-F238E27FC236}">
                <a16:creationId xmlns:a16="http://schemas.microsoft.com/office/drawing/2014/main" id="{37D093E8-1A43-41A3-8BD5-4D8F7CEBF639}"/>
              </a:ext>
            </a:extLst>
          </p:cNvPr>
          <p:cNvSpPr/>
          <p:nvPr/>
        </p:nvSpPr>
        <p:spPr>
          <a:xfrm>
            <a:off x="618550" y="4857259"/>
            <a:ext cx="2558791" cy="466271"/>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On-street name and off-street name where a collision occurred </a:t>
            </a:r>
            <a:endParaRPr dirty="0">
              <a:solidFill>
                <a:schemeClr val="tx1"/>
              </a:solidFill>
              <a:latin typeface="Univers Condensed Light" panose="020B0306020202040204" pitchFamily="34" charset="0"/>
              <a:ea typeface="Calibri"/>
              <a:cs typeface="Calibri"/>
              <a:sym typeface="Calibri"/>
            </a:endParaRPr>
          </a:p>
        </p:txBody>
      </p:sp>
      <p:sp>
        <p:nvSpPr>
          <p:cNvPr id="62" name="Google Shape;116;p16">
            <a:extLst>
              <a:ext uri="{FF2B5EF4-FFF2-40B4-BE49-F238E27FC236}">
                <a16:creationId xmlns:a16="http://schemas.microsoft.com/office/drawing/2014/main" id="{8A6D2733-05CF-4B74-80D6-8A1AED221370}"/>
              </a:ext>
            </a:extLst>
          </p:cNvPr>
          <p:cNvSpPr/>
          <p:nvPr/>
        </p:nvSpPr>
        <p:spPr>
          <a:xfrm>
            <a:off x="3640783" y="4857259"/>
            <a:ext cx="2558791" cy="466269"/>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Combine on-street and off-street and group them into a road type</a:t>
            </a:r>
            <a:endParaRPr dirty="0">
              <a:solidFill>
                <a:schemeClr val="tx1"/>
              </a:solidFill>
              <a:latin typeface="Univers Condensed Light" panose="020B0306020202040204" pitchFamily="34" charset="0"/>
              <a:ea typeface="Calibri"/>
              <a:cs typeface="Calibri"/>
              <a:sym typeface="Calibri"/>
            </a:endParaRPr>
          </a:p>
        </p:txBody>
      </p:sp>
      <p:sp>
        <p:nvSpPr>
          <p:cNvPr id="63" name="Google Shape;116;p16">
            <a:extLst>
              <a:ext uri="{FF2B5EF4-FFF2-40B4-BE49-F238E27FC236}">
                <a16:creationId xmlns:a16="http://schemas.microsoft.com/office/drawing/2014/main" id="{CA062BE4-8BC4-4048-9D07-275B0C6F0BC0}"/>
              </a:ext>
            </a:extLst>
          </p:cNvPr>
          <p:cNvSpPr/>
          <p:nvPr/>
        </p:nvSpPr>
        <p:spPr>
          <a:xfrm>
            <a:off x="6661448" y="4857260"/>
            <a:ext cx="2558791" cy="466268"/>
          </a:xfrm>
          <a:prstGeom prst="roundRect">
            <a:avLst>
              <a:gd name="adj" fmla="val 16667"/>
            </a:avLst>
          </a:prstGeom>
          <a:noFill/>
          <a:ln w="19050" cap="flat" cmpd="sng">
            <a:solidFill>
              <a:srgbClr val="F53737">
                <a:alpha val="5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dirty="0">
                <a:solidFill>
                  <a:schemeClr val="tx1"/>
                </a:solidFill>
                <a:latin typeface="Univers Condensed Light" panose="020B0306020202040204" pitchFamily="34" charset="0"/>
                <a:ea typeface="Calibri"/>
                <a:cs typeface="Calibri"/>
                <a:sym typeface="Calibri"/>
              </a:rPr>
              <a:t> Top 5 major road types and others</a:t>
            </a:r>
            <a:endParaRPr dirty="0">
              <a:solidFill>
                <a:schemeClr val="tx1"/>
              </a:solidFill>
              <a:latin typeface="Univers Condensed Light" panose="020B0306020202040204" pitchFamily="34" charset="0"/>
              <a:ea typeface="Calibri"/>
              <a:cs typeface="Calibri"/>
              <a:sym typeface="Calibri"/>
            </a:endParaRPr>
          </a:p>
        </p:txBody>
      </p:sp>
      <p:sp>
        <p:nvSpPr>
          <p:cNvPr id="64" name="Arrow: Right 63">
            <a:extLst>
              <a:ext uri="{FF2B5EF4-FFF2-40B4-BE49-F238E27FC236}">
                <a16:creationId xmlns:a16="http://schemas.microsoft.com/office/drawing/2014/main" id="{0CC3ED9B-DD54-41B9-A469-9E3CB2A70753}"/>
              </a:ext>
            </a:extLst>
          </p:cNvPr>
          <p:cNvSpPr/>
          <p:nvPr/>
        </p:nvSpPr>
        <p:spPr>
          <a:xfrm>
            <a:off x="3304085" y="5019777"/>
            <a:ext cx="207390" cy="45719"/>
          </a:xfrm>
          <a:prstGeom prst="rightArrow">
            <a:avLst/>
          </a:prstGeom>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Arrow: Right 64">
            <a:extLst>
              <a:ext uri="{FF2B5EF4-FFF2-40B4-BE49-F238E27FC236}">
                <a16:creationId xmlns:a16="http://schemas.microsoft.com/office/drawing/2014/main" id="{6CE0A13A-48C1-4A98-A488-134084C277B8}"/>
              </a:ext>
            </a:extLst>
          </p:cNvPr>
          <p:cNvSpPr/>
          <p:nvPr/>
        </p:nvSpPr>
        <p:spPr>
          <a:xfrm>
            <a:off x="6303380" y="5021348"/>
            <a:ext cx="207390" cy="45719"/>
          </a:xfrm>
          <a:prstGeom prst="rightArrow">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E2D0A65-FD98-49BF-826C-4C536FFD2E8D}"/>
              </a:ext>
            </a:extLst>
          </p:cNvPr>
          <p:cNvSpPr/>
          <p:nvPr/>
        </p:nvSpPr>
        <p:spPr>
          <a:xfrm>
            <a:off x="449775" y="6402177"/>
            <a:ext cx="4170988" cy="461665"/>
          </a:xfrm>
          <a:prstGeom prst="rect">
            <a:avLst/>
          </a:prstGeom>
        </p:spPr>
        <p:txBody>
          <a:bodyPr wrap="square">
            <a:spAutoFit/>
          </a:bodyPr>
          <a:lstStyle/>
          <a:p>
            <a:pPr lvl="0"/>
            <a:r>
              <a:rPr lang="en-IN" sz="1200" dirty="0">
                <a:latin typeface="Univers Condensed Light" panose="020B0306020202040204" pitchFamily="34" charset="0"/>
                <a:ea typeface="Calibri"/>
                <a:cs typeface="Calibri"/>
                <a:sym typeface="Calibri"/>
              </a:rPr>
              <a:t>*Borough: Bronx, Brooklyn, Manhattan, Queens, Staten Island   </a:t>
            </a:r>
          </a:p>
          <a:p>
            <a:pPr lvl="0"/>
            <a:r>
              <a:rPr lang="en-IN" sz="1200" dirty="0">
                <a:latin typeface="Univers Condensed Light" panose="020B0306020202040204" pitchFamily="34" charset="0"/>
                <a:ea typeface="Calibri"/>
                <a:cs typeface="Calibri"/>
                <a:sym typeface="Calibri"/>
              </a:rPr>
              <a:t>Time period: Jan 2019 – Dec 2019    Response variable: Is Injury(1/0)</a:t>
            </a:r>
            <a:endParaRPr lang="en-IN" sz="1200" dirty="0">
              <a:latin typeface="Univers Condensed Light" panose="020B0306020202040204" pitchFamily="34" charset="0"/>
            </a:endParaRPr>
          </a:p>
        </p:txBody>
      </p:sp>
      <p:sp>
        <p:nvSpPr>
          <p:cNvPr id="68" name="TextBox 67">
            <a:extLst>
              <a:ext uri="{FF2B5EF4-FFF2-40B4-BE49-F238E27FC236}">
                <a16:creationId xmlns:a16="http://schemas.microsoft.com/office/drawing/2014/main" id="{0E6356BA-3F85-422E-9D1B-1FFEF2E5B583}"/>
              </a:ext>
            </a:extLst>
          </p:cNvPr>
          <p:cNvSpPr txBox="1"/>
          <p:nvPr/>
        </p:nvSpPr>
        <p:spPr>
          <a:xfrm>
            <a:off x="4057406" y="1689752"/>
            <a:ext cx="1655238" cy="307777"/>
          </a:xfrm>
          <a:prstGeom prst="rect">
            <a:avLst/>
          </a:prstGeom>
          <a:noFill/>
        </p:spPr>
        <p:txBody>
          <a:bodyPr wrap="square" rtlCol="0">
            <a:spAutoFit/>
          </a:bodyPr>
          <a:lstStyle/>
          <a:p>
            <a:r>
              <a:rPr lang="en-IN" b="1" i="1" dirty="0">
                <a:latin typeface="Univers Condensed Light" panose="020B0306020202040204" pitchFamily="34" charset="0"/>
              </a:rPr>
              <a:t>Feature Engineering </a:t>
            </a:r>
          </a:p>
        </p:txBody>
      </p:sp>
      <p:sp>
        <p:nvSpPr>
          <p:cNvPr id="6" name="Plus Sign 5">
            <a:extLst>
              <a:ext uri="{FF2B5EF4-FFF2-40B4-BE49-F238E27FC236}">
                <a16:creationId xmlns:a16="http://schemas.microsoft.com/office/drawing/2014/main" id="{9B42218E-9A15-492D-84B9-8BD7A9D48354}"/>
              </a:ext>
            </a:extLst>
          </p:cNvPr>
          <p:cNvSpPr/>
          <p:nvPr/>
        </p:nvSpPr>
        <p:spPr>
          <a:xfrm>
            <a:off x="7814821" y="1689752"/>
            <a:ext cx="311084" cy="252783"/>
          </a:xfrm>
          <a:prstGeom prst="mathPlu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Plus Sign 69">
            <a:extLst>
              <a:ext uri="{FF2B5EF4-FFF2-40B4-BE49-F238E27FC236}">
                <a16:creationId xmlns:a16="http://schemas.microsoft.com/office/drawing/2014/main" id="{ED00AEB9-BDA4-451E-B024-30D9379D7482}"/>
              </a:ext>
            </a:extLst>
          </p:cNvPr>
          <p:cNvSpPr/>
          <p:nvPr/>
        </p:nvSpPr>
        <p:spPr>
          <a:xfrm>
            <a:off x="7814821" y="2614983"/>
            <a:ext cx="311084" cy="252783"/>
          </a:xfrm>
          <a:prstGeom prst="mathPlu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Plus Sign 70">
            <a:extLst>
              <a:ext uri="{FF2B5EF4-FFF2-40B4-BE49-F238E27FC236}">
                <a16:creationId xmlns:a16="http://schemas.microsoft.com/office/drawing/2014/main" id="{87FB2774-CB29-43D6-8A02-6CB10012F973}"/>
              </a:ext>
            </a:extLst>
          </p:cNvPr>
          <p:cNvSpPr/>
          <p:nvPr/>
        </p:nvSpPr>
        <p:spPr>
          <a:xfrm>
            <a:off x="7814821" y="3535835"/>
            <a:ext cx="311084" cy="252783"/>
          </a:xfrm>
          <a:prstGeom prst="mathPlu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Plus Sign 71">
            <a:extLst>
              <a:ext uri="{FF2B5EF4-FFF2-40B4-BE49-F238E27FC236}">
                <a16:creationId xmlns:a16="http://schemas.microsoft.com/office/drawing/2014/main" id="{38448436-A35B-42B2-9EAA-91423429E577}"/>
              </a:ext>
            </a:extLst>
          </p:cNvPr>
          <p:cNvSpPr/>
          <p:nvPr/>
        </p:nvSpPr>
        <p:spPr>
          <a:xfrm>
            <a:off x="7848344" y="4529000"/>
            <a:ext cx="311084" cy="252783"/>
          </a:xfrm>
          <a:prstGeom prst="mathPlu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Car">
            <a:extLst>
              <a:ext uri="{FF2B5EF4-FFF2-40B4-BE49-F238E27FC236}">
                <a16:creationId xmlns:a16="http://schemas.microsoft.com/office/drawing/2014/main" id="{B9AD8E91-CAB6-4FEC-945B-C585DF7AD9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663" y="5590637"/>
            <a:ext cx="784569" cy="784569"/>
          </a:xfrm>
          <a:prstGeom prst="rect">
            <a:avLst/>
          </a:prstGeom>
        </p:spPr>
      </p:pic>
      <p:pic>
        <p:nvPicPr>
          <p:cNvPr id="53" name="Graphic 52" descr="Car">
            <a:extLst>
              <a:ext uri="{FF2B5EF4-FFF2-40B4-BE49-F238E27FC236}">
                <a16:creationId xmlns:a16="http://schemas.microsoft.com/office/drawing/2014/main" id="{3486ED4B-A569-4E55-89F3-DD0678C4F1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761974" flipH="1">
            <a:off x="2391570" y="5488817"/>
            <a:ext cx="784568" cy="784568"/>
          </a:xfrm>
          <a:prstGeom prst="rect">
            <a:avLst/>
          </a:prstGeom>
        </p:spPr>
      </p:pic>
      <p:sp>
        <p:nvSpPr>
          <p:cNvPr id="8" name="Explosion: 8 Points 7">
            <a:extLst>
              <a:ext uri="{FF2B5EF4-FFF2-40B4-BE49-F238E27FC236}">
                <a16:creationId xmlns:a16="http://schemas.microsoft.com/office/drawing/2014/main" id="{B00444A7-45A7-4F57-AE48-4FA379630927}"/>
              </a:ext>
            </a:extLst>
          </p:cNvPr>
          <p:cNvSpPr/>
          <p:nvPr/>
        </p:nvSpPr>
        <p:spPr>
          <a:xfrm>
            <a:off x="2308484" y="5759778"/>
            <a:ext cx="453570" cy="510959"/>
          </a:xfrm>
          <a:prstGeom prst="irregularSeal1">
            <a:avLst/>
          </a:prstGeom>
          <a:solidFill>
            <a:srgbClr val="C0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E22C082-19D0-4BD1-B71B-28E8447D38CE}"/>
              </a:ext>
            </a:extLst>
          </p:cNvPr>
          <p:cNvSpPr txBox="1"/>
          <p:nvPr/>
        </p:nvSpPr>
        <p:spPr>
          <a:xfrm>
            <a:off x="3057084" y="5709816"/>
            <a:ext cx="2316194" cy="523220"/>
          </a:xfrm>
          <a:prstGeom prst="rect">
            <a:avLst/>
          </a:prstGeom>
          <a:noFill/>
        </p:spPr>
        <p:txBody>
          <a:bodyPr wrap="square" rtlCol="0">
            <a:spAutoFit/>
          </a:bodyPr>
          <a:lstStyle/>
          <a:p>
            <a:r>
              <a:rPr lang="en-IN" sz="2800" b="1" dirty="0">
                <a:solidFill>
                  <a:srgbClr val="CC0000"/>
                </a:solidFill>
                <a:latin typeface="Univers Condensed" panose="020B0506020202050204" pitchFamily="34" charset="0"/>
              </a:rPr>
              <a:t>197,855</a:t>
            </a:r>
            <a:r>
              <a:rPr lang="en-IN" sz="2800" dirty="0">
                <a:solidFill>
                  <a:srgbClr val="CC0000"/>
                </a:solidFill>
                <a:latin typeface="Univers Condensed" panose="020B0506020202050204" pitchFamily="34" charset="0"/>
              </a:rPr>
              <a:t> </a:t>
            </a:r>
            <a:r>
              <a:rPr lang="en-IN" sz="2000" dirty="0">
                <a:solidFill>
                  <a:srgbClr val="CC0000"/>
                </a:solidFill>
                <a:latin typeface="Univers Condensed" panose="020B0506020202050204" pitchFamily="34" charset="0"/>
              </a:rPr>
              <a:t>Collisions</a:t>
            </a:r>
          </a:p>
        </p:txBody>
      </p:sp>
      <p:pic>
        <p:nvPicPr>
          <p:cNvPr id="11" name="Graphic 10" descr="Group of women">
            <a:extLst>
              <a:ext uri="{FF2B5EF4-FFF2-40B4-BE49-F238E27FC236}">
                <a16:creationId xmlns:a16="http://schemas.microsoft.com/office/drawing/2014/main" id="{A5D6521A-B807-496F-9C47-A26A930AC9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30772" y="5546342"/>
            <a:ext cx="669182" cy="669182"/>
          </a:xfrm>
          <a:prstGeom prst="rect">
            <a:avLst/>
          </a:prstGeom>
        </p:spPr>
      </p:pic>
      <p:sp>
        <p:nvSpPr>
          <p:cNvPr id="67" name="TextBox 66">
            <a:extLst>
              <a:ext uri="{FF2B5EF4-FFF2-40B4-BE49-F238E27FC236}">
                <a16:creationId xmlns:a16="http://schemas.microsoft.com/office/drawing/2014/main" id="{BF1F51E7-30A4-4F95-BC9D-8951A57D8641}"/>
              </a:ext>
            </a:extLst>
          </p:cNvPr>
          <p:cNvSpPr txBox="1"/>
          <p:nvPr/>
        </p:nvSpPr>
        <p:spPr>
          <a:xfrm>
            <a:off x="6439419" y="5709816"/>
            <a:ext cx="2316194" cy="830997"/>
          </a:xfrm>
          <a:prstGeom prst="rect">
            <a:avLst/>
          </a:prstGeom>
          <a:noFill/>
        </p:spPr>
        <p:txBody>
          <a:bodyPr wrap="square" rtlCol="0">
            <a:spAutoFit/>
          </a:bodyPr>
          <a:lstStyle/>
          <a:p>
            <a:r>
              <a:rPr lang="en-IN" sz="2800" b="1" dirty="0">
                <a:solidFill>
                  <a:srgbClr val="CC0000"/>
                </a:solidFill>
                <a:latin typeface="Univers Condensed" panose="020B0506020202050204" pitchFamily="34" charset="0"/>
              </a:rPr>
              <a:t>42,156</a:t>
            </a:r>
            <a:r>
              <a:rPr lang="en-IN" sz="2800" dirty="0">
                <a:solidFill>
                  <a:srgbClr val="CC0000"/>
                </a:solidFill>
                <a:latin typeface="Univers Condensed" panose="020B0506020202050204" pitchFamily="34" charset="0"/>
              </a:rPr>
              <a:t> </a:t>
            </a:r>
            <a:r>
              <a:rPr lang="en-IN" sz="2000" dirty="0">
                <a:solidFill>
                  <a:srgbClr val="CC0000"/>
                </a:solidFill>
                <a:latin typeface="Univers Condensed" panose="020B0506020202050204" pitchFamily="34" charset="0"/>
              </a:rPr>
              <a:t>Injuries (21%)</a:t>
            </a:r>
          </a:p>
        </p:txBody>
      </p:sp>
      <p:pic>
        <p:nvPicPr>
          <p:cNvPr id="13" name="Graphic 12" descr="Medical">
            <a:extLst>
              <a:ext uri="{FF2B5EF4-FFF2-40B4-BE49-F238E27FC236}">
                <a16:creationId xmlns:a16="http://schemas.microsoft.com/office/drawing/2014/main" id="{96CFADAF-19D0-4D73-9149-BB6B9FB9B4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00680" y="5708960"/>
            <a:ext cx="260184" cy="260184"/>
          </a:xfrm>
          <a:prstGeom prst="rect">
            <a:avLst/>
          </a:prstGeom>
        </p:spPr>
      </p:pic>
    </p:spTree>
    <p:extLst>
      <p:ext uri="{BB962C8B-B14F-4D97-AF65-F5344CB8AC3E}">
        <p14:creationId xmlns:p14="http://schemas.microsoft.com/office/powerpoint/2010/main" val="209157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8"/>
          <p:cNvSpPr txBox="1">
            <a:spLocks noGrp="1"/>
          </p:cNvSpPr>
          <p:nvPr>
            <p:ph type="subTitle" idx="1"/>
          </p:nvPr>
        </p:nvSpPr>
        <p:spPr>
          <a:xfrm>
            <a:off x="376125" y="4638045"/>
            <a:ext cx="9014400" cy="1527085"/>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b="1" dirty="0">
                <a:latin typeface="Univers Condensed Light" panose="020B0306020202040204" pitchFamily="34" charset="0"/>
              </a:rPr>
              <a:t>Inference :</a:t>
            </a:r>
            <a:endParaRPr sz="1600" b="1" dirty="0">
              <a:latin typeface="Univers Condensed Light" panose="020B0306020202040204" pitchFamily="34" charset="0"/>
            </a:endParaRPr>
          </a:p>
          <a:p>
            <a:pPr marL="457200" lvl="0" indent="-317500" algn="just" rtl="0">
              <a:lnSpc>
                <a:spcPct val="100000"/>
              </a:lnSpc>
              <a:spcBef>
                <a:spcPts val="1000"/>
              </a:spcBef>
              <a:spcAft>
                <a:spcPts val="0"/>
              </a:spcAft>
              <a:buSzPts val="1400"/>
              <a:buChar char="●"/>
            </a:pPr>
            <a:r>
              <a:rPr lang="en-IN" sz="1400" dirty="0">
                <a:latin typeface="Univers Condensed Light" panose="020B0306020202040204" pitchFamily="34" charset="0"/>
              </a:rPr>
              <a:t>The above heatmap summarizes the % of collisions resulting in injuries by season and time segments</a:t>
            </a:r>
            <a:endParaRPr sz="1400" dirty="0">
              <a:latin typeface="Univers Condensed Light" panose="020B0306020202040204" pitchFamily="34" charset="0"/>
            </a:endParaRPr>
          </a:p>
          <a:p>
            <a:pPr marL="457200" lvl="0" indent="-317500" algn="just" rtl="0">
              <a:lnSpc>
                <a:spcPct val="100000"/>
              </a:lnSpc>
              <a:spcBef>
                <a:spcPts val="0"/>
              </a:spcBef>
              <a:spcAft>
                <a:spcPts val="0"/>
              </a:spcAft>
              <a:buSzPts val="1400"/>
              <a:buChar char="●"/>
            </a:pPr>
            <a:r>
              <a:rPr lang="en-IN" sz="1400" dirty="0">
                <a:latin typeface="Univers Condensed Light" panose="020B0306020202040204" pitchFamily="34" charset="0"/>
              </a:rPr>
              <a:t>There is a clear pattern observed among the time segments as the % of collisions resulting in injuries is much higher during dark (6PM to 12 AM and 12 AM to 6 AM) compared to the morning and afternoon hours </a:t>
            </a:r>
            <a:endParaRPr sz="1400" dirty="0">
              <a:latin typeface="Univers Condensed Light" panose="020B0306020202040204" pitchFamily="34" charset="0"/>
            </a:endParaRPr>
          </a:p>
          <a:p>
            <a:pPr marL="457200" lvl="0" indent="-317500" algn="just" rtl="0">
              <a:lnSpc>
                <a:spcPct val="100000"/>
              </a:lnSpc>
              <a:spcBef>
                <a:spcPts val="0"/>
              </a:spcBef>
              <a:spcAft>
                <a:spcPts val="0"/>
              </a:spcAft>
              <a:buSzPts val="1400"/>
              <a:buChar char="●"/>
            </a:pPr>
            <a:r>
              <a:rPr lang="en-IN" sz="1400" dirty="0">
                <a:latin typeface="Univers Condensed Light" panose="020B0306020202040204" pitchFamily="34" charset="0"/>
              </a:rPr>
              <a:t>While the trend is not very pronounced across seasons, the % of injury instances during 12AM to 6AM is the highest in Summer and Summer and Fall have higher chances of collisions resulting into injuries during the daytime</a:t>
            </a:r>
            <a:endParaRPr sz="1400" dirty="0">
              <a:latin typeface="Univers Condensed Light" panose="020B0306020202040204" pitchFamily="34" charset="0"/>
            </a:endParaRPr>
          </a:p>
        </p:txBody>
      </p:sp>
      <p:sp>
        <p:nvSpPr>
          <p:cNvPr id="139" name="Google Shape;139;p18"/>
          <p:cNvSpPr txBox="1">
            <a:spLocks noGrp="1"/>
          </p:cNvSpPr>
          <p:nvPr>
            <p:ph type="sldNum" idx="12"/>
          </p:nvPr>
        </p:nvSpPr>
        <p:spPr>
          <a:xfrm>
            <a:off x="6996113" y="6356352"/>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
        <p:nvSpPr>
          <p:cNvPr id="12" name="Google Shape;104;p15">
            <a:extLst>
              <a:ext uri="{FF2B5EF4-FFF2-40B4-BE49-F238E27FC236}">
                <a16:creationId xmlns:a16="http://schemas.microsoft.com/office/drawing/2014/main" id="{8A9C1F73-0CA8-4D3A-94BC-0B236E888017}"/>
              </a:ext>
            </a:extLst>
          </p:cNvPr>
          <p:cNvSpPr txBox="1"/>
          <p:nvPr/>
        </p:nvSpPr>
        <p:spPr>
          <a:xfrm>
            <a:off x="624841" y="118533"/>
            <a:ext cx="8798560" cy="734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latin typeface="Agency FB" panose="020B0503020202020204" pitchFamily="34" charset="77"/>
                <a:sym typeface="Calibri"/>
              </a:rPr>
              <a:t>Exploratory Data Analysis (1/3)</a:t>
            </a:r>
            <a:endParaRPr dirty="0">
              <a:solidFill>
                <a:schemeClr val="tx1"/>
              </a:solidFill>
              <a:latin typeface="Agency FB" panose="020B0503020202020204" pitchFamily="34" charset="77"/>
            </a:endParaRPr>
          </a:p>
        </p:txBody>
      </p:sp>
      <p:pic>
        <p:nvPicPr>
          <p:cNvPr id="3" name="Picture 2">
            <a:extLst>
              <a:ext uri="{FF2B5EF4-FFF2-40B4-BE49-F238E27FC236}">
                <a16:creationId xmlns:a16="http://schemas.microsoft.com/office/drawing/2014/main" id="{324D60CC-A3F5-49B2-8153-84AED611096D}"/>
              </a:ext>
            </a:extLst>
          </p:cNvPr>
          <p:cNvPicPr>
            <a:picLocks noChangeAspect="1"/>
          </p:cNvPicPr>
          <p:nvPr/>
        </p:nvPicPr>
        <p:blipFill>
          <a:blip r:embed="rId3"/>
          <a:stretch>
            <a:fillRect/>
          </a:stretch>
        </p:blipFill>
        <p:spPr>
          <a:xfrm>
            <a:off x="1019175" y="867708"/>
            <a:ext cx="7362409" cy="3770338"/>
          </a:xfrm>
          <a:prstGeom prst="rect">
            <a:avLst/>
          </a:prstGeom>
        </p:spPr>
      </p:pic>
    </p:spTree>
    <p:extLst>
      <p:ext uri="{BB962C8B-B14F-4D97-AF65-F5344CB8AC3E}">
        <p14:creationId xmlns:p14="http://schemas.microsoft.com/office/powerpoint/2010/main" val="184129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6996113" y="6356352"/>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dirty="0"/>
          </a:p>
        </p:txBody>
      </p:sp>
      <p:sp>
        <p:nvSpPr>
          <p:cNvPr id="9" name="Google Shape;104;p15">
            <a:extLst>
              <a:ext uri="{FF2B5EF4-FFF2-40B4-BE49-F238E27FC236}">
                <a16:creationId xmlns:a16="http://schemas.microsoft.com/office/drawing/2014/main" id="{3B172E97-FA84-4506-B4BF-CA9CA30C741E}"/>
              </a:ext>
            </a:extLst>
          </p:cNvPr>
          <p:cNvSpPr txBox="1"/>
          <p:nvPr/>
        </p:nvSpPr>
        <p:spPr>
          <a:xfrm>
            <a:off x="624841" y="118533"/>
            <a:ext cx="8798560" cy="734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sym typeface="Calibri"/>
              </a:rPr>
              <a:t>Exploratory Data Analysis (2/3)</a:t>
            </a:r>
            <a:endParaRPr dirty="0">
              <a:solidFill>
                <a:schemeClr val="tx1"/>
              </a:solidFill>
            </a:endParaRPr>
          </a:p>
        </p:txBody>
      </p:sp>
      <p:graphicFrame>
        <p:nvGraphicFramePr>
          <p:cNvPr id="10" name="Chart 9">
            <a:extLst>
              <a:ext uri="{FF2B5EF4-FFF2-40B4-BE49-F238E27FC236}">
                <a16:creationId xmlns:a16="http://schemas.microsoft.com/office/drawing/2014/main" id="{4364DFEA-B244-42CE-9D3B-D7E25011E127}"/>
              </a:ext>
            </a:extLst>
          </p:cNvPr>
          <p:cNvGraphicFramePr>
            <a:graphicFrameLocks/>
          </p:cNvGraphicFramePr>
          <p:nvPr>
            <p:extLst>
              <p:ext uri="{D42A27DB-BD31-4B8C-83A1-F6EECF244321}">
                <p14:modId xmlns:p14="http://schemas.microsoft.com/office/powerpoint/2010/main" val="2267392969"/>
              </p:ext>
            </p:extLst>
          </p:nvPr>
        </p:nvGraphicFramePr>
        <p:xfrm>
          <a:off x="277977" y="932956"/>
          <a:ext cx="5326838" cy="28130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97C9E8D5-44C6-47FD-AE73-35F9D111ADCB}"/>
              </a:ext>
            </a:extLst>
          </p:cNvPr>
          <p:cNvGraphicFramePr>
            <a:graphicFrameLocks/>
          </p:cNvGraphicFramePr>
          <p:nvPr>
            <p:extLst>
              <p:ext uri="{D42A27DB-BD31-4B8C-83A1-F6EECF244321}">
                <p14:modId xmlns:p14="http://schemas.microsoft.com/office/powerpoint/2010/main" val="72680056"/>
              </p:ext>
            </p:extLst>
          </p:nvPr>
        </p:nvGraphicFramePr>
        <p:xfrm>
          <a:off x="624841" y="3838086"/>
          <a:ext cx="4895426" cy="2883365"/>
        </p:xfrm>
        <a:graphic>
          <a:graphicData uri="http://schemas.openxmlformats.org/drawingml/2006/chart">
            <c:chart xmlns:c="http://schemas.openxmlformats.org/drawingml/2006/chart" xmlns:r="http://schemas.openxmlformats.org/officeDocument/2006/relationships" r:id="rId4"/>
          </a:graphicData>
        </a:graphic>
      </p:graphicFrame>
      <p:sp>
        <p:nvSpPr>
          <p:cNvPr id="13" name="Google Shape;107;p15">
            <a:extLst>
              <a:ext uri="{FF2B5EF4-FFF2-40B4-BE49-F238E27FC236}">
                <a16:creationId xmlns:a16="http://schemas.microsoft.com/office/drawing/2014/main" id="{F589E2A3-7E72-4D14-BD80-BCC7E202C3F2}"/>
              </a:ext>
            </a:extLst>
          </p:cNvPr>
          <p:cNvSpPr/>
          <p:nvPr/>
        </p:nvSpPr>
        <p:spPr>
          <a:xfrm>
            <a:off x="5724743" y="1201779"/>
            <a:ext cx="3259002" cy="20730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panose="020B0506020202050204" pitchFamily="34" charset="0"/>
                <a:cs typeface="Calibri"/>
                <a:sym typeface="Calibri"/>
              </a:rPr>
              <a:t>Inference</a:t>
            </a:r>
            <a:r>
              <a:rPr lang="en-IN" sz="1600" b="1" dirty="0">
                <a:solidFill>
                  <a:srgbClr val="006600"/>
                </a:solidFill>
                <a:latin typeface="Univers Condensed" panose="020B0506020202050204" pitchFamily="34" charset="0"/>
                <a:cs typeface="Calibri"/>
                <a:sym typeface="Calibri"/>
              </a:rPr>
              <a:t>:</a:t>
            </a:r>
          </a:p>
          <a:p>
            <a:pPr marL="285750" lvl="0" indent="-285750">
              <a:buFont typeface="Arial" panose="020B0604020202020204" pitchFamily="34" charset="0"/>
              <a:buChar char="•"/>
            </a:pPr>
            <a:r>
              <a:rPr lang="en-IN" sz="1600" dirty="0">
                <a:latin typeface="Univers Condensed Light" panose="020B0306020202040204" pitchFamily="34" charset="0"/>
                <a:ea typeface="Calibri"/>
                <a:cs typeface="Calibri"/>
                <a:sym typeface="Calibri"/>
              </a:rPr>
              <a:t>Low visibility index doesn’t seem to have any impact on proportion of injuries during summer months, However, shows increased trend during Autumn and Winter seasons</a:t>
            </a:r>
          </a:p>
        </p:txBody>
      </p:sp>
      <p:sp>
        <p:nvSpPr>
          <p:cNvPr id="14" name="Google Shape;107;p15">
            <a:extLst>
              <a:ext uri="{FF2B5EF4-FFF2-40B4-BE49-F238E27FC236}">
                <a16:creationId xmlns:a16="http://schemas.microsoft.com/office/drawing/2014/main" id="{D9CB2211-C46E-4206-871A-F3A72FDFD8CA}"/>
              </a:ext>
            </a:extLst>
          </p:cNvPr>
          <p:cNvSpPr/>
          <p:nvPr/>
        </p:nvSpPr>
        <p:spPr>
          <a:xfrm>
            <a:off x="5724743" y="3903373"/>
            <a:ext cx="3259002" cy="23379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dirty="0">
                <a:solidFill>
                  <a:schemeClr val="tx1"/>
                </a:solidFill>
                <a:latin typeface="Univers Condensed" panose="020B0506020202050204" pitchFamily="34" charset="0"/>
                <a:cs typeface="Calibri"/>
                <a:sym typeface="Calibri"/>
              </a:rPr>
              <a:t>Inference</a:t>
            </a:r>
            <a:r>
              <a:rPr lang="en-IN" sz="1600" b="1" dirty="0">
                <a:solidFill>
                  <a:srgbClr val="006600"/>
                </a:solidFill>
                <a:latin typeface="Univers Condensed" panose="020B0506020202050204" pitchFamily="34" charset="0"/>
                <a:cs typeface="Calibri"/>
                <a:sym typeface="Calibri"/>
              </a:rPr>
              <a:t>:</a:t>
            </a:r>
          </a:p>
          <a:p>
            <a:pPr marL="285750" lvl="0" indent="-285750">
              <a:buFont typeface="Arial" panose="020B0604020202020204" pitchFamily="34" charset="0"/>
              <a:buChar char="•"/>
            </a:pPr>
            <a:r>
              <a:rPr lang="en-IN" sz="1600" dirty="0">
                <a:latin typeface="Univers Condensed Light" panose="020B0306020202040204" pitchFamily="34" charset="0"/>
                <a:ea typeface="Calibri"/>
                <a:cs typeface="Calibri"/>
                <a:sym typeface="Calibri"/>
              </a:rPr>
              <a:t>Staten Island seem to have the highest proportion ~28% of injuries out of total collisions</a:t>
            </a:r>
          </a:p>
          <a:p>
            <a:pPr marL="285750" lvl="0" indent="-285750">
              <a:buFont typeface="Arial" panose="020B0604020202020204" pitchFamily="34" charset="0"/>
              <a:buChar char="•"/>
            </a:pPr>
            <a:r>
              <a:rPr lang="en-IN" sz="1600" dirty="0">
                <a:latin typeface="Univers Condensed Light" panose="020B0306020202040204" pitchFamily="34" charset="0"/>
                <a:ea typeface="Calibri"/>
                <a:cs typeface="Calibri"/>
                <a:sym typeface="Calibri"/>
              </a:rPr>
              <a:t>Manhattan seem to have the lowest (17%) proportion of injuries </a:t>
            </a:r>
          </a:p>
        </p:txBody>
      </p:sp>
    </p:spTree>
    <p:extLst>
      <p:ext uri="{BB962C8B-B14F-4D97-AF65-F5344CB8AC3E}">
        <p14:creationId xmlns:p14="http://schemas.microsoft.com/office/powerpoint/2010/main" val="271523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subTitle" idx="1"/>
          </p:nvPr>
        </p:nvSpPr>
        <p:spPr>
          <a:xfrm>
            <a:off x="877222" y="4892063"/>
            <a:ext cx="8256089" cy="1835825"/>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1600" b="1" dirty="0">
                <a:latin typeface="Univers Condensed Light" panose="020B0306020202040204" pitchFamily="34" charset="0"/>
              </a:rPr>
              <a:t>Inference :</a:t>
            </a:r>
            <a:endParaRPr sz="1600" b="1" dirty="0">
              <a:latin typeface="Univers Condensed Light" panose="020B0306020202040204" pitchFamily="34" charset="0"/>
            </a:endParaRPr>
          </a:p>
          <a:p>
            <a:pPr marL="457200" lvl="0" indent="-317500" algn="just" rtl="0">
              <a:spcBef>
                <a:spcPts val="1000"/>
              </a:spcBef>
              <a:spcAft>
                <a:spcPts val="0"/>
              </a:spcAft>
              <a:buSzPts val="1400"/>
              <a:buChar char="●"/>
            </a:pPr>
            <a:r>
              <a:rPr lang="en-IN" sz="1400" dirty="0">
                <a:latin typeface="Univers Condensed Light" panose="020B0306020202040204" pitchFamily="34" charset="0"/>
              </a:rPr>
              <a:t>Leading among the contributing factors, nearly every 1 in 4 injuries are caused by Driver Inattention/Distraction - contributed to 27.52% of the overall collision in 2019</a:t>
            </a:r>
            <a:endParaRPr sz="1400" dirty="0">
              <a:latin typeface="Univers Condensed Light" panose="020B0306020202040204" pitchFamily="34" charset="0"/>
            </a:endParaRPr>
          </a:p>
          <a:p>
            <a:pPr marL="457200" lvl="0" indent="-317500" algn="just" rtl="0">
              <a:spcBef>
                <a:spcPts val="0"/>
              </a:spcBef>
              <a:spcAft>
                <a:spcPts val="0"/>
              </a:spcAft>
              <a:buSzPts val="1400"/>
              <a:buChar char="●"/>
            </a:pPr>
            <a:r>
              <a:rPr lang="en-IN" sz="1400" dirty="0">
                <a:latin typeface="Univers Condensed Light" panose="020B0306020202040204" pitchFamily="34" charset="0"/>
              </a:rPr>
              <a:t>Sedans, station wagons are the two highest contributing vehicles to injury. Nearly 4 in 5 injuries are caused by them</a:t>
            </a:r>
            <a:endParaRPr sz="1400" dirty="0">
              <a:latin typeface="Univers Condensed Light" panose="020B0306020202040204" pitchFamily="34" charset="0"/>
            </a:endParaRPr>
          </a:p>
          <a:p>
            <a:pPr marL="457200" lvl="0" indent="-317500" algn="just" rtl="0">
              <a:spcBef>
                <a:spcPts val="0"/>
              </a:spcBef>
              <a:spcAft>
                <a:spcPts val="0"/>
              </a:spcAft>
              <a:buSzPts val="1400"/>
              <a:buChar char="●"/>
            </a:pPr>
            <a:r>
              <a:rPr lang="en-IN" sz="1400" dirty="0">
                <a:latin typeface="Univers Condensed Light" panose="020B0306020202040204" pitchFamily="34" charset="0"/>
              </a:rPr>
              <a:t>Together Sedans, station wagons account for 79.13% of the overall injuries in 2019</a:t>
            </a:r>
            <a:endParaRPr sz="1400" dirty="0">
              <a:latin typeface="Univers Condensed Light" panose="020B0306020202040204" pitchFamily="34" charset="0"/>
            </a:endParaRPr>
          </a:p>
          <a:p>
            <a:pPr marL="0" lvl="0" indent="0" algn="l" rtl="0">
              <a:spcBef>
                <a:spcPts val="1000"/>
              </a:spcBef>
              <a:spcAft>
                <a:spcPts val="0"/>
              </a:spcAft>
              <a:buNone/>
            </a:pPr>
            <a:endParaRPr sz="1600" b="1" dirty="0">
              <a:latin typeface="Univers Condensed Light" panose="020B0306020202040204" pitchFamily="34" charset="0"/>
            </a:endParaRPr>
          </a:p>
          <a:p>
            <a:pPr marL="0" lvl="0" indent="0" algn="l" rtl="0">
              <a:spcBef>
                <a:spcPts val="1000"/>
              </a:spcBef>
              <a:spcAft>
                <a:spcPts val="0"/>
              </a:spcAft>
              <a:buClr>
                <a:schemeClr val="dk1"/>
              </a:buClr>
              <a:buSzPts val="1100"/>
              <a:buFont typeface="Arial"/>
              <a:buNone/>
            </a:pPr>
            <a:endParaRPr sz="1600" b="1" dirty="0">
              <a:latin typeface="Univers Condensed Light" panose="020B0306020202040204" pitchFamily="34" charset="0"/>
            </a:endParaRPr>
          </a:p>
        </p:txBody>
      </p:sp>
      <p:sp>
        <p:nvSpPr>
          <p:cNvPr id="148" name="Google Shape;148;p19"/>
          <p:cNvSpPr txBox="1">
            <a:spLocks noGrp="1"/>
          </p:cNvSpPr>
          <p:nvPr>
            <p:ph type="sldNum" idx="12"/>
          </p:nvPr>
        </p:nvSpPr>
        <p:spPr>
          <a:xfrm>
            <a:off x="6996113" y="6356352"/>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dirty="0"/>
          </a:p>
        </p:txBody>
      </p:sp>
      <p:sp>
        <p:nvSpPr>
          <p:cNvPr id="9" name="Google Shape;104;p15">
            <a:extLst>
              <a:ext uri="{FF2B5EF4-FFF2-40B4-BE49-F238E27FC236}">
                <a16:creationId xmlns:a16="http://schemas.microsoft.com/office/drawing/2014/main" id="{3B172E97-FA84-4506-B4BF-CA9CA30C741E}"/>
              </a:ext>
            </a:extLst>
          </p:cNvPr>
          <p:cNvSpPr txBox="1"/>
          <p:nvPr/>
        </p:nvSpPr>
        <p:spPr>
          <a:xfrm>
            <a:off x="624841" y="118533"/>
            <a:ext cx="8798560" cy="734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IN" dirty="0">
                <a:solidFill>
                  <a:schemeClr val="tx1"/>
                </a:solidFill>
                <a:sym typeface="Calibri"/>
              </a:rPr>
              <a:t>Exploratory Data Analysis (3/3)</a:t>
            </a:r>
            <a:endParaRPr dirty="0">
              <a:solidFill>
                <a:schemeClr val="tx1"/>
              </a:solidFill>
            </a:endParaRPr>
          </a:p>
        </p:txBody>
      </p:sp>
      <p:pic>
        <p:nvPicPr>
          <p:cNvPr id="4" name="Picture 3">
            <a:extLst>
              <a:ext uri="{FF2B5EF4-FFF2-40B4-BE49-F238E27FC236}">
                <a16:creationId xmlns:a16="http://schemas.microsoft.com/office/drawing/2014/main" id="{BA0106EB-BCE0-4188-A3B9-AC092CBBD37D}"/>
              </a:ext>
            </a:extLst>
          </p:cNvPr>
          <p:cNvPicPr>
            <a:picLocks noChangeAspect="1"/>
          </p:cNvPicPr>
          <p:nvPr/>
        </p:nvPicPr>
        <p:blipFill>
          <a:blip r:embed="rId3"/>
          <a:stretch>
            <a:fillRect/>
          </a:stretch>
        </p:blipFill>
        <p:spPr>
          <a:xfrm>
            <a:off x="459064" y="871847"/>
            <a:ext cx="4966134" cy="4020217"/>
          </a:xfrm>
          <a:prstGeom prst="rect">
            <a:avLst/>
          </a:prstGeom>
        </p:spPr>
      </p:pic>
      <p:pic>
        <p:nvPicPr>
          <p:cNvPr id="5" name="Picture 4">
            <a:extLst>
              <a:ext uri="{FF2B5EF4-FFF2-40B4-BE49-F238E27FC236}">
                <a16:creationId xmlns:a16="http://schemas.microsoft.com/office/drawing/2014/main" id="{582892CA-79A4-42B6-93A9-01834DD8C615}"/>
              </a:ext>
            </a:extLst>
          </p:cNvPr>
          <p:cNvPicPr>
            <a:picLocks noChangeAspect="1"/>
          </p:cNvPicPr>
          <p:nvPr/>
        </p:nvPicPr>
        <p:blipFill>
          <a:blip r:embed="rId4"/>
          <a:stretch>
            <a:fillRect/>
          </a:stretch>
        </p:blipFill>
        <p:spPr>
          <a:xfrm>
            <a:off x="5194170" y="877961"/>
            <a:ext cx="4672292" cy="40141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0"/>
          <p:cNvSpPr/>
          <p:nvPr/>
        </p:nvSpPr>
        <p:spPr>
          <a:xfrm>
            <a:off x="426413" y="1562986"/>
            <a:ext cx="8798700" cy="4171556"/>
          </a:xfrm>
          <a:prstGeom prst="rect">
            <a:avLst/>
          </a:prstGeom>
          <a:noFill/>
          <a:ln>
            <a:noFill/>
          </a:ln>
        </p:spPr>
        <p:txBody>
          <a:bodyPr spcFirstLastPara="1" wrap="square" lIns="91425" tIns="45700" rIns="91425" bIns="45700" anchor="t" anchorCtr="0">
            <a:noAutofit/>
          </a:bodyPr>
          <a:lstStyle/>
          <a:p>
            <a:pPr marL="0" marR="0" lvl="0" indent="0" algn="l" rtl="0">
              <a:spcBef>
                <a:spcPts val="120"/>
              </a:spcBef>
              <a:spcAft>
                <a:spcPts val="120"/>
              </a:spcAft>
              <a:buNone/>
            </a:pPr>
            <a:r>
              <a:rPr lang="en-IN" sz="1700" dirty="0">
                <a:latin typeface="Univers Condensed Light" panose="020B0306020202040204" pitchFamily="34" charset="0"/>
                <a:ea typeface="Calibri"/>
                <a:cs typeface="Calibri"/>
                <a:sym typeface="Calibri"/>
              </a:rPr>
              <a:t>The following are the assessment of the assumptions taken for logistic regression model:</a:t>
            </a:r>
            <a:br>
              <a:rPr lang="en-IN" sz="1700" dirty="0">
                <a:latin typeface="Univers Condensed Light" panose="020B0306020202040204" pitchFamily="34" charset="0"/>
                <a:ea typeface="Calibri"/>
                <a:cs typeface="Calibri"/>
                <a:sym typeface="Calibri"/>
              </a:rPr>
            </a:br>
            <a:endParaRPr sz="1700" dirty="0">
              <a:latin typeface="Univers Condensed Light" panose="020B0306020202040204" pitchFamily="34" charset="0"/>
              <a:ea typeface="Calibri"/>
              <a:cs typeface="Calibri"/>
              <a:sym typeface="Calibri"/>
            </a:endParaRPr>
          </a:p>
          <a:p>
            <a:pPr marL="457200" marR="0" lvl="0" indent="-317500" algn="l" rtl="0">
              <a:spcBef>
                <a:spcPts val="120"/>
              </a:spcBef>
              <a:spcAft>
                <a:spcPts val="120"/>
              </a:spcAft>
              <a:buSzPts val="1400"/>
              <a:buChar char="●"/>
            </a:pPr>
            <a:r>
              <a:rPr lang="en-IN" sz="1700" b="1" dirty="0">
                <a:solidFill>
                  <a:srgbClr val="F53737"/>
                </a:solidFill>
                <a:latin typeface="Univers Condensed" panose="020B0506020202050204" pitchFamily="34" charset="0"/>
                <a:cs typeface="Calibri"/>
                <a:sym typeface="Calibri"/>
              </a:rPr>
              <a:t>Independence of Observation</a:t>
            </a:r>
            <a:r>
              <a:rPr lang="en-IN" sz="1700" b="1" dirty="0">
                <a:solidFill>
                  <a:srgbClr val="F53737"/>
                </a:solidFill>
                <a:latin typeface="Univers Condensed Light" panose="020B0306020202040204" pitchFamily="34" charset="0"/>
                <a:ea typeface="Calibri"/>
                <a:cs typeface="Calibri"/>
                <a:sym typeface="Calibri"/>
              </a:rPr>
              <a:t>:</a:t>
            </a:r>
            <a:r>
              <a:rPr lang="en-IN" sz="1700" b="1" dirty="0">
                <a:latin typeface="Univers Condensed Light" panose="020B0306020202040204" pitchFamily="34" charset="0"/>
                <a:ea typeface="Calibri"/>
                <a:cs typeface="Calibri"/>
                <a:sym typeface="Calibri"/>
              </a:rPr>
              <a:t> </a:t>
            </a:r>
            <a:r>
              <a:rPr lang="en-IN" sz="1700" dirty="0">
                <a:latin typeface="Univers Condensed Light" panose="020B0306020202040204" pitchFamily="34" charset="0"/>
                <a:ea typeface="Calibri"/>
                <a:cs typeface="Calibri"/>
                <a:sym typeface="Calibri"/>
              </a:rPr>
              <a:t>Given the collision data for NYU motor vehicles, every vehicle is equally likely to face a collision at any of the roads in all of the five boroughs. It is also understood that occurrence of a collision influences the next collision happening at the same spot. But since our dataset is spread throughout the year, the overlap of such collisions is very less. Therefore, the condition for independence is satisfied.</a:t>
            </a:r>
            <a:br>
              <a:rPr lang="en-IN" sz="1700" dirty="0">
                <a:latin typeface="Univers Condensed Light" panose="020B0306020202040204" pitchFamily="34" charset="0"/>
                <a:ea typeface="Calibri"/>
                <a:cs typeface="Calibri"/>
                <a:sym typeface="Calibri"/>
              </a:rPr>
            </a:br>
            <a:endParaRPr sz="1700" dirty="0">
              <a:latin typeface="Univers Condensed Light" panose="020B0306020202040204" pitchFamily="34" charset="0"/>
              <a:ea typeface="Calibri"/>
              <a:cs typeface="Calibri"/>
              <a:sym typeface="Calibri"/>
            </a:endParaRPr>
          </a:p>
          <a:p>
            <a:pPr marL="457200" marR="0" lvl="0" indent="-317500" algn="l" rtl="0">
              <a:spcBef>
                <a:spcPts val="120"/>
              </a:spcBef>
              <a:spcAft>
                <a:spcPts val="120"/>
              </a:spcAft>
              <a:buSzPts val="1400"/>
              <a:buChar char="●"/>
            </a:pPr>
            <a:r>
              <a:rPr lang="en-IN" sz="1700" b="1" dirty="0">
                <a:solidFill>
                  <a:srgbClr val="F53737"/>
                </a:solidFill>
                <a:latin typeface="Univers Condensed" panose="020F0502020204030204" pitchFamily="34" charset="0"/>
                <a:cs typeface="Univers Condensed" panose="020F0502020204030204" pitchFamily="34" charset="0"/>
                <a:sym typeface="Calibri"/>
              </a:rPr>
              <a:t>Large Sample Size</a:t>
            </a:r>
            <a:r>
              <a:rPr lang="en-IN" sz="1700" b="1" dirty="0">
                <a:solidFill>
                  <a:srgbClr val="F53737"/>
                </a:solidFill>
                <a:latin typeface="Univers Condensed" panose="020F0502020204030204" pitchFamily="34" charset="0"/>
                <a:ea typeface="Calibri"/>
                <a:cs typeface="Univers Condensed" panose="020F0502020204030204" pitchFamily="34" charset="0"/>
                <a:sym typeface="Calibri"/>
              </a:rPr>
              <a:t>:</a:t>
            </a:r>
            <a:r>
              <a:rPr lang="en-IN" sz="1700" b="1" dirty="0">
                <a:latin typeface="Univers Condensed Light" panose="020B0306020202040204" pitchFamily="34" charset="0"/>
                <a:ea typeface="Calibri"/>
                <a:cs typeface="Calibri"/>
                <a:sym typeface="Calibri"/>
              </a:rPr>
              <a:t> </a:t>
            </a:r>
            <a:r>
              <a:rPr lang="en-IN" sz="1700" dirty="0">
                <a:latin typeface="Univers Condensed Light" panose="020B0306020202040204" pitchFamily="34" charset="0"/>
                <a:ea typeface="Calibri"/>
                <a:cs typeface="Calibri"/>
                <a:sym typeface="Calibri"/>
              </a:rPr>
              <a:t>For 2019, the dataset has 197,855 observations (# Collisions) which can be considered a large enough sample to satisfy the large sample size assumption</a:t>
            </a:r>
          </a:p>
          <a:p>
            <a:pPr marL="139700" marR="0" lvl="0" algn="l" rtl="0">
              <a:spcBef>
                <a:spcPts val="120"/>
              </a:spcBef>
              <a:spcAft>
                <a:spcPts val="120"/>
              </a:spcAft>
              <a:buSzPts val="1400"/>
            </a:pPr>
            <a:endParaRPr lang="en-IN" sz="1700" dirty="0">
              <a:latin typeface="Univers Condensed Light" panose="020B0306020202040204" pitchFamily="34" charset="0"/>
              <a:ea typeface="Calibri"/>
              <a:cs typeface="Calibri"/>
              <a:sym typeface="Calibri"/>
            </a:endParaRPr>
          </a:p>
          <a:p>
            <a:pPr marL="457200" indent="-317500">
              <a:spcBef>
                <a:spcPts val="120"/>
              </a:spcBef>
              <a:spcAft>
                <a:spcPts val="120"/>
              </a:spcAft>
              <a:buSzPts val="1400"/>
              <a:buFont typeface="Arial"/>
              <a:buChar char="●"/>
            </a:pPr>
            <a:r>
              <a:rPr lang="en-IN" sz="1700" b="1" dirty="0">
                <a:solidFill>
                  <a:srgbClr val="F53737"/>
                </a:solidFill>
                <a:latin typeface="Univers Condensed" panose="020F0502020204030204" pitchFamily="34" charset="0"/>
                <a:ea typeface="Calibri"/>
                <a:cs typeface="Univers Condensed" panose="020F0502020204030204" pitchFamily="34" charset="0"/>
                <a:sym typeface="Calibri"/>
              </a:rPr>
              <a:t>Mean-variance relationship​:</a:t>
            </a:r>
            <a:r>
              <a:rPr lang="en-IN" sz="1700" b="1" dirty="0">
                <a:solidFill>
                  <a:srgbClr val="C00000"/>
                </a:solidFill>
                <a:latin typeface="Univers Condensed" panose="020F0502020204030204" pitchFamily="34" charset="0"/>
                <a:ea typeface="Calibri"/>
                <a:cs typeface="Univers Condensed" panose="020F0502020204030204" pitchFamily="34" charset="0"/>
                <a:sym typeface="Calibri"/>
              </a:rPr>
              <a:t> </a:t>
            </a:r>
            <a:r>
              <a:rPr lang="en-IN" sz="1700" dirty="0">
                <a:solidFill>
                  <a:schemeClr val="tx1"/>
                </a:solidFill>
                <a:latin typeface="Univers Condensed Light" panose="020B0806030502040204" pitchFamily="34" charset="0"/>
                <a:ea typeface="Calibri"/>
                <a:cs typeface="Univers Condensed" panose="020F0502020204030204" pitchFamily="34" charset="0"/>
                <a:sym typeface="Calibri"/>
              </a:rPr>
              <a:t>For logistic regression, we do not need to assess the mean-variance relationship because it must be true due to the outcome variable being binary.</a:t>
            </a:r>
            <a:br>
              <a:rPr lang="en-IN" sz="1700" dirty="0">
                <a:solidFill>
                  <a:schemeClr val="tx1"/>
                </a:solidFill>
                <a:latin typeface="Univers Condensed Light" panose="020B0806030502040204" pitchFamily="34" charset="0"/>
                <a:ea typeface="Calibri"/>
                <a:cs typeface="Calibri"/>
                <a:sym typeface="Calibri"/>
              </a:rPr>
            </a:br>
            <a:br>
              <a:rPr lang="en-IN" sz="1700" dirty="0">
                <a:latin typeface="Univers Condensed Light" panose="020B0306020202040204" pitchFamily="34" charset="0"/>
                <a:ea typeface="Calibri"/>
                <a:cs typeface="Calibri"/>
                <a:sym typeface="Calibri"/>
              </a:rPr>
            </a:br>
            <a:endParaRPr lang="en-IN" sz="1700" dirty="0">
              <a:latin typeface="Univers Condensed Light" panose="020B0306020202040204" pitchFamily="34" charset="0"/>
              <a:ea typeface="Calibri"/>
              <a:cs typeface="Calibri"/>
              <a:sym typeface="Calibri"/>
            </a:endParaRPr>
          </a:p>
        </p:txBody>
      </p:sp>
      <p:sp>
        <p:nvSpPr>
          <p:cNvPr id="158" name="Google Shape;158;p20"/>
          <p:cNvSpPr txBox="1">
            <a:spLocks noGrp="1"/>
          </p:cNvSpPr>
          <p:nvPr>
            <p:ph type="sldNum" idx="12"/>
          </p:nvPr>
        </p:nvSpPr>
        <p:spPr>
          <a:xfrm>
            <a:off x="6996113" y="6356352"/>
            <a:ext cx="2229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7" name="Google Shape;104;p15">
            <a:extLst>
              <a:ext uri="{FF2B5EF4-FFF2-40B4-BE49-F238E27FC236}">
                <a16:creationId xmlns:a16="http://schemas.microsoft.com/office/drawing/2014/main" id="{4AEC0B8B-9EB3-4023-A9AA-234356C5DBFE}"/>
              </a:ext>
            </a:extLst>
          </p:cNvPr>
          <p:cNvSpPr txBox="1"/>
          <p:nvPr/>
        </p:nvSpPr>
        <p:spPr>
          <a:xfrm>
            <a:off x="553720" y="516865"/>
            <a:ext cx="8798560" cy="73490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RPr/>
            </a:defPPr>
            <a:lvl1pPr marL="0" indent="0">
              <a:lnSpc>
                <a:spcPct val="90000"/>
              </a:lnSpc>
              <a:buClr>
                <a:schemeClr val="dk1"/>
              </a:buClr>
              <a:buSzPts val="2400"/>
              <a:buFont typeface="Calibri"/>
              <a:buNone/>
              <a:defRPr sz="2400" b="1">
                <a:solidFill>
                  <a:srgbClr val="003300"/>
                </a:solidFill>
                <a:latin typeface="Agency FB" panose="020B0503020202020204" pitchFamily="34" charset="0"/>
                <a:ea typeface="Cambria" panose="02040503050406030204" pitchFamily="18" charset="0"/>
                <a:cs typeface="Calibri"/>
              </a:defRPr>
            </a:lvl1pPr>
          </a:lstStyle>
          <a:p>
            <a:r>
              <a:rPr lang="en-US" sz="3000" dirty="0">
                <a:solidFill>
                  <a:schemeClr val="tx1"/>
                </a:solidFill>
                <a:sym typeface="Calibri"/>
              </a:rPr>
              <a:t>Why Logistic Regression</a:t>
            </a:r>
            <a:endParaRPr lang="en-US" sz="3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3683</Words>
  <Application>Microsoft Macintosh PowerPoint</Application>
  <PresentationFormat>A4 Paper (210x297 mm)</PresentationFormat>
  <Paragraphs>854</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Agency FB</vt:lpstr>
      <vt:lpstr>Arial</vt:lpstr>
      <vt:lpstr>Calibri</vt:lpstr>
      <vt:lpstr>Univers Condensed</vt:lpstr>
      <vt:lpstr>Univers Condensed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Pandey</dc:creator>
  <cp:lastModifiedBy>Microsoft Office User</cp:lastModifiedBy>
  <cp:revision>8</cp:revision>
  <dcterms:created xsi:type="dcterms:W3CDTF">2020-03-12T02:15:48Z</dcterms:created>
  <dcterms:modified xsi:type="dcterms:W3CDTF">2020-07-06T03:12:01Z</dcterms:modified>
</cp:coreProperties>
</file>