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ade Gothic Next Light"/>
          <a:ea typeface="Trade Gothic Next Light"/>
          <a:cs typeface="Trade Gothic Next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4CE"/>
          </a:solidFill>
        </a:fill>
      </a:tcStyle>
    </a:wholeTbl>
    <a:band2H>
      <a:tcTxStyle/>
      <a:tcStyle>
        <a:tcBdr/>
        <a:fill>
          <a:solidFill>
            <a:srgbClr val="E7EBE8"/>
          </a:solidFill>
        </a:fill>
      </a:tcStyle>
    </a:band2H>
    <a:firstCol>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ade Gothic Next Light"/>
          <a:ea typeface="Trade Gothic Next Light"/>
          <a:cs typeface="Trade Gothic Next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0"/>
          </a:solidFill>
        </a:fill>
      </a:tcStyle>
    </a:wholeTbl>
    <a:band2H>
      <a:tcTxStyle/>
      <a:tcStyle>
        <a:tcBdr/>
        <a:fill>
          <a:solidFill>
            <a:srgbClr val="E6EAE9"/>
          </a:solidFill>
        </a:fill>
      </a:tcStyle>
    </a:band2H>
    <a:firstCol>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ade Gothic Next Light"/>
          <a:ea typeface="Trade Gothic Next Light"/>
          <a:cs typeface="Trade Gothic Next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BCE"/>
          </a:solidFill>
        </a:fill>
      </a:tcStyle>
    </a:wholeTbl>
    <a:band2H>
      <a:tcTxStyle/>
      <a:tcStyle>
        <a:tcBdr/>
        <a:fill>
          <a:solidFill>
            <a:srgbClr val="EAEEE8"/>
          </a:solidFill>
        </a:fill>
      </a:tcStyle>
    </a:band2H>
    <a:firstCol>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ade Gothic Next Light"/>
          <a:ea typeface="Trade Gothic Next Light"/>
          <a:cs typeface="Trade Gothic Next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rade Gothic Next Light"/>
          <a:ea typeface="Trade Gothic Next Light"/>
          <a:cs typeface="Trade Gothic Next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ade Gothic Next Light"/>
          <a:ea typeface="Trade Gothic Next Light"/>
          <a:cs typeface="Trade Gothic Next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ade Gothic Next Light"/>
          <a:ea typeface="Trade Gothic Next Light"/>
          <a:cs typeface="Trade Gothic Next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ade Gothic Next Light"/>
          <a:ea typeface="Trade Gothic Next Light"/>
          <a:cs typeface="Trade Gothic Next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rade Gothic Next Light"/>
          <a:ea typeface="Trade Gothic Next Light"/>
          <a:cs typeface="Trade Gothic Next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79"/>
  </p:normalViewPr>
  <p:slideViewPr>
    <p:cSldViewPr snapToGrid="0">
      <p:cViewPr varScale="1">
        <p:scale>
          <a:sx n="96" d="100"/>
          <a:sy n="96" d="100"/>
        </p:scale>
        <p:origin x="2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1143000" y="685800"/>
            <a:ext cx="4572000" cy="3429000"/>
          </a:xfrm>
          <a:prstGeom prst="rect">
            <a:avLst/>
          </a:prstGeom>
        </p:spPr>
        <p:txBody>
          <a:bodyPr/>
          <a:lstStyle/>
          <a:p>
            <a:endParaRPr/>
          </a:p>
        </p:txBody>
      </p:sp>
      <p:sp>
        <p:nvSpPr>
          <p:cNvPr id="98" name="Shape 9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lvl1pPr>
              <a:defRPr b="1">
                <a:solidFill>
                  <a:srgbClr val="555555"/>
                </a:solidFill>
                <a:latin typeface="Source Sans Pro"/>
                <a:ea typeface="Source Sans Pro"/>
                <a:cs typeface="Source Sans Pro"/>
                <a:sym typeface="Source Sans Pro"/>
              </a:defRPr>
            </a:lvl1pPr>
          </a:lstStyle>
          <a:p>
            <a:r>
              <a:t>“Observed” usually means that a meteor was seen or heard and the stone or stones causing the effects was recovered shortly thereafter, usually within a few days. Such meteorites are called “falls” by meteoriticists. The other are called “finds” – someone found the meteorite but the meteor was not observed.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429611" y="1013984"/>
            <a:ext cx="7714389" cy="3260636"/>
          </a:xfrm>
          <a:prstGeom prst="rect">
            <a:avLst/>
          </a:prstGeom>
        </p:spPr>
        <p:txBody>
          <a:bodyPr>
            <a:normAutofit/>
          </a:bodyPr>
          <a:lstStyle/>
          <a:p>
            <a:r>
              <a:t>Title Text</a:t>
            </a:r>
          </a:p>
        </p:txBody>
      </p:sp>
      <p:sp>
        <p:nvSpPr>
          <p:cNvPr id="12" name="Body Level One…"/>
          <p:cNvSpPr txBox="1">
            <a:spLocks noGrp="1"/>
          </p:cNvSpPr>
          <p:nvPr>
            <p:ph type="body" sz="quarter" idx="1"/>
          </p:nvPr>
        </p:nvSpPr>
        <p:spPr>
          <a:xfrm>
            <a:off x="1429611" y="4848464"/>
            <a:ext cx="7714389" cy="1085850"/>
          </a:xfrm>
          <a:prstGeom prst="rect">
            <a:avLst/>
          </a:prstGeom>
        </p:spPr>
        <p:txBody>
          <a:bodyPr/>
          <a:lstStyle>
            <a:lvl1pPr marL="0" indent="0">
              <a:buSzTx/>
              <a:buFontTx/>
              <a:buNone/>
            </a:lvl1pPr>
            <a:lvl2pPr indent="457200">
              <a:buFontTx/>
            </a:lvl2pPr>
            <a:lvl3pPr marL="0" indent="914400">
              <a:buSzTx/>
              <a:buFontTx/>
              <a:buNone/>
            </a:lvl3pPr>
            <a:lvl4pPr indent="1371600">
              <a:buFontTx/>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traight Connector 6"/>
          <p:cNvSpPr/>
          <p:nvPr/>
        </p:nvSpPr>
        <p:spPr>
          <a:xfrm>
            <a:off x="1524000" y="4571505"/>
            <a:ext cx="971154" cy="1"/>
          </a:xfrm>
          <a:prstGeom prst="line">
            <a:avLst/>
          </a:prstGeom>
          <a:ln w="31750">
            <a:solidFill>
              <a:srgbClr val="FFFFFF"/>
            </a:solidFill>
            <a:miter/>
          </a:ln>
        </p:spPr>
        <p:txBody>
          <a:bodyPr lIns="45719" rIns="45719"/>
          <a:lstStyle/>
          <a:p>
            <a:pPr>
              <a:defRPr>
                <a:solidFill>
                  <a:srgbClr val="FFFFFF"/>
                </a:solidFill>
              </a:defRPr>
            </a:pPr>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429566" y="1045445"/>
            <a:ext cx="9238434" cy="857559"/>
          </a:xfrm>
          <a:prstGeom prst="rect">
            <a:avLst/>
          </a:prstGeom>
        </p:spPr>
        <p:txBody>
          <a:bodyPr>
            <a:normAutofit/>
          </a:bodyPr>
          <a:lstStyle/>
          <a:p>
            <a:r>
              <a:t>Title Text</a:t>
            </a:r>
          </a:p>
        </p:txBody>
      </p:sp>
      <p:sp>
        <p:nvSpPr>
          <p:cNvPr id="22" name="Body Level One…"/>
          <p:cNvSpPr txBox="1">
            <a:spLocks noGrp="1"/>
          </p:cNvSpPr>
          <p:nvPr>
            <p:ph type="body" idx="1"/>
          </p:nvPr>
        </p:nvSpPr>
        <p:spPr>
          <a:xfrm>
            <a:off x="1429566" y="2286000"/>
            <a:ext cx="9238434" cy="3810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Rectangle 6"/>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1" name="Title Text"/>
          <p:cNvSpPr txBox="1">
            <a:spLocks noGrp="1"/>
          </p:cNvSpPr>
          <p:nvPr>
            <p:ph type="title"/>
          </p:nvPr>
        </p:nvSpPr>
        <p:spPr>
          <a:xfrm>
            <a:off x="1421745" y="1287553"/>
            <a:ext cx="8284964" cy="3113066"/>
          </a:xfrm>
          <a:prstGeom prst="rect">
            <a:avLst/>
          </a:prstGeom>
        </p:spPr>
        <p:txBody>
          <a:bodyPr anchor="t">
            <a:normAutofit/>
          </a:bodyPr>
          <a:lstStyle>
            <a:lvl1pPr>
              <a:defRPr sz="4400"/>
            </a:lvl1pPr>
          </a:lstStyle>
          <a:p>
            <a:r>
              <a:t>Title Text</a:t>
            </a:r>
          </a:p>
        </p:txBody>
      </p:sp>
      <p:sp>
        <p:nvSpPr>
          <p:cNvPr id="32" name="Body Level One…"/>
          <p:cNvSpPr txBox="1">
            <a:spLocks noGrp="1"/>
          </p:cNvSpPr>
          <p:nvPr>
            <p:ph type="body" sz="quarter" idx="1"/>
          </p:nvPr>
        </p:nvSpPr>
        <p:spPr>
          <a:xfrm>
            <a:off x="1421744" y="4619707"/>
            <a:ext cx="7722256" cy="1476294"/>
          </a:xfrm>
          <a:prstGeom prst="rect">
            <a:avLst/>
          </a:prstGeom>
        </p:spPr>
        <p:txBody>
          <a:bodyPr anchor="b"/>
          <a:lstStyle>
            <a:lvl1pPr marL="0" indent="0">
              <a:buSzTx/>
              <a:buFontTx/>
              <a:buNone/>
            </a:lvl1pPr>
            <a:lvl2pPr indent="457200">
              <a:buFontTx/>
            </a:lvl2pPr>
            <a:lvl3pPr marL="0" indent="914400">
              <a:buSzTx/>
              <a:buFontTx/>
              <a:buNone/>
            </a:lvl3pPr>
            <a:lvl4pPr indent="1371600">
              <a:buFontTx/>
            </a:lvl4pPr>
            <a:lvl5pPr marL="0" indent="1828800">
              <a:buSzTx/>
              <a:buFontTx/>
              <a:buNone/>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0" name="Title Text"/>
          <p:cNvSpPr txBox="1">
            <a:spLocks noGrp="1"/>
          </p:cNvSpPr>
          <p:nvPr>
            <p:ph type="title"/>
          </p:nvPr>
        </p:nvSpPr>
        <p:spPr>
          <a:xfrm>
            <a:off x="1429566" y="1013411"/>
            <a:ext cx="9238434" cy="889593"/>
          </a:xfrm>
          <a:prstGeom prst="rect">
            <a:avLst/>
          </a:prstGeom>
        </p:spPr>
        <p:txBody>
          <a:bodyPr>
            <a:normAutofit/>
          </a:bodyPr>
          <a:lstStyle/>
          <a:p>
            <a:r>
              <a:t>Title Text</a:t>
            </a:r>
          </a:p>
        </p:txBody>
      </p:sp>
      <p:sp>
        <p:nvSpPr>
          <p:cNvPr id="41" name="Body Level One…"/>
          <p:cNvSpPr txBox="1">
            <a:spLocks noGrp="1"/>
          </p:cNvSpPr>
          <p:nvPr>
            <p:ph type="body" sz="half" idx="1"/>
          </p:nvPr>
        </p:nvSpPr>
        <p:spPr>
          <a:xfrm>
            <a:off x="1429566" y="2135564"/>
            <a:ext cx="4495801" cy="396043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9" name="Title Text"/>
          <p:cNvSpPr txBox="1">
            <a:spLocks noGrp="1"/>
          </p:cNvSpPr>
          <p:nvPr>
            <p:ph type="title"/>
          </p:nvPr>
        </p:nvSpPr>
        <p:spPr>
          <a:xfrm>
            <a:off x="1429566" y="1079150"/>
            <a:ext cx="9238434" cy="823913"/>
          </a:xfrm>
          <a:prstGeom prst="rect">
            <a:avLst/>
          </a:prstGeom>
        </p:spPr>
        <p:txBody>
          <a:bodyPr>
            <a:normAutofit/>
          </a:bodyPr>
          <a:lstStyle/>
          <a:p>
            <a:r>
              <a:t>Title Text</a:t>
            </a:r>
          </a:p>
        </p:txBody>
      </p:sp>
      <p:sp>
        <p:nvSpPr>
          <p:cNvPr id="50" name="Body Level One…"/>
          <p:cNvSpPr txBox="1">
            <a:spLocks noGrp="1"/>
          </p:cNvSpPr>
          <p:nvPr>
            <p:ph type="body" sz="quarter" idx="1"/>
          </p:nvPr>
        </p:nvSpPr>
        <p:spPr>
          <a:xfrm>
            <a:off x="1429567" y="2013217"/>
            <a:ext cx="4495799" cy="704233"/>
          </a:xfrm>
          <a:prstGeom prst="rect">
            <a:avLst/>
          </a:prstGeom>
        </p:spPr>
        <p:txBody>
          <a:bodyPr anchor="b"/>
          <a:lstStyle>
            <a:lvl1pPr marL="0" indent="0">
              <a:lnSpc>
                <a:spcPct val="100000"/>
              </a:lnSpc>
              <a:buSzTx/>
              <a:buFontTx/>
              <a:buNone/>
              <a:defRPr cap="all" spc="300">
                <a:latin typeface="Trade Gothic Next Cond"/>
                <a:ea typeface="Trade Gothic Next Cond"/>
                <a:cs typeface="Trade Gothic Next Cond"/>
                <a:sym typeface="Trade Gothic Next Cond"/>
              </a:defRPr>
            </a:lvl1pPr>
            <a:lvl2pPr indent="457200">
              <a:lnSpc>
                <a:spcPct val="100000"/>
              </a:lnSpc>
              <a:buFontTx/>
              <a:defRPr cap="all" spc="300">
                <a:latin typeface="Trade Gothic Next Cond"/>
                <a:ea typeface="Trade Gothic Next Cond"/>
                <a:cs typeface="Trade Gothic Next Cond"/>
                <a:sym typeface="Trade Gothic Next Cond"/>
              </a:defRPr>
            </a:lvl2pPr>
            <a:lvl3pPr marL="0" indent="914400">
              <a:lnSpc>
                <a:spcPct val="100000"/>
              </a:lnSpc>
              <a:buSzTx/>
              <a:buFontTx/>
              <a:buNone/>
              <a:defRPr cap="all" spc="300">
                <a:latin typeface="Trade Gothic Next Cond"/>
                <a:ea typeface="Trade Gothic Next Cond"/>
                <a:cs typeface="Trade Gothic Next Cond"/>
                <a:sym typeface="Trade Gothic Next Cond"/>
              </a:defRPr>
            </a:lvl3pPr>
            <a:lvl4pPr indent="1371600">
              <a:lnSpc>
                <a:spcPct val="100000"/>
              </a:lnSpc>
              <a:buFontTx/>
              <a:defRPr cap="all" spc="300">
                <a:latin typeface="Trade Gothic Next Cond"/>
                <a:ea typeface="Trade Gothic Next Cond"/>
                <a:cs typeface="Trade Gothic Next Cond"/>
                <a:sym typeface="Trade Gothic Next Cond"/>
              </a:defRPr>
            </a:lvl4pPr>
            <a:lvl5pPr marL="0" indent="1828800">
              <a:lnSpc>
                <a:spcPct val="100000"/>
              </a:lnSpc>
              <a:buSzTx/>
              <a:buFontTx/>
              <a:buNone/>
              <a:defRPr cap="all" spc="300">
                <a:latin typeface="Trade Gothic Next Cond"/>
                <a:ea typeface="Trade Gothic Next Cond"/>
                <a:cs typeface="Trade Gothic Next Cond"/>
                <a:sym typeface="Trade Gothic Next Cond"/>
              </a:defRPr>
            </a:lvl5pPr>
          </a:lstStyle>
          <a:p>
            <a:r>
              <a:t>Body Level One</a:t>
            </a:r>
          </a:p>
          <a:p>
            <a:pPr lvl="1"/>
            <a:r>
              <a:t>Body Level Two</a:t>
            </a:r>
          </a:p>
          <a:p>
            <a:pPr lvl="2"/>
            <a:r>
              <a:t>Body Level Three</a:t>
            </a:r>
          </a:p>
          <a:p>
            <a:pPr lvl="3"/>
            <a:r>
              <a:t>Body Level Four</a:t>
            </a:r>
          </a:p>
          <a:p>
            <a:pPr lvl="4"/>
            <a:r>
              <a:t>Body Level Five</a:t>
            </a:r>
          </a:p>
        </p:txBody>
      </p:sp>
      <p:sp>
        <p:nvSpPr>
          <p:cNvPr id="51" name="Text Placeholder 4"/>
          <p:cNvSpPr>
            <a:spLocks noGrp="1"/>
          </p:cNvSpPr>
          <p:nvPr>
            <p:ph type="body" sz="quarter" idx="21"/>
          </p:nvPr>
        </p:nvSpPr>
        <p:spPr>
          <a:xfrm>
            <a:off x="6172200" y="2013214"/>
            <a:ext cx="4495800" cy="704234"/>
          </a:xfrm>
          <a:prstGeom prst="rect">
            <a:avLst/>
          </a:prstGeom>
        </p:spPr>
        <p:txBody>
          <a:bodyPr anchor="b"/>
          <a:lstStyle/>
          <a:p>
            <a:pPr marL="0" indent="0">
              <a:lnSpc>
                <a:spcPct val="100000"/>
              </a:lnSpc>
              <a:buSzTx/>
              <a:buFontTx/>
              <a:buNone/>
              <a:defRPr cap="all" spc="300">
                <a:latin typeface="Trade Gothic Next Cond"/>
                <a:ea typeface="Trade Gothic Next Cond"/>
                <a:cs typeface="Trade Gothic Next Cond"/>
                <a:sym typeface="Trade Gothic Next Cond"/>
              </a:defRPr>
            </a:pPr>
            <a:endParaRPr/>
          </a:p>
        </p:txBody>
      </p:sp>
      <p:sp>
        <p:nvSpPr>
          <p:cNvPr id="52" name="Straight Connector 10"/>
          <p:cNvSpPr/>
          <p:nvPr/>
        </p:nvSpPr>
        <p:spPr>
          <a:xfrm>
            <a:off x="6270726" y="2876662"/>
            <a:ext cx="971155" cy="1"/>
          </a:xfrm>
          <a:prstGeom prst="line">
            <a:avLst/>
          </a:prstGeom>
          <a:ln w="31750">
            <a:solidFill>
              <a:srgbClr val="FFFFFF"/>
            </a:solidFill>
            <a:miter/>
          </a:ln>
        </p:spPr>
        <p:txBody>
          <a:bodyPr lIns="45719" rIns="45719"/>
          <a:lstStyle/>
          <a:p>
            <a:pPr>
              <a:defRPr>
                <a:solidFill>
                  <a:srgbClr val="FFFFFF"/>
                </a:solidFill>
              </a:defRPr>
            </a:pPr>
            <a:endParaRPr/>
          </a:p>
        </p:txBody>
      </p:sp>
      <p:sp>
        <p:nvSpPr>
          <p:cNvPr id="53" name="Rectangle 12"/>
          <p:cNvSpPr/>
          <p:nvPr/>
        </p:nvSpPr>
        <p:spPr>
          <a:xfrm>
            <a:off x="-1171838" y="4592406"/>
            <a:ext cx="808263" cy="389712"/>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54" name="Straight Connector 13"/>
          <p:cNvSpPr/>
          <p:nvPr/>
        </p:nvSpPr>
        <p:spPr>
          <a:xfrm>
            <a:off x="1524000" y="2876662"/>
            <a:ext cx="971154" cy="1"/>
          </a:xfrm>
          <a:prstGeom prst="line">
            <a:avLst/>
          </a:prstGeom>
          <a:ln w="31750">
            <a:solidFill>
              <a:srgbClr val="FFFFFF"/>
            </a:solidFill>
            <a:miter/>
          </a:ln>
        </p:spPr>
        <p:txBody>
          <a:bodyPr lIns="45719" rIns="45719"/>
          <a:lstStyle/>
          <a:p>
            <a:pPr>
              <a:defRPr>
                <a:solidFill>
                  <a:srgbClr val="FFFFFF"/>
                </a:solidFill>
              </a:defRPr>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Rectangle 5"/>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63" name="Title Text"/>
          <p:cNvSpPr txBox="1">
            <a:spLocks noGrp="1"/>
          </p:cNvSpPr>
          <p:nvPr>
            <p:ph type="title"/>
          </p:nvPr>
        </p:nvSpPr>
        <p:spPr>
          <a:xfrm>
            <a:off x="1429566" y="1041621"/>
            <a:ext cx="9238434" cy="861383"/>
          </a:xfrm>
          <a:prstGeom prst="rect">
            <a:avLst/>
          </a:prstGeom>
        </p:spPr>
        <p:txBody>
          <a:bodyPr>
            <a:normAutofit/>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1443739" y="1558943"/>
            <a:ext cx="3279690" cy="1864198"/>
          </a:xfrm>
          <a:prstGeom prst="rect">
            <a:avLst/>
          </a:prstGeom>
        </p:spPr>
        <p:txBody>
          <a:bodyPr>
            <a:normAutofit/>
          </a:bodyPr>
          <a:lstStyle>
            <a:lvl1pPr algn="r"/>
          </a:lstStyle>
          <a:p>
            <a:r>
              <a:t>Title Text</a:t>
            </a:r>
          </a:p>
        </p:txBody>
      </p:sp>
      <p:sp>
        <p:nvSpPr>
          <p:cNvPr id="79" name="Body Level One…"/>
          <p:cNvSpPr txBox="1">
            <a:spLocks noGrp="1"/>
          </p:cNvSpPr>
          <p:nvPr>
            <p:ph type="body" sz="half" idx="1"/>
          </p:nvPr>
        </p:nvSpPr>
        <p:spPr>
          <a:xfrm>
            <a:off x="5334000" y="762000"/>
            <a:ext cx="5333999" cy="5334000"/>
          </a:xfrm>
          <a:prstGeom prst="rect">
            <a:avLst/>
          </a:prstGeom>
        </p:spPr>
        <p:txBody>
          <a:bodyPr anchor="ctr"/>
          <a:lstStyle>
            <a:lvl1pPr>
              <a:defRPr sz="2800"/>
            </a:lvl1pPr>
            <a:lvl2pPr>
              <a:defRPr sz="2800"/>
            </a:lvl2pPr>
            <a:lvl3pPr marL="530352" indent="-256032">
              <a:defRPr sz="2800"/>
            </a:lvl3pPr>
            <a:lvl4pPr>
              <a:defRPr sz="2800"/>
            </a:lvl4pPr>
            <a:lvl5pPr marL="741680" indent="-284480">
              <a:defRPr sz="2800"/>
            </a:lvl5p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21"/>
          </p:nvPr>
        </p:nvSpPr>
        <p:spPr>
          <a:xfrm>
            <a:off x="1443741" y="3649681"/>
            <a:ext cx="3233097" cy="1933606"/>
          </a:xfrm>
          <a:prstGeom prst="rect">
            <a:avLst/>
          </a:prstGeom>
        </p:spPr>
        <p:txBody>
          <a:bodyPr/>
          <a:lstStyle/>
          <a:p>
            <a:pPr marL="0" indent="0" algn="r">
              <a:buSzTx/>
              <a:buFontTx/>
              <a:buNone/>
              <a:defRPr sz="1600"/>
            </a:pPr>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8" name="Title Text"/>
          <p:cNvSpPr txBox="1">
            <a:spLocks noGrp="1"/>
          </p:cNvSpPr>
          <p:nvPr>
            <p:ph type="title"/>
          </p:nvPr>
        </p:nvSpPr>
        <p:spPr>
          <a:xfrm>
            <a:off x="1433543" y="1383126"/>
            <a:ext cx="3289887" cy="2045874"/>
          </a:xfrm>
          <a:prstGeom prst="rect">
            <a:avLst/>
          </a:prstGeom>
        </p:spPr>
        <p:txBody>
          <a:bodyPr>
            <a:normAutofit/>
          </a:bodyPr>
          <a:lstStyle>
            <a:lvl1pPr algn="r"/>
          </a:lstStyle>
          <a:p>
            <a:r>
              <a:t>Title Text</a:t>
            </a:r>
          </a:p>
        </p:txBody>
      </p:sp>
      <p:sp>
        <p:nvSpPr>
          <p:cNvPr id="89" name="Picture Placeholder 2"/>
          <p:cNvSpPr>
            <a:spLocks noGrp="1"/>
          </p:cNvSpPr>
          <p:nvPr>
            <p:ph type="pic" sz="half" idx="21"/>
          </p:nvPr>
        </p:nvSpPr>
        <p:spPr>
          <a:xfrm>
            <a:off x="5334001" y="762000"/>
            <a:ext cx="5333999" cy="5334000"/>
          </a:xfrm>
          <a:prstGeom prst="rect">
            <a:avLst/>
          </a:prstGeom>
        </p:spPr>
        <p:txBody>
          <a:bodyPr lIns="91439" rIns="91439">
            <a:noAutofit/>
          </a:bodyPr>
          <a:lstStyle/>
          <a:p>
            <a:endParaRPr/>
          </a:p>
        </p:txBody>
      </p:sp>
      <p:sp>
        <p:nvSpPr>
          <p:cNvPr id="90" name="Body Level One…"/>
          <p:cNvSpPr txBox="1">
            <a:spLocks noGrp="1"/>
          </p:cNvSpPr>
          <p:nvPr>
            <p:ph type="body" sz="quarter" idx="1"/>
          </p:nvPr>
        </p:nvSpPr>
        <p:spPr>
          <a:xfrm>
            <a:off x="1433543" y="3649681"/>
            <a:ext cx="3243293" cy="1684318"/>
          </a:xfrm>
          <a:prstGeom prst="rect">
            <a:avLst/>
          </a:prstGeom>
        </p:spPr>
        <p:txBody>
          <a:bodyPr/>
          <a:lstStyle>
            <a:lvl1pPr marL="0" indent="0" algn="r">
              <a:buSzTx/>
              <a:buFontTx/>
              <a:buNone/>
              <a:defRPr sz="1600"/>
            </a:lvl1pPr>
            <a:lvl2pPr indent="457200" algn="r">
              <a:buFontTx/>
              <a:defRPr sz="1600"/>
            </a:lvl2pPr>
            <a:lvl3pPr marL="0" indent="914400" algn="r">
              <a:buSzTx/>
              <a:buFontTx/>
              <a:buNone/>
              <a:defRPr sz="1600"/>
            </a:lvl3pPr>
            <a:lvl4pPr indent="1371600" algn="r">
              <a:buFontTx/>
              <a:defRPr sz="1600"/>
            </a:lvl4pPr>
            <a:lvl5pPr marL="0" indent="1828800" algn="r">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0"/>
            <a:ext cx="10972800" cy="14176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642654" y="3268398"/>
            <a:ext cx="330161" cy="332741"/>
          </a:xfrm>
          <a:prstGeom prst="rect">
            <a:avLst/>
          </a:prstGeom>
          <a:ln w="12700">
            <a:miter lim="400000"/>
          </a:ln>
        </p:spPr>
        <p:txBody>
          <a:bodyPr wrap="none" lIns="45719" rIns="45719" anchor="ctr">
            <a:spAutoFit/>
          </a:bodyPr>
          <a:lstStyle>
            <a:lvl1pPr algn="ctr">
              <a:defRPr sz="1600" b="1">
                <a:solidFill>
                  <a:srgbClr val="FFFFFF"/>
                </a:solidFill>
                <a:latin typeface="Trade Gothic Next Cond"/>
                <a:ea typeface="Trade Gothic Next Cond"/>
                <a:cs typeface="Trade Gothic Next Cond"/>
                <a:sym typeface="Trade Gothic Next Con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1pPr>
      <a:lvl2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2pPr>
      <a:lvl3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3pPr>
      <a:lvl4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4pPr>
      <a:lvl5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5pPr>
      <a:lvl6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6pPr>
      <a:lvl7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7pPr>
      <a:lvl8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8pPr>
      <a:lvl9pPr marL="0" marR="0" indent="0" algn="l" defTabSz="914400" rtl="0" latinLnBrk="0">
        <a:lnSpc>
          <a:spcPct val="120000"/>
        </a:lnSpc>
        <a:spcBef>
          <a:spcPts val="0"/>
        </a:spcBef>
        <a:spcAft>
          <a:spcPts val="0"/>
        </a:spcAft>
        <a:buClrTx/>
        <a:buSzTx/>
        <a:buFontTx/>
        <a:buNone/>
        <a:tabLst/>
        <a:defRPr sz="2800" b="1" i="0" u="none" strike="noStrike" cap="all" spc="600" baseline="0">
          <a:solidFill>
            <a:srgbClr val="FFFFFF"/>
          </a:solidFill>
          <a:uFillTx/>
          <a:latin typeface="Trade Gothic Next Cond"/>
          <a:ea typeface="Trade Gothic Next Cond"/>
          <a:cs typeface="Trade Gothic Next Cond"/>
          <a:sym typeface="Trade Gothic Next Cond"/>
        </a:defRPr>
      </a:lvl9pPr>
    </p:titleStyle>
    <p:bodyStyle>
      <a:lvl1pPr marL="274320" marR="0" indent="-274320" algn="l" defTabSz="914400" rtl="0" latinLnBrk="0">
        <a:lnSpc>
          <a:spcPct val="130000"/>
        </a:lnSpc>
        <a:spcBef>
          <a:spcPts val="1000"/>
        </a:spcBef>
        <a:spcAft>
          <a:spcPts val="0"/>
        </a:spcAft>
        <a:buClrTx/>
        <a:buSzPct val="85000"/>
        <a:buFont typeface="Arial"/>
        <a:buChar char="•"/>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1pPr>
      <a:lvl2pPr marL="0" marR="0" indent="274320" algn="l" defTabSz="914400" rtl="0" latinLnBrk="0">
        <a:lnSpc>
          <a:spcPct val="130000"/>
        </a:lnSpc>
        <a:spcBef>
          <a:spcPts val="1000"/>
        </a:spcBef>
        <a:spcAft>
          <a:spcPts val="0"/>
        </a:spcAft>
        <a:buClrTx/>
        <a:buSzTx/>
        <a:buFont typeface="Arial"/>
        <a:buNone/>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2pPr>
      <a:lvl3pPr marL="509451" marR="0" indent="-235131" algn="l" defTabSz="914400" rtl="0" latinLnBrk="0">
        <a:lnSpc>
          <a:spcPct val="130000"/>
        </a:lnSpc>
        <a:spcBef>
          <a:spcPts val="1000"/>
        </a:spcBef>
        <a:spcAft>
          <a:spcPts val="0"/>
        </a:spcAft>
        <a:buClrTx/>
        <a:buSzPct val="85000"/>
        <a:buFont typeface="Arial"/>
        <a:buChar char="•"/>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3pPr>
      <a:lvl4pPr marL="0" marR="0" indent="466344" algn="l" defTabSz="914400" rtl="0" latinLnBrk="0">
        <a:lnSpc>
          <a:spcPct val="130000"/>
        </a:lnSpc>
        <a:spcBef>
          <a:spcPts val="1000"/>
        </a:spcBef>
        <a:spcAft>
          <a:spcPts val="0"/>
        </a:spcAft>
        <a:buClrTx/>
        <a:buSzTx/>
        <a:buFont typeface="Arial"/>
        <a:buNone/>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4pPr>
      <a:lvl5pPr marL="731520" marR="0" indent="-274320" algn="l" defTabSz="914400" rtl="0" latinLnBrk="0">
        <a:lnSpc>
          <a:spcPct val="130000"/>
        </a:lnSpc>
        <a:spcBef>
          <a:spcPts val="1000"/>
        </a:spcBef>
        <a:spcAft>
          <a:spcPts val="0"/>
        </a:spcAft>
        <a:buClrTx/>
        <a:buSzPct val="85000"/>
        <a:buFont typeface="Arial"/>
        <a:buChar char="•"/>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5pPr>
      <a:lvl6pPr marL="2514600" marR="0" indent="-228600" algn="l" defTabSz="914400" rtl="0" latinLnBrk="0">
        <a:lnSpc>
          <a:spcPct val="130000"/>
        </a:lnSpc>
        <a:spcBef>
          <a:spcPts val="1000"/>
        </a:spcBef>
        <a:spcAft>
          <a:spcPts val="0"/>
        </a:spcAft>
        <a:buClrTx/>
        <a:buSzPct val="100000"/>
        <a:buFont typeface="Arial"/>
        <a:buChar char="•"/>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6pPr>
      <a:lvl7pPr marL="2971800" marR="0" indent="-228600" algn="l" defTabSz="914400" rtl="0" latinLnBrk="0">
        <a:lnSpc>
          <a:spcPct val="130000"/>
        </a:lnSpc>
        <a:spcBef>
          <a:spcPts val="1000"/>
        </a:spcBef>
        <a:spcAft>
          <a:spcPts val="0"/>
        </a:spcAft>
        <a:buClrTx/>
        <a:buSzPct val="100000"/>
        <a:buFont typeface="Arial"/>
        <a:buChar char="•"/>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7pPr>
      <a:lvl8pPr marL="3429000" marR="0" indent="-228600" algn="l" defTabSz="914400" rtl="0" latinLnBrk="0">
        <a:lnSpc>
          <a:spcPct val="130000"/>
        </a:lnSpc>
        <a:spcBef>
          <a:spcPts val="1000"/>
        </a:spcBef>
        <a:spcAft>
          <a:spcPts val="0"/>
        </a:spcAft>
        <a:buClrTx/>
        <a:buSzPct val="100000"/>
        <a:buFont typeface="Arial"/>
        <a:buChar char="•"/>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8pPr>
      <a:lvl9pPr marL="3886200" marR="0" indent="-228600" algn="l" defTabSz="914400" rtl="0" latinLnBrk="0">
        <a:lnSpc>
          <a:spcPct val="130000"/>
        </a:lnSpc>
        <a:spcBef>
          <a:spcPts val="1000"/>
        </a:spcBef>
        <a:spcAft>
          <a:spcPts val="0"/>
        </a:spcAft>
        <a:buClrTx/>
        <a:buSzPct val="100000"/>
        <a:buFont typeface="Arial"/>
        <a:buChar char="•"/>
        <a:tabLst/>
        <a:defRPr sz="1800" b="0" i="0" u="none" strike="noStrike" cap="none" spc="0" baseline="0">
          <a:solidFill>
            <a:srgbClr val="FFFFFF"/>
          </a:solidFill>
          <a:uFillTx/>
          <a:latin typeface="Trade Gothic Next Light"/>
          <a:ea typeface="Trade Gothic Next Light"/>
          <a:cs typeface="Trade Gothic Next Light"/>
          <a:sym typeface="Trade Gothic Next Light"/>
        </a:defRPr>
      </a:lvl9pPr>
    </p:bodyStyle>
    <p:otherStyle>
      <a:lvl1pPr marL="0" marR="0" indent="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1pPr>
      <a:lvl2pPr marL="0" marR="0" indent="45720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2pPr>
      <a:lvl3pPr marL="0" marR="0" indent="91440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3pPr>
      <a:lvl4pPr marL="0" marR="0" indent="137160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4pPr>
      <a:lvl5pPr marL="0" marR="0" indent="182880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5pPr>
      <a:lvl6pPr marL="0" marR="0" indent="228600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6pPr>
      <a:lvl7pPr marL="0" marR="0" indent="274320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7pPr>
      <a:lvl8pPr marL="0" marR="0" indent="320040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8pPr>
      <a:lvl9pPr marL="0" marR="0" indent="3657600" algn="ct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Trade Gothic Next Con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0" name="TextBox 5"/>
          <p:cNvSpPr txBox="1"/>
          <p:nvPr/>
        </p:nvSpPr>
        <p:spPr>
          <a:xfrm>
            <a:off x="6136724" y="415658"/>
            <a:ext cx="6009557" cy="2047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a:solidFill>
                  <a:srgbClr val="FFFFFF"/>
                </a:solidFill>
              </a:defRPr>
            </a:pPr>
            <a:br/>
            <a:r>
              <a:rPr sz="5400" i="1">
                <a:latin typeface="Times New Roman"/>
                <a:ea typeface="Times New Roman"/>
                <a:cs typeface="Times New Roman"/>
                <a:sym typeface="Times New Roman"/>
              </a:rPr>
              <a:t>Meteorite landing:</a:t>
            </a:r>
            <a:br>
              <a:rPr sz="5400" i="1">
                <a:latin typeface="Times New Roman"/>
                <a:ea typeface="Times New Roman"/>
                <a:cs typeface="Times New Roman"/>
                <a:sym typeface="Times New Roman"/>
              </a:rPr>
            </a:br>
            <a:r>
              <a:rPr sz="2400"/>
              <a:t>MIS 6382</a:t>
            </a:r>
            <a:br>
              <a:rPr sz="2400"/>
            </a:br>
            <a:r>
              <a:rPr sz="2400"/>
              <a:t>Group 6:Python Gen Z</a:t>
            </a:r>
          </a:p>
        </p:txBody>
      </p:sp>
      <p:sp>
        <p:nvSpPr>
          <p:cNvPr id="101" name="Members:  Vivek Pani…"/>
          <p:cNvSpPr txBox="1"/>
          <p:nvPr/>
        </p:nvSpPr>
        <p:spPr>
          <a:xfrm>
            <a:off x="6086590" y="3112230"/>
            <a:ext cx="6707797" cy="1518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80010" tIns="80010" rIns="80010" bIns="80010">
            <a:spAutoFit/>
          </a:bodyPr>
          <a:lstStyle/>
          <a:p>
            <a:pPr>
              <a:defRPr sz="2400" i="1">
                <a:solidFill>
                  <a:srgbClr val="FFFFFF"/>
                </a:solidFill>
                <a:latin typeface="Times New Roman"/>
                <a:ea typeface="Times New Roman"/>
                <a:cs typeface="Times New Roman"/>
                <a:sym typeface="Times New Roman"/>
              </a:defRPr>
            </a:pPr>
            <a:r>
              <a:t>Members:  Vivek Pani </a:t>
            </a:r>
          </a:p>
          <a:p>
            <a:pPr lvl="3">
              <a:defRPr sz="2400" i="1">
                <a:solidFill>
                  <a:srgbClr val="FFFFFF"/>
                </a:solidFill>
                <a:latin typeface="Times New Roman"/>
                <a:ea typeface="Times New Roman"/>
                <a:cs typeface="Times New Roman"/>
                <a:sym typeface="Times New Roman"/>
              </a:defRPr>
            </a:pPr>
            <a:r>
              <a:t>Ashish Yadav</a:t>
            </a:r>
          </a:p>
          <a:p>
            <a:pPr>
              <a:defRPr sz="2400" i="1">
                <a:solidFill>
                  <a:srgbClr val="FFFFFF"/>
                </a:solidFill>
                <a:latin typeface="Times New Roman"/>
                <a:ea typeface="Times New Roman"/>
                <a:cs typeface="Times New Roman"/>
                <a:sym typeface="Times New Roman"/>
              </a:defRPr>
            </a:pPr>
            <a:r>
              <a:t>                 Kannupriya</a:t>
            </a:r>
          </a:p>
          <a:p>
            <a:pPr lvl="1">
              <a:defRPr sz="2400" i="1">
                <a:solidFill>
                  <a:srgbClr val="FFFFFF"/>
                </a:solidFill>
                <a:latin typeface="Times New Roman"/>
                <a:ea typeface="Times New Roman"/>
                <a:cs typeface="Times New Roman"/>
                <a:sym typeface="Times New Roman"/>
              </a:defRPr>
            </a:pPr>
            <a:r>
              <a:t>           Hemanth Kella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100"/>
                                        </p:tgtEl>
                                        <p:attrNameLst>
                                          <p:attrName>style.visibility</p:attrName>
                                        </p:attrNameLst>
                                      </p:cBhvr>
                                      <p:to>
                                        <p:strVal val="visible"/>
                                      </p:to>
                                    </p:set>
                                    <p:anim calcmode="lin" valueType="num">
                                      <p:cBhvr>
                                        <p:cTn id="7" dur="1250" fill="hold"/>
                                        <p:tgtEl>
                                          <p:spTgt spid="100"/>
                                        </p:tgtEl>
                                        <p:attrNameLst>
                                          <p:attrName>ppt_w</p:attrName>
                                        </p:attrNameLst>
                                      </p:cBhvr>
                                      <p:tavLst>
                                        <p:tav tm="0">
                                          <p:val>
                                            <p:fltVal val="0"/>
                                          </p:val>
                                        </p:tav>
                                        <p:tav tm="100000">
                                          <p:val>
                                            <p:strVal val="#ppt_w"/>
                                          </p:val>
                                        </p:tav>
                                      </p:tavLst>
                                    </p:anim>
                                    <p:anim calcmode="lin" valueType="num">
                                      <p:cBhvr>
                                        <p:cTn id="8" dur="1250" fill="hold"/>
                                        <p:tgtEl>
                                          <p:spTgt spid="1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 name="Rectangle 22"/>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06" name="Rectangle 24"/>
          <p:cNvSpPr/>
          <p:nvPr/>
        </p:nvSpPr>
        <p:spPr>
          <a:xfrm>
            <a:off x="0" y="0"/>
            <a:ext cx="6096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207" name="Picture 5" descr="Picture 5"/>
          <p:cNvPicPr>
            <a:picLocks noChangeAspect="1"/>
          </p:cNvPicPr>
          <p:nvPr/>
        </p:nvPicPr>
        <p:blipFill>
          <a:blip r:embed="rId2">
            <a:alphaModFix amt="50000"/>
          </a:blip>
          <a:srcRect l="42000" r="1"/>
          <a:stretch>
            <a:fillRect/>
          </a:stretch>
        </p:blipFill>
        <p:spPr>
          <a:xfrm>
            <a:off x="-3428011" y="9"/>
            <a:ext cx="6095980" cy="6857992"/>
          </a:xfrm>
          <a:prstGeom prst="rect">
            <a:avLst/>
          </a:prstGeom>
          <a:ln w="12700">
            <a:miter lim="400000"/>
          </a:ln>
        </p:spPr>
      </p:pic>
      <p:grpSp>
        <p:nvGrpSpPr>
          <p:cNvPr id="210" name="Picture 4"/>
          <p:cNvGrpSpPr/>
          <p:nvPr/>
        </p:nvGrpSpPr>
        <p:grpSpPr>
          <a:xfrm>
            <a:off x="3182317" y="118398"/>
            <a:ext cx="8720382" cy="3757751"/>
            <a:chOff x="0" y="0"/>
            <a:chExt cx="8720380" cy="3757750"/>
          </a:xfrm>
        </p:grpSpPr>
        <p:sp>
          <p:nvSpPr>
            <p:cNvPr id="208" name="Rectangle"/>
            <p:cNvSpPr/>
            <p:nvPr/>
          </p:nvSpPr>
          <p:spPr>
            <a:xfrm>
              <a:off x="0" y="0"/>
              <a:ext cx="8720381" cy="3757751"/>
            </a:xfrm>
            <a:prstGeom prst="rect">
              <a:avLst/>
            </a:prstGeom>
            <a:blipFill rotWithShape="1">
              <a:blip r:embed="rId3"/>
              <a:srcRect/>
              <a:tile tx="0" ty="0" sx="100000" sy="100000" flip="none" algn="tl"/>
            </a:blipFill>
            <a:ln w="12700" cap="flat">
              <a:noFill/>
              <a:miter lim="400000"/>
            </a:ln>
            <a:effectLst/>
          </p:spPr>
          <p:txBody>
            <a:bodyPr wrap="square" lIns="45719" tIns="45719" rIns="45719" bIns="45719" numCol="1" anchor="ctr">
              <a:noAutofit/>
            </a:bodyPr>
            <a:lstStyle/>
            <a:p>
              <a:endParaRPr/>
            </a:p>
          </p:txBody>
        </p:sp>
        <p:pic>
          <p:nvPicPr>
            <p:cNvPr id="209" name="image12.png" descr="image12.png"/>
            <p:cNvPicPr>
              <a:picLocks noChangeAspect="1"/>
            </p:cNvPicPr>
            <p:nvPr/>
          </p:nvPicPr>
          <p:blipFill>
            <a:blip r:embed="rId4"/>
            <a:srcRect l="4418"/>
            <a:stretch>
              <a:fillRect/>
            </a:stretch>
          </p:blipFill>
          <p:spPr>
            <a:xfrm>
              <a:off x="0" y="0"/>
              <a:ext cx="8720380" cy="3757751"/>
            </a:xfrm>
            <a:prstGeom prst="rect">
              <a:avLst/>
            </a:prstGeom>
            <a:ln w="12700" cap="flat">
              <a:noFill/>
              <a:miter lim="400000"/>
            </a:ln>
            <a:effectLst/>
          </p:spPr>
        </p:pic>
      </p:grpSp>
      <p:sp>
        <p:nvSpPr>
          <p:cNvPr id="211" name="TextBox 11"/>
          <p:cNvSpPr txBox="1"/>
          <p:nvPr/>
        </p:nvSpPr>
        <p:spPr>
          <a:xfrm>
            <a:off x="3859596" y="4180077"/>
            <a:ext cx="7525975" cy="2326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defRPr>
                <a:solidFill>
                  <a:srgbClr val="FFFFFF"/>
                </a:solidFill>
              </a:defRPr>
            </a:pPr>
            <a:r>
              <a:t>Percentage of meteorites above equator: 15.48%</a:t>
            </a:r>
          </a:p>
          <a:p>
            <a:pPr marL="285750" indent="-285750">
              <a:buSzPct val="100000"/>
              <a:buFont typeface="Arial"/>
              <a:buChar char="•"/>
              <a:defRPr>
                <a:solidFill>
                  <a:srgbClr val="FFFFFF"/>
                </a:solidFill>
              </a:defRPr>
            </a:pPr>
            <a:r>
              <a:t>Percentage of meteorites below equator: 69.70%</a:t>
            </a:r>
          </a:p>
          <a:p>
            <a:pPr marL="285750" indent="-285750">
              <a:buSzPct val="100000"/>
              <a:buFont typeface="Arial"/>
              <a:buChar char="•"/>
              <a:defRPr>
                <a:solidFill>
                  <a:srgbClr val="FFFFFF"/>
                </a:solidFill>
              </a:defRPr>
            </a:pPr>
            <a:r>
              <a:t>Percentage of meteorites on equator: 14.82%</a:t>
            </a:r>
          </a:p>
          <a:p>
            <a:pPr marL="285750" indent="-285750">
              <a:buSzPct val="100000"/>
              <a:buFont typeface="Arial"/>
              <a:buChar char="•"/>
              <a:defRPr>
                <a:solidFill>
                  <a:srgbClr val="FFFFFF"/>
                </a:solidFill>
              </a:defRPr>
            </a:pPr>
            <a:endParaRPr/>
          </a:p>
          <a:p>
            <a:pPr>
              <a:defRPr>
                <a:solidFill>
                  <a:srgbClr val="FFFFFF"/>
                </a:solidFill>
              </a:defRPr>
            </a:pPr>
            <a:r>
              <a:t>Meteors found near equator are quite less because the Earth’s atmosphere is thicker and meteors enter at a shallow angle near the equator, so chances of meteors burning up or leaving the atmosphere are high.</a:t>
            </a:r>
          </a:p>
        </p:txBody>
      </p:sp>
      <p:sp>
        <p:nvSpPr>
          <p:cNvPr id="212" name="TextBox 16"/>
          <p:cNvSpPr txBox="1"/>
          <p:nvPr/>
        </p:nvSpPr>
        <p:spPr>
          <a:xfrm>
            <a:off x="723814" y="2526224"/>
            <a:ext cx="1315342"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FFFFFF"/>
                </a:solidFill>
              </a:defRPr>
            </a:lvl1pPr>
          </a:lstStyle>
          <a:p>
            <a:r>
              <a:t>HEAT MAP:</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4" name="Rectangle 22"/>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15" name="Rectangle 24"/>
          <p:cNvSpPr/>
          <p:nvPr/>
        </p:nvSpPr>
        <p:spPr>
          <a:xfrm>
            <a:off x="0" y="0"/>
            <a:ext cx="6096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216" name="Picture 5" descr="Picture 5"/>
          <p:cNvPicPr>
            <a:picLocks noChangeAspect="1"/>
          </p:cNvPicPr>
          <p:nvPr/>
        </p:nvPicPr>
        <p:blipFill>
          <a:blip r:embed="rId2">
            <a:alphaModFix amt="50000"/>
          </a:blip>
          <a:srcRect l="42000" r="1"/>
          <a:stretch>
            <a:fillRect/>
          </a:stretch>
        </p:blipFill>
        <p:spPr>
          <a:xfrm>
            <a:off x="20" y="9"/>
            <a:ext cx="6095979" cy="6857992"/>
          </a:xfrm>
          <a:prstGeom prst="rect">
            <a:avLst/>
          </a:prstGeom>
          <a:ln w="12700">
            <a:miter lim="400000"/>
          </a:ln>
        </p:spPr>
      </p:pic>
      <p:sp>
        <p:nvSpPr>
          <p:cNvPr id="217" name="TextBox 1"/>
          <p:cNvSpPr txBox="1"/>
          <p:nvPr/>
        </p:nvSpPr>
        <p:spPr>
          <a:xfrm>
            <a:off x="1074419" y="1025718"/>
            <a:ext cx="3966211" cy="47707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lnSpc>
                <a:spcPct val="120000"/>
              </a:lnSpc>
              <a:spcBef>
                <a:spcPts val="600"/>
              </a:spcBef>
              <a:defRPr sz="2800" b="1" cap="all" spc="600">
                <a:solidFill>
                  <a:srgbClr val="FFFFFF"/>
                </a:solidFill>
                <a:latin typeface="Trade Gothic Next Cond"/>
                <a:ea typeface="Trade Gothic Next Cond"/>
                <a:cs typeface="Trade Gothic Next Cond"/>
                <a:sym typeface="Trade Gothic Next Cond"/>
              </a:defRPr>
            </a:lvl1pPr>
          </a:lstStyle>
          <a:p>
            <a:r>
              <a:t>Conclusion:</a:t>
            </a:r>
          </a:p>
        </p:txBody>
      </p:sp>
      <p:grpSp>
        <p:nvGrpSpPr>
          <p:cNvPr id="228" name="TextBox 2"/>
          <p:cNvGrpSpPr/>
          <p:nvPr/>
        </p:nvGrpSpPr>
        <p:grpSpPr>
          <a:xfrm>
            <a:off x="6115028" y="185981"/>
            <a:ext cx="5870307" cy="5453559"/>
            <a:chOff x="-1" y="0"/>
            <a:chExt cx="5870306" cy="5453558"/>
          </a:xfrm>
        </p:grpSpPr>
        <p:sp>
          <p:nvSpPr>
            <p:cNvPr id="219" name="Highest no. of meteors recorded were after 2000 and this could be because of advancement in technology. Most meteors are found away from equator because of atmospheric factors."/>
            <p:cNvSpPr/>
            <p:nvPr/>
          </p:nvSpPr>
          <p:spPr>
            <a:xfrm>
              <a:off x="0" y="0"/>
              <a:ext cx="587030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t">
              <a:spAutoFit/>
            </a:bodyPr>
            <a:lstStyle/>
            <a:p>
              <a:pPr defTabSz="844550">
                <a:lnSpc>
                  <a:spcPct val="90000"/>
                </a:lnSpc>
                <a:spcBef>
                  <a:spcPts val="700"/>
                </a:spcBef>
                <a:defRPr sz="1900">
                  <a:solidFill>
                    <a:srgbClr val="FFFFFF"/>
                  </a:solidFill>
                </a:defRPr>
              </a:pPr>
              <a:r>
                <a:t>Highest no. of meteors recorded were after 2000 and this could be because of advancement in technology.</a:t>
              </a:r>
              <a:br/>
              <a:r>
                <a:t>Most meteors are found away from equator because of atmospheric factors.</a:t>
              </a:r>
            </a:p>
          </p:txBody>
        </p:sp>
        <p:sp>
          <p:nvSpPr>
            <p:cNvPr id="220" name="Line"/>
            <p:cNvSpPr/>
            <p:nvPr/>
          </p:nvSpPr>
          <p:spPr>
            <a:xfrm>
              <a:off x="0" y="1320271"/>
              <a:ext cx="5870305"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221" name="Meteorites in Antarctica are more visible because the environmental conditions are favorable for the preservation and retrieval of these space rocks. The arid and cold Antarctic environment helps to preserve these rocks"/>
            <p:cNvSpPr/>
            <p:nvPr/>
          </p:nvSpPr>
          <p:spPr>
            <a:xfrm>
              <a:off x="0" y="1393420"/>
              <a:ext cx="587030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t">
              <a:spAutoFit/>
            </a:bodyPr>
            <a:lstStyle>
              <a:lvl1pPr defTabSz="844550">
                <a:lnSpc>
                  <a:spcPct val="90000"/>
                </a:lnSpc>
                <a:spcBef>
                  <a:spcPts val="700"/>
                </a:spcBef>
                <a:defRPr sz="1900">
                  <a:solidFill>
                    <a:srgbClr val="FFFFFF"/>
                  </a:solidFill>
                </a:defRPr>
              </a:lvl1pPr>
            </a:lstStyle>
            <a:p>
              <a:r>
                <a:t>Meteorites in Antarctica are more visible because the environmental conditions are favorable for the preservation and retrieval of these space rocks. The arid and cold Antarctic environment helps to preserve these rocks</a:t>
              </a:r>
            </a:p>
          </p:txBody>
        </p:sp>
        <p:sp>
          <p:nvSpPr>
            <p:cNvPr id="222" name="Line"/>
            <p:cNvSpPr/>
            <p:nvPr/>
          </p:nvSpPr>
          <p:spPr>
            <a:xfrm>
              <a:off x="0" y="2877494"/>
              <a:ext cx="5870305"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223" name="As technology and exploration methods continue to improve, it is likely that we will discover new sources of meteorites, and potentially even new types of meteorites."/>
            <p:cNvSpPr/>
            <p:nvPr/>
          </p:nvSpPr>
          <p:spPr>
            <a:xfrm>
              <a:off x="0" y="2899403"/>
              <a:ext cx="587030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t">
              <a:spAutoFit/>
            </a:bodyPr>
            <a:lstStyle>
              <a:lvl1pPr defTabSz="844550">
                <a:lnSpc>
                  <a:spcPct val="90000"/>
                </a:lnSpc>
                <a:spcBef>
                  <a:spcPts val="700"/>
                </a:spcBef>
                <a:defRPr sz="1900">
                  <a:solidFill>
                    <a:srgbClr val="FFFFFF"/>
                  </a:solidFill>
                </a:defRPr>
              </a:lvl1pPr>
            </a:lstStyle>
            <a:p>
              <a:r>
                <a:t>As technology and exploration methods continue to improve, it is likely that we will discover new sources of meteorites, and potentially even new types of meteorites.</a:t>
              </a:r>
            </a:p>
          </p:txBody>
        </p:sp>
        <p:sp>
          <p:nvSpPr>
            <p:cNvPr id="224" name="Line"/>
            <p:cNvSpPr/>
            <p:nvPr/>
          </p:nvSpPr>
          <p:spPr>
            <a:xfrm>
              <a:off x="-1" y="4101267"/>
              <a:ext cx="5870306"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225" name="Changes in the Earth's atmosphere: These changes could make it more likely for H-type meteors to survive their passage through the atmosphere and reach the ground"/>
            <p:cNvSpPr/>
            <p:nvPr/>
          </p:nvSpPr>
          <p:spPr>
            <a:xfrm>
              <a:off x="0" y="4113900"/>
              <a:ext cx="587030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t">
              <a:spAutoFit/>
            </a:bodyPr>
            <a:lstStyle>
              <a:lvl1pPr defTabSz="844550">
                <a:lnSpc>
                  <a:spcPct val="90000"/>
                </a:lnSpc>
                <a:spcBef>
                  <a:spcPts val="700"/>
                </a:spcBef>
                <a:defRPr sz="1900">
                  <a:solidFill>
                    <a:srgbClr val="FFFFFF"/>
                  </a:solidFill>
                </a:defRPr>
              </a:lvl1pPr>
            </a:lstStyle>
            <a:p>
              <a:r>
                <a:t>Changes in the Earth's atmosphere: These changes could make it more likely for H-type meteors to survive their passage through the atmosphere and reach the ground</a:t>
              </a:r>
            </a:p>
          </p:txBody>
        </p:sp>
        <p:sp>
          <p:nvSpPr>
            <p:cNvPr id="226" name="Overall, this project has demonstrated the value of open data sources such as the NASA meteorite dataset for scientific research and public outreach."/>
            <p:cNvSpPr/>
            <p:nvPr/>
          </p:nvSpPr>
          <p:spPr>
            <a:xfrm>
              <a:off x="0" y="5453557"/>
              <a:ext cx="587030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t">
              <a:spAutoFit/>
            </a:bodyPr>
            <a:lstStyle>
              <a:lvl1pPr defTabSz="844550">
                <a:lnSpc>
                  <a:spcPct val="90000"/>
                </a:lnSpc>
                <a:spcBef>
                  <a:spcPts val="700"/>
                </a:spcBef>
                <a:defRPr sz="1900">
                  <a:solidFill>
                    <a:srgbClr val="FFFFFF"/>
                  </a:solidFill>
                </a:defRPr>
              </a:lvl1pPr>
            </a:lstStyle>
            <a:p>
              <a:r>
                <a:t>Overall, this project has demonstrated the value of open data sources such as the NASA meteorite dataset for scientific research and public outreach.</a:t>
              </a:r>
            </a:p>
          </p:txBody>
        </p:sp>
        <p:sp>
          <p:nvSpPr>
            <p:cNvPr id="227" name="Line"/>
            <p:cNvSpPr/>
            <p:nvPr/>
          </p:nvSpPr>
          <p:spPr>
            <a:xfrm>
              <a:off x="-1" y="5327024"/>
              <a:ext cx="5870306"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0" name="Rectangle 22"/>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31" name="Rectangle 24"/>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232" name="Picture 5" descr="Picture 5"/>
          <p:cNvPicPr>
            <a:picLocks noChangeAspect="1"/>
          </p:cNvPicPr>
          <p:nvPr/>
        </p:nvPicPr>
        <p:blipFill>
          <a:blip r:embed="rId2">
            <a:alphaModFix amt="50000"/>
          </a:blip>
          <a:srcRect t="2510" b="11315"/>
          <a:stretch>
            <a:fillRect/>
          </a:stretch>
        </p:blipFill>
        <p:spPr>
          <a:xfrm>
            <a:off x="19" y="2519"/>
            <a:ext cx="12191981" cy="6855481"/>
          </a:xfrm>
          <a:prstGeom prst="rect">
            <a:avLst/>
          </a:prstGeom>
          <a:ln w="12700">
            <a:miter lim="400000"/>
          </a:ln>
        </p:spPr>
      </p:pic>
      <p:sp>
        <p:nvSpPr>
          <p:cNvPr id="233" name="TextBox 1"/>
          <p:cNvSpPr txBox="1"/>
          <p:nvPr/>
        </p:nvSpPr>
        <p:spPr>
          <a:xfrm>
            <a:off x="1442065" y="203853"/>
            <a:ext cx="9146994" cy="8575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lvl1pPr>
              <a:lnSpc>
                <a:spcPct val="120000"/>
              </a:lnSpc>
              <a:spcBef>
                <a:spcPts val="600"/>
              </a:spcBef>
              <a:defRPr sz="2800" b="1" cap="all" spc="600">
                <a:solidFill>
                  <a:srgbClr val="FFFFFF"/>
                </a:solidFill>
                <a:latin typeface="Trade Gothic Next Cond"/>
                <a:ea typeface="Trade Gothic Next Cond"/>
                <a:cs typeface="Trade Gothic Next Cond"/>
                <a:sym typeface="Trade Gothic Next Cond"/>
              </a:defRPr>
            </a:lvl1pPr>
          </a:lstStyle>
          <a:p>
            <a:r>
              <a:t>Recommendation:</a:t>
            </a:r>
          </a:p>
        </p:txBody>
      </p:sp>
      <p:sp>
        <p:nvSpPr>
          <p:cNvPr id="234" name="Straight Connector 26"/>
          <p:cNvSpPr/>
          <p:nvPr/>
        </p:nvSpPr>
        <p:spPr>
          <a:xfrm>
            <a:off x="1501852" y="1178643"/>
            <a:ext cx="971155" cy="1"/>
          </a:xfrm>
          <a:prstGeom prst="line">
            <a:avLst/>
          </a:prstGeom>
          <a:ln w="31750">
            <a:solidFill>
              <a:srgbClr val="FFFFFF"/>
            </a:solidFill>
            <a:miter/>
          </a:ln>
        </p:spPr>
        <p:txBody>
          <a:bodyPr lIns="45719" rIns="45719"/>
          <a:lstStyle/>
          <a:p>
            <a:pPr>
              <a:defRPr>
                <a:solidFill>
                  <a:srgbClr val="FFFFFF"/>
                </a:solidFill>
              </a:defRPr>
            </a:pPr>
            <a:endParaRPr/>
          </a:p>
        </p:txBody>
      </p:sp>
      <p:grpSp>
        <p:nvGrpSpPr>
          <p:cNvPr id="242" name="TextBox 2"/>
          <p:cNvGrpSpPr/>
          <p:nvPr/>
        </p:nvGrpSpPr>
        <p:grpSpPr>
          <a:xfrm>
            <a:off x="1364468" y="1492734"/>
            <a:ext cx="8181567" cy="6177688"/>
            <a:chOff x="0" y="0"/>
            <a:chExt cx="8181565" cy="6177687"/>
          </a:xfrm>
        </p:grpSpPr>
        <p:sp>
          <p:nvSpPr>
            <p:cNvPr id="235" name="Line"/>
            <p:cNvSpPr/>
            <p:nvPr/>
          </p:nvSpPr>
          <p:spPr>
            <a:xfrm>
              <a:off x="0" y="0"/>
              <a:ext cx="8181566" cy="0"/>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236" name="Impact site: Information about the impact site characteristics, such as the size of the impact crater and environment factors like seasons, would help researchers to better understand the geological and atmospheric processes that have affected the meteor"/>
            <p:cNvSpPr txBox="1"/>
            <p:nvPr/>
          </p:nvSpPr>
          <p:spPr>
            <a:xfrm>
              <a:off x="-1" y="55367"/>
              <a:ext cx="8181567" cy="20744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t">
              <a:noAutofit/>
            </a:bodyPr>
            <a:lstStyle>
              <a:lvl1pPr defTabSz="844550">
                <a:lnSpc>
                  <a:spcPct val="90000"/>
                </a:lnSpc>
                <a:spcBef>
                  <a:spcPts val="700"/>
                </a:spcBef>
                <a:defRPr sz="1900">
                  <a:solidFill>
                    <a:srgbClr val="FFFFFF"/>
                  </a:solidFill>
                </a:defRPr>
              </a:lvl1pPr>
            </a:lstStyle>
            <a:p>
              <a:r>
                <a:t>Impact site: Information about the impact site characteristics, such as the size of the impact crater and environment factors like seasons, would help researchers to better understand the geological and atmospheric processes that have affected the meteorites.</a:t>
              </a:r>
            </a:p>
          </p:txBody>
        </p:sp>
        <p:sp>
          <p:nvSpPr>
            <p:cNvPr id="237" name="Line"/>
            <p:cNvSpPr/>
            <p:nvPr/>
          </p:nvSpPr>
          <p:spPr>
            <a:xfrm>
              <a:off x="-1" y="1416962"/>
              <a:ext cx="8181567"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238" name="Chemical composition: A column indicating the chemical composition of the meteorite, including the percentage of major and minor elements, would provide a more detailed insight into the mineralogy and geochemistry of the meteorites."/>
            <p:cNvSpPr txBox="1"/>
            <p:nvPr/>
          </p:nvSpPr>
          <p:spPr>
            <a:xfrm>
              <a:off x="0" y="1538771"/>
              <a:ext cx="8181566" cy="20744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t">
              <a:noAutofit/>
            </a:bodyPr>
            <a:lstStyle>
              <a:lvl1pPr defTabSz="844550">
                <a:lnSpc>
                  <a:spcPct val="90000"/>
                </a:lnSpc>
                <a:spcBef>
                  <a:spcPts val="700"/>
                </a:spcBef>
                <a:defRPr sz="1900">
                  <a:solidFill>
                    <a:srgbClr val="FFFFFF"/>
                  </a:solidFill>
                </a:defRPr>
              </a:lvl1pPr>
            </a:lstStyle>
            <a:p>
              <a:r>
                <a:t>Chemical composition: A column indicating the chemical composition of the meteorite, including the percentage of major and minor elements, would provide a more detailed insight into the mineralogy and geochemistry of the meteorites.</a:t>
              </a:r>
            </a:p>
          </p:txBody>
        </p:sp>
        <p:sp>
          <p:nvSpPr>
            <p:cNvPr id="239" name="Line"/>
            <p:cNvSpPr/>
            <p:nvPr/>
          </p:nvSpPr>
          <p:spPr>
            <a:xfrm>
              <a:off x="0" y="2933587"/>
              <a:ext cx="8181566"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240" name="Statistically, meteorites can land anywhere on Earth. Most fall into the ocean due to the fact that the world’s ocean covers 70% of the world’s surface. With advancement in technology new ways should be invented to retrieve meteorites from large water bo"/>
            <p:cNvSpPr txBox="1"/>
            <p:nvPr/>
          </p:nvSpPr>
          <p:spPr>
            <a:xfrm>
              <a:off x="-1" y="3160382"/>
              <a:ext cx="8181567" cy="12738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t">
              <a:noAutofit/>
            </a:bodyPr>
            <a:lstStyle>
              <a:lvl1pPr defTabSz="844550">
                <a:lnSpc>
                  <a:spcPct val="90000"/>
                </a:lnSpc>
                <a:spcBef>
                  <a:spcPts val="700"/>
                </a:spcBef>
                <a:defRPr sz="1900">
                  <a:solidFill>
                    <a:srgbClr val="FFFFFF"/>
                  </a:solidFill>
                </a:defRPr>
              </a:lvl1pPr>
            </a:lstStyle>
            <a:p>
              <a:r>
                <a:t>Statistically, meteorites can land anywhere on Earth. Most fall into the ocean due to the fact that the world’s ocean covers 70% of the world’s surface. With advancement in technology new ways should be invented to retrieve meteorites from large water bodies.</a:t>
              </a:r>
            </a:p>
          </p:txBody>
        </p:sp>
        <p:sp>
          <p:nvSpPr>
            <p:cNvPr id="241" name="Line"/>
            <p:cNvSpPr/>
            <p:nvPr/>
          </p:nvSpPr>
          <p:spPr>
            <a:xfrm>
              <a:off x="0" y="6177687"/>
              <a:ext cx="8181566"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44" name="Rectangle 9"/>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245" name="Rectangle 11"/>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246" name="Picture 5" descr="Picture 5"/>
          <p:cNvPicPr>
            <a:picLocks noChangeAspect="1"/>
          </p:cNvPicPr>
          <p:nvPr/>
        </p:nvPicPr>
        <p:blipFill>
          <a:blip r:embed="rId2">
            <a:alphaModFix amt="50000"/>
          </a:blip>
          <a:srcRect t="1920" b="11872"/>
          <a:stretch>
            <a:fillRect/>
          </a:stretch>
        </p:blipFill>
        <p:spPr>
          <a:xfrm>
            <a:off x="19" y="9"/>
            <a:ext cx="12191981" cy="6857992"/>
          </a:xfrm>
          <a:prstGeom prst="rect">
            <a:avLst/>
          </a:prstGeom>
          <a:ln w="12700">
            <a:miter lim="400000"/>
          </a:ln>
        </p:spPr>
      </p:pic>
      <p:sp>
        <p:nvSpPr>
          <p:cNvPr id="247" name="TextBox 3"/>
          <p:cNvSpPr txBox="1"/>
          <p:nvPr/>
        </p:nvSpPr>
        <p:spPr>
          <a:xfrm>
            <a:off x="1347578" y="750366"/>
            <a:ext cx="9026730" cy="5334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pPr algn="ctr">
              <a:lnSpc>
                <a:spcPct val="130000"/>
              </a:lnSpc>
              <a:spcBef>
                <a:spcPts val="600"/>
              </a:spcBef>
              <a:defRPr sz="3200" b="1" cap="all" spc="600">
                <a:solidFill>
                  <a:srgbClr val="FFFFFF"/>
                </a:solidFill>
                <a:latin typeface="Trade Gothic Next Cond"/>
                <a:ea typeface="Trade Gothic Next Cond"/>
                <a:cs typeface="Trade Gothic Next Cond"/>
                <a:sym typeface="Trade Gothic Next Cond"/>
              </a:defRPr>
            </a:pPr>
            <a:r>
              <a:t>Thanks </a:t>
            </a:r>
            <a:r>
              <a:rPr b="0">
                <a:latin typeface="Wingdings"/>
                <a:ea typeface="Wingdings"/>
                <a:cs typeface="Wingdings"/>
                <a:sym typeface="Wingdings"/>
              </a:rPr>
              <a:t>☺</a:t>
            </a:r>
          </a:p>
          <a:p>
            <a:pPr>
              <a:lnSpc>
                <a:spcPct val="130000"/>
              </a:lnSpc>
              <a:spcBef>
                <a:spcPts val="600"/>
              </a:spcBef>
              <a:defRPr sz="3200">
                <a:solidFill>
                  <a:srgbClr val="FFFFFF"/>
                </a:solidFill>
              </a:defRPr>
            </a:pPr>
            <a:r>
              <a:t>Keep an eye for </a:t>
            </a:r>
            <a:r>
              <a:rPr>
                <a:latin typeface="Arial"/>
                <a:ea typeface="Arial"/>
                <a:cs typeface="Arial"/>
                <a:sym typeface="Arial"/>
              </a:rPr>
              <a:t>Eta Aquarid meteor shower on May 5 &amp; 6</a:t>
            </a:r>
            <a:r>
              <a:rPr baseline="30000">
                <a:latin typeface="Arial"/>
                <a:ea typeface="Arial"/>
                <a:cs typeface="Arial"/>
                <a:sym typeface="Arial"/>
              </a:rPr>
              <a:t>th</a:t>
            </a:r>
            <a:r>
              <a:rPr>
                <a:latin typeface="Arial"/>
                <a:ea typeface="Arial"/>
                <a:cs typeface="Arial"/>
                <a:sym typeface="Arial"/>
              </a:rPr>
              <a:t> 2023.</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 name="Rectangle 9"/>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04" name="Rectangle 11"/>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05" name="Picture 5" descr="Picture 5"/>
          <p:cNvPicPr>
            <a:picLocks noChangeAspect="1"/>
          </p:cNvPicPr>
          <p:nvPr/>
        </p:nvPicPr>
        <p:blipFill>
          <a:blip r:embed="rId2">
            <a:alphaModFix amt="50000"/>
          </a:blip>
          <a:srcRect t="1920" b="11872"/>
          <a:stretch>
            <a:fillRect/>
          </a:stretch>
        </p:blipFill>
        <p:spPr>
          <a:xfrm>
            <a:off x="0" y="9"/>
            <a:ext cx="12191980" cy="6857992"/>
          </a:xfrm>
          <a:prstGeom prst="rect">
            <a:avLst/>
          </a:prstGeom>
          <a:ln w="12700">
            <a:miter lim="400000"/>
          </a:ln>
        </p:spPr>
      </p:pic>
      <p:sp>
        <p:nvSpPr>
          <p:cNvPr id="106" name="TextBox 1"/>
          <p:cNvSpPr txBox="1"/>
          <p:nvPr/>
        </p:nvSpPr>
        <p:spPr>
          <a:xfrm>
            <a:off x="6957964" y="1844334"/>
            <a:ext cx="4106793" cy="3809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r">
              <a:lnSpc>
                <a:spcPct val="120000"/>
              </a:lnSpc>
              <a:spcBef>
                <a:spcPts val="600"/>
              </a:spcBef>
              <a:defRPr sz="2800" b="1" cap="all" spc="600">
                <a:solidFill>
                  <a:srgbClr val="FFFFFF"/>
                </a:solidFill>
                <a:latin typeface="Trade Gothic Next Cond"/>
                <a:ea typeface="Trade Gothic Next Cond"/>
                <a:cs typeface="Trade Gothic Next Cond"/>
                <a:sym typeface="Trade Gothic Next Cond"/>
              </a:defRPr>
            </a:lvl1pPr>
          </a:lstStyle>
          <a:p>
            <a:r>
              <a:rPr dirty="0"/>
              <a:t>Introduction</a:t>
            </a:r>
          </a:p>
        </p:txBody>
      </p:sp>
      <p:grpSp>
        <p:nvGrpSpPr>
          <p:cNvPr id="115" name="TextBox 2"/>
          <p:cNvGrpSpPr/>
          <p:nvPr/>
        </p:nvGrpSpPr>
        <p:grpSpPr>
          <a:xfrm>
            <a:off x="327538" y="538432"/>
            <a:ext cx="5768464" cy="5687244"/>
            <a:chOff x="0" y="0"/>
            <a:chExt cx="5768462" cy="5687243"/>
          </a:xfrm>
        </p:grpSpPr>
        <p:sp>
          <p:nvSpPr>
            <p:cNvPr id="107" name="Line"/>
            <p:cNvSpPr/>
            <p:nvPr/>
          </p:nvSpPr>
          <p:spPr>
            <a:xfrm>
              <a:off x="0" y="0"/>
              <a:ext cx="5768462" cy="0"/>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08" name="Lyrid meteor shower is one of the oldest known meteor showers, with records dating back to 687 BC. It occurs annually between April 16 and 25, and peaks around April 22."/>
            <p:cNvSpPr txBox="1"/>
            <p:nvPr/>
          </p:nvSpPr>
          <p:spPr>
            <a:xfrm>
              <a:off x="0" y="0"/>
              <a:ext cx="5768462" cy="11709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580" tIns="68580" rIns="68580" bIns="68580" numCol="1" anchor="t">
              <a:spAutoFit/>
            </a:bodyPr>
            <a:lstStyle>
              <a:lvl1pPr defTabSz="800100">
                <a:lnSpc>
                  <a:spcPct val="90000"/>
                </a:lnSpc>
                <a:spcBef>
                  <a:spcPts val="700"/>
                </a:spcBef>
                <a:defRPr>
                  <a:solidFill>
                    <a:srgbClr val="FFFFFF"/>
                  </a:solidFill>
                </a:defRPr>
              </a:lvl1pPr>
            </a:lstStyle>
            <a:p>
              <a:r>
                <a:t>Lyrid meteor shower is one of the oldest known meteor showers, with records dating back to 687 BC. It occurs annually between April 16 and 25, and peaks around April 22. </a:t>
              </a:r>
            </a:p>
          </p:txBody>
        </p:sp>
        <p:sp>
          <p:nvSpPr>
            <p:cNvPr id="109" name="Line"/>
            <p:cNvSpPr/>
            <p:nvPr/>
          </p:nvSpPr>
          <p:spPr>
            <a:xfrm>
              <a:off x="0" y="1239124"/>
              <a:ext cx="5768462"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10" name="In April 2023, the Lyrid meteor shower was particularly spectacular, with many people reporting seeing hundreds of meteors per hour. This event inspired us to learn mor are about the history of meteorites, and to explore the data that has been collected "/>
            <p:cNvSpPr txBox="1"/>
            <p:nvPr/>
          </p:nvSpPr>
          <p:spPr>
            <a:xfrm>
              <a:off x="0" y="1239124"/>
              <a:ext cx="5768462" cy="142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580" tIns="68580" rIns="68580" bIns="68580" numCol="1" anchor="t">
              <a:spAutoFit/>
            </a:bodyPr>
            <a:lstStyle>
              <a:lvl1pPr defTabSz="800100">
                <a:lnSpc>
                  <a:spcPct val="90000"/>
                </a:lnSpc>
                <a:spcBef>
                  <a:spcPts val="700"/>
                </a:spcBef>
                <a:defRPr>
                  <a:solidFill>
                    <a:srgbClr val="FFFFFF"/>
                  </a:solidFill>
                </a:defRPr>
              </a:lvl1pPr>
            </a:lstStyle>
            <a:p>
              <a:r>
                <a:rPr dirty="0"/>
                <a:t>In April 2023, the Lyrid meteor shower was particularly spectacular, with many people reporting seeing hundreds of meteors per hour. This event inspired us to learn mor</a:t>
              </a:r>
              <a:r>
                <a:rPr lang="en-US" dirty="0"/>
                <a:t>e</a:t>
              </a:r>
              <a:r>
                <a:rPr dirty="0"/>
                <a:t> are about the history of meteorites, and to explore the data that has been collected about them.</a:t>
              </a:r>
            </a:p>
          </p:txBody>
        </p:sp>
        <p:sp>
          <p:nvSpPr>
            <p:cNvPr id="111" name="Line"/>
            <p:cNvSpPr/>
            <p:nvPr/>
          </p:nvSpPr>
          <p:spPr>
            <a:xfrm>
              <a:off x="0" y="3102886"/>
              <a:ext cx="5768462"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12" name="The dataset that we are using for this project contains information on over 100,000 meteorites."/>
            <p:cNvSpPr txBox="1"/>
            <p:nvPr/>
          </p:nvSpPr>
          <p:spPr>
            <a:xfrm>
              <a:off x="0" y="3102886"/>
              <a:ext cx="5768462" cy="6370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580" tIns="68580" rIns="68580" bIns="68580" numCol="1" anchor="t">
              <a:spAutoFit/>
            </a:bodyPr>
            <a:lstStyle>
              <a:lvl1pPr defTabSz="800100">
                <a:lnSpc>
                  <a:spcPct val="90000"/>
                </a:lnSpc>
                <a:spcBef>
                  <a:spcPts val="700"/>
                </a:spcBef>
                <a:defRPr>
                  <a:solidFill>
                    <a:srgbClr val="FFFFFF"/>
                  </a:solidFill>
                </a:defRPr>
              </a:lvl1pPr>
            </a:lstStyle>
            <a:p>
              <a:r>
                <a:rPr dirty="0"/>
                <a:t>The dataset that we are using for this project contains information on over </a:t>
              </a:r>
              <a:r>
                <a:rPr lang="en-US" dirty="0"/>
                <a:t>40000</a:t>
              </a:r>
              <a:r>
                <a:rPr dirty="0"/>
                <a:t> meteorites. </a:t>
              </a:r>
            </a:p>
          </p:txBody>
        </p:sp>
        <p:sp>
          <p:nvSpPr>
            <p:cNvPr id="113" name="Line"/>
            <p:cNvSpPr/>
            <p:nvPr/>
          </p:nvSpPr>
          <p:spPr>
            <a:xfrm>
              <a:off x="0" y="3917370"/>
              <a:ext cx="5768462"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14" name="The Recclass column tells us what type of class the meteorite falls into. It is based on various factors:…"/>
            <p:cNvSpPr txBox="1"/>
            <p:nvPr/>
          </p:nvSpPr>
          <p:spPr>
            <a:xfrm>
              <a:off x="0" y="3917370"/>
              <a:ext cx="5768462" cy="17698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8580" tIns="68580" rIns="68580" bIns="68580" numCol="1" anchor="t">
              <a:spAutoFit/>
            </a:bodyPr>
            <a:lstStyle/>
            <a:p>
              <a:pPr defTabSz="800100">
                <a:lnSpc>
                  <a:spcPct val="90000"/>
                </a:lnSpc>
                <a:spcBef>
                  <a:spcPts val="700"/>
                </a:spcBef>
                <a:defRPr>
                  <a:solidFill>
                    <a:srgbClr val="FFFFFF"/>
                  </a:solidFill>
                </a:defRPr>
              </a:pPr>
              <a:r>
                <a:rPr dirty="0"/>
                <a:t>The </a:t>
              </a:r>
              <a:r>
                <a:rPr dirty="0" err="1"/>
                <a:t>Recclass</a:t>
              </a:r>
              <a:r>
                <a:rPr dirty="0"/>
                <a:t> column tells us what type of class the meteorite falls into. It is based on various factors:</a:t>
              </a:r>
            </a:p>
            <a:p>
              <a:pPr defTabSz="800100">
                <a:lnSpc>
                  <a:spcPct val="90000"/>
                </a:lnSpc>
                <a:spcBef>
                  <a:spcPts val="700"/>
                </a:spcBef>
                <a:defRPr>
                  <a:solidFill>
                    <a:srgbClr val="FFFFFF"/>
                  </a:solidFill>
                </a:defRPr>
              </a:pPr>
              <a:r>
                <a:rPr dirty="0"/>
                <a:t>H class : high on iron</a:t>
              </a:r>
              <a:br>
                <a:rPr dirty="0"/>
              </a:br>
              <a:r>
                <a:rPr dirty="0"/>
                <a:t>L class : Low on iron</a:t>
              </a:r>
              <a:br>
                <a:rPr dirty="0"/>
              </a:br>
              <a:r>
                <a:rPr dirty="0"/>
                <a:t>C class : high on carbon (most primitive know)</a:t>
              </a:r>
              <a:br>
                <a:rPr dirty="0"/>
              </a:br>
              <a:r>
                <a:rPr dirty="0"/>
                <a:t>E class: rich in mineral enstatite</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p:tmAbs val="0"/>
                                  </p:iterate>
                                  <p:childTnLst>
                                    <p:set>
                                      <p:cBhvr>
                                        <p:cTn id="6" fill="hold"/>
                                        <p:tgtEl>
                                          <p:spTgt spid="115"/>
                                        </p:tgtEl>
                                        <p:attrNameLst>
                                          <p:attrName>style.visibility</p:attrName>
                                        </p:attrNameLst>
                                      </p:cBhvr>
                                      <p:to>
                                        <p:strVal val="visible"/>
                                      </p:to>
                                    </p:set>
                                    <p:animEffect transition="in" filter="blinds(horizontal)">
                                      <p:cBhvr>
                                        <p:cTn id="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7" name="Rectangle 9"/>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18" name="Rectangle 11"/>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19" name="Picture 5" descr="Picture 5"/>
          <p:cNvPicPr>
            <a:picLocks noChangeAspect="1"/>
          </p:cNvPicPr>
          <p:nvPr/>
        </p:nvPicPr>
        <p:blipFill>
          <a:blip r:embed="rId3">
            <a:alphaModFix amt="50000"/>
          </a:blip>
          <a:srcRect t="1920" b="11872"/>
          <a:stretch>
            <a:fillRect/>
          </a:stretch>
        </p:blipFill>
        <p:spPr>
          <a:xfrm>
            <a:off x="-6842339" y="-1"/>
            <a:ext cx="12191981" cy="6857992"/>
          </a:xfrm>
          <a:prstGeom prst="rect">
            <a:avLst/>
          </a:prstGeom>
          <a:ln w="12700">
            <a:miter lim="400000"/>
          </a:ln>
        </p:spPr>
      </p:pic>
      <p:sp>
        <p:nvSpPr>
          <p:cNvPr id="120" name="TextBox 1"/>
          <p:cNvSpPr txBox="1"/>
          <p:nvPr/>
        </p:nvSpPr>
        <p:spPr>
          <a:xfrm>
            <a:off x="517198" y="-11"/>
            <a:ext cx="2434785" cy="1655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r">
              <a:lnSpc>
                <a:spcPct val="120000"/>
              </a:lnSpc>
              <a:spcBef>
                <a:spcPts val="600"/>
              </a:spcBef>
              <a:defRPr sz="2800" b="1" cap="all" spc="600">
                <a:solidFill>
                  <a:srgbClr val="FFFFFF"/>
                </a:solidFill>
                <a:latin typeface="Trade Gothic Next Cond"/>
                <a:ea typeface="Trade Gothic Next Cond"/>
                <a:cs typeface="Trade Gothic Next Cond"/>
                <a:sym typeface="Trade Gothic Next Cond"/>
              </a:defRPr>
            </a:lvl1pPr>
          </a:lstStyle>
          <a:p>
            <a:r>
              <a:t>DATASET:</a:t>
            </a:r>
          </a:p>
        </p:txBody>
      </p:sp>
      <p:pic>
        <p:nvPicPr>
          <p:cNvPr id="121" name="Picture 4" descr="Picture 4"/>
          <p:cNvPicPr>
            <a:picLocks noChangeAspect="1"/>
          </p:cNvPicPr>
          <p:nvPr/>
        </p:nvPicPr>
        <p:blipFill>
          <a:blip r:embed="rId4"/>
          <a:stretch>
            <a:fillRect/>
          </a:stretch>
        </p:blipFill>
        <p:spPr>
          <a:xfrm>
            <a:off x="212798" y="1655760"/>
            <a:ext cx="11766405" cy="4736017"/>
          </a:xfrm>
          <a:prstGeom prst="rect">
            <a:avLst/>
          </a:prstGeom>
          <a:ln w="12700">
            <a:miter lim="400000"/>
          </a:ln>
          <a:effectLst>
            <a:outerShdw blurRad="50800" dist="50800" dir="5400000" rotWithShape="0">
              <a:srgbClr val="000000">
                <a:alpha val="81213"/>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21"/>
                                        </p:tgtEl>
                                        <p:attrNameLst>
                                          <p:attrName>style.visibility</p:attrName>
                                        </p:attrNameLst>
                                      </p:cBhvr>
                                      <p:to>
                                        <p:strVal val="visible"/>
                                      </p:to>
                                    </p:set>
                                    <p:anim calcmode="lin" valueType="num">
                                      <p:cBhvr>
                                        <p:cTn id="7" dur="500" fill="hold"/>
                                        <p:tgtEl>
                                          <p:spTgt spid="121"/>
                                        </p:tgtEl>
                                        <p:attrNameLst>
                                          <p:attrName>ppt_x</p:attrName>
                                        </p:attrNameLst>
                                      </p:cBhvr>
                                      <p:tavLst>
                                        <p:tav tm="0">
                                          <p:val>
                                            <p:strVal val="#ppt_x"/>
                                          </p:val>
                                        </p:tav>
                                        <p:tav tm="100000">
                                          <p:val>
                                            <p:strVal val="#ppt_x"/>
                                          </p:val>
                                        </p:tav>
                                      </p:tavLst>
                                    </p:anim>
                                    <p:anim calcmode="lin" valueType="num">
                                      <p:cBhvr>
                                        <p:cTn id="8"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alpha val="1622"/>
          </a:srgbClr>
        </a:solidFill>
        <a:effectLst/>
      </p:bgPr>
    </p:bg>
    <p:spTree>
      <p:nvGrpSpPr>
        <p:cNvPr id="1" name=""/>
        <p:cNvGrpSpPr/>
        <p:nvPr/>
      </p:nvGrpSpPr>
      <p:grpSpPr>
        <a:xfrm>
          <a:off x="0" y="0"/>
          <a:ext cx="0" cy="0"/>
          <a:chOff x="0" y="0"/>
          <a:chExt cx="0" cy="0"/>
        </a:xfrm>
      </p:grpSpPr>
      <p:sp>
        <p:nvSpPr>
          <p:cNvPr id="125" name="Rectangle 9"/>
          <p:cNvSpPr/>
          <p:nvPr/>
        </p:nvSpPr>
        <p:spPr>
          <a:xfrm>
            <a:off x="0" y="0"/>
            <a:ext cx="12192000" cy="6858000"/>
          </a:xfrm>
          <a:prstGeom prst="rect">
            <a:avLst/>
          </a:prstGeom>
          <a:solidFill>
            <a:srgbClr val="000000">
              <a:alpha val="1622"/>
            </a:srgbClr>
          </a:solidFill>
          <a:ln w="12700">
            <a:miter lim="400000"/>
          </a:ln>
        </p:spPr>
        <p:txBody>
          <a:bodyPr lIns="45719" rIns="45719" anchor="ctr"/>
          <a:lstStyle/>
          <a:p>
            <a:pPr algn="ctr">
              <a:defRPr>
                <a:solidFill>
                  <a:srgbClr val="FFFFFF"/>
                </a:solidFill>
              </a:defRPr>
            </a:pPr>
            <a:endParaRPr/>
          </a:p>
        </p:txBody>
      </p:sp>
      <p:sp>
        <p:nvSpPr>
          <p:cNvPr id="126" name="Rectangle 11"/>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grpSp>
        <p:nvGrpSpPr>
          <p:cNvPr id="129" name="Picture 5"/>
          <p:cNvGrpSpPr/>
          <p:nvPr/>
        </p:nvGrpSpPr>
        <p:grpSpPr>
          <a:xfrm>
            <a:off x="-5873728" y="9"/>
            <a:ext cx="12818269" cy="6857992"/>
            <a:chOff x="0" y="0"/>
            <a:chExt cx="12818267" cy="6857990"/>
          </a:xfrm>
        </p:grpSpPr>
        <p:sp>
          <p:nvSpPr>
            <p:cNvPr id="127" name="Rectangle"/>
            <p:cNvSpPr/>
            <p:nvPr/>
          </p:nvSpPr>
          <p:spPr>
            <a:xfrm>
              <a:off x="0" y="0"/>
              <a:ext cx="12818268" cy="6857990"/>
            </a:xfrm>
            <a:prstGeom prst="rect">
              <a:avLst/>
            </a:prstGeom>
            <a:blipFill rotWithShape="1">
              <a:blip r:embed="rId2"/>
              <a:srcRect/>
              <a:tile tx="0" ty="0" sx="100000" sy="100000" flip="none" algn="tl"/>
            </a:blipFill>
            <a:ln w="12700" cap="flat">
              <a:noFill/>
              <a:miter lim="400000"/>
            </a:ln>
            <a:effectLst/>
          </p:spPr>
          <p:txBody>
            <a:bodyPr wrap="square" lIns="45719" tIns="45719" rIns="45719" bIns="45719" numCol="1" anchor="ctr">
              <a:noAutofit/>
            </a:bodyPr>
            <a:lstStyle/>
            <a:p>
              <a:endParaRPr/>
            </a:p>
          </p:txBody>
        </p:sp>
        <p:pic>
          <p:nvPicPr>
            <p:cNvPr id="128" name="image3.jpeg" descr="image3.jpeg"/>
            <p:cNvPicPr>
              <a:picLocks noChangeAspect="1"/>
            </p:cNvPicPr>
            <p:nvPr/>
          </p:nvPicPr>
          <p:blipFill>
            <a:blip r:embed="rId3">
              <a:alphaModFix amt="50000"/>
            </a:blip>
            <a:srcRect t="1920" b="11872"/>
            <a:stretch>
              <a:fillRect/>
            </a:stretch>
          </p:blipFill>
          <p:spPr>
            <a:xfrm>
              <a:off x="0" y="-1"/>
              <a:ext cx="12818268" cy="6857992"/>
            </a:xfrm>
            <a:prstGeom prst="rect">
              <a:avLst/>
            </a:prstGeom>
            <a:ln w="12700" cap="flat">
              <a:noFill/>
              <a:miter lim="400000"/>
            </a:ln>
            <a:effectLst/>
          </p:spPr>
        </p:pic>
      </p:grpSp>
      <p:sp>
        <p:nvSpPr>
          <p:cNvPr id="130" name="TextBox 1"/>
          <p:cNvSpPr txBox="1"/>
          <p:nvPr/>
        </p:nvSpPr>
        <p:spPr>
          <a:xfrm>
            <a:off x="768744" y="385468"/>
            <a:ext cx="3556058" cy="1655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r">
              <a:lnSpc>
                <a:spcPct val="120000"/>
              </a:lnSpc>
              <a:spcBef>
                <a:spcPts val="600"/>
              </a:spcBef>
              <a:defRPr sz="2800" b="1" cap="all" spc="600">
                <a:solidFill>
                  <a:srgbClr val="FFFFFF"/>
                </a:solidFill>
                <a:latin typeface="Trade Gothic Next Cond"/>
                <a:ea typeface="Trade Gothic Next Cond"/>
                <a:cs typeface="Trade Gothic Next Cond"/>
                <a:sym typeface="Trade Gothic Next Cond"/>
              </a:defRPr>
            </a:lvl1pPr>
          </a:lstStyle>
          <a:p>
            <a:r>
              <a:t>BAR  CHART:</a:t>
            </a:r>
          </a:p>
        </p:txBody>
      </p:sp>
      <p:grpSp>
        <p:nvGrpSpPr>
          <p:cNvPr id="137" name="Diagram 6"/>
          <p:cNvGrpSpPr/>
          <p:nvPr/>
        </p:nvGrpSpPr>
        <p:grpSpPr>
          <a:xfrm>
            <a:off x="6944539" y="1215755"/>
            <a:ext cx="4990655" cy="4897426"/>
            <a:chOff x="0" y="0"/>
            <a:chExt cx="4990653" cy="4897424"/>
          </a:xfrm>
        </p:grpSpPr>
        <p:sp>
          <p:nvSpPr>
            <p:cNvPr id="131" name="Line"/>
            <p:cNvSpPr/>
            <p:nvPr/>
          </p:nvSpPr>
          <p:spPr>
            <a:xfrm>
              <a:off x="0" y="0"/>
              <a:ext cx="4990654" cy="0"/>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32" name="No. of meteorite observed before 2000  are 25704 which is 23% more than meteorite observed after 2000"/>
            <p:cNvSpPr txBox="1"/>
            <p:nvPr/>
          </p:nvSpPr>
          <p:spPr>
            <a:xfrm>
              <a:off x="0" y="0"/>
              <a:ext cx="4990654" cy="13347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t">
              <a:spAutoFit/>
            </a:bodyPr>
            <a:lstStyle/>
            <a:p>
              <a:pPr defTabSz="933450">
                <a:lnSpc>
                  <a:spcPct val="90000"/>
                </a:lnSpc>
                <a:spcBef>
                  <a:spcPts val="800"/>
                </a:spcBef>
                <a:defRPr sz="2100">
                  <a:solidFill>
                    <a:srgbClr val="FFFFFF"/>
                  </a:solidFill>
                </a:defRPr>
              </a:pPr>
              <a:r>
                <a:t>No. of meteorite observed before 2000  are 25704 which is 23% more than meteorite observed after 2000</a:t>
              </a:r>
              <a:br/>
              <a:endParaRPr/>
            </a:p>
          </p:txBody>
        </p:sp>
        <p:sp>
          <p:nvSpPr>
            <p:cNvPr id="133" name="Line"/>
            <p:cNvSpPr/>
            <p:nvPr/>
          </p:nvSpPr>
          <p:spPr>
            <a:xfrm>
              <a:off x="0" y="1638451"/>
              <a:ext cx="4990654"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34" name="However, the time period for the before 2000 data is 30 years (1970-2000), while the time period for the after 2000 data is only 10 years (2000-2010)."/>
            <p:cNvSpPr txBox="1"/>
            <p:nvPr/>
          </p:nvSpPr>
          <p:spPr>
            <a:xfrm>
              <a:off x="0" y="1638451"/>
              <a:ext cx="4990654" cy="13347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t">
              <a:spAutoFit/>
            </a:bodyPr>
            <a:lstStyle>
              <a:lvl1pPr defTabSz="933450">
                <a:lnSpc>
                  <a:spcPct val="90000"/>
                </a:lnSpc>
                <a:spcBef>
                  <a:spcPts val="800"/>
                </a:spcBef>
                <a:defRPr sz="2100">
                  <a:solidFill>
                    <a:srgbClr val="FFFFFF"/>
                  </a:solidFill>
                  <a:latin typeface="Google Sans"/>
                  <a:ea typeface="Google Sans"/>
                  <a:cs typeface="Google Sans"/>
                  <a:sym typeface="Google Sans"/>
                </a:defRPr>
              </a:lvl1pPr>
            </a:lstStyle>
            <a:p>
              <a:r>
                <a:t>However, the time period for the before 2000 data is 30 years (1970-2000), while the time period for the after 2000 data is only 10 years (2000-2010).</a:t>
              </a:r>
            </a:p>
          </p:txBody>
        </p:sp>
        <p:sp>
          <p:nvSpPr>
            <p:cNvPr id="135" name="Line"/>
            <p:cNvSpPr/>
            <p:nvPr/>
          </p:nvSpPr>
          <p:spPr>
            <a:xfrm>
              <a:off x="0" y="3276904"/>
              <a:ext cx="4990654"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36" name="Therefore, the average number of meteorites observed per year is higher for the after 2000 data (1972.1) than the before 2000 data (856.8) and this trend can be observed in the Line chart."/>
            <p:cNvSpPr txBox="1"/>
            <p:nvPr/>
          </p:nvSpPr>
          <p:spPr>
            <a:xfrm>
              <a:off x="0" y="3276904"/>
              <a:ext cx="4990654" cy="16205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t">
              <a:spAutoFit/>
            </a:bodyPr>
            <a:lstStyle>
              <a:lvl1pPr defTabSz="933450">
                <a:lnSpc>
                  <a:spcPct val="90000"/>
                </a:lnSpc>
                <a:spcBef>
                  <a:spcPts val="800"/>
                </a:spcBef>
                <a:defRPr sz="2100">
                  <a:solidFill>
                    <a:srgbClr val="FFFFFF"/>
                  </a:solidFill>
                  <a:latin typeface="Google Sans"/>
                  <a:ea typeface="Google Sans"/>
                  <a:cs typeface="Google Sans"/>
                  <a:sym typeface="Google Sans"/>
                </a:defRPr>
              </a:lvl1pPr>
            </a:lstStyle>
            <a:p>
              <a:r>
                <a:t>Therefore, the average number of meteorites observed per year is higher for the after 2000 data (1972.1) than the before 2000 data (856.8) and this trend can be observed in the Line chart.</a:t>
              </a:r>
            </a:p>
          </p:txBody>
        </p:sp>
      </p:grpSp>
      <p:pic>
        <p:nvPicPr>
          <p:cNvPr id="138" name="Image" descr="Image"/>
          <p:cNvPicPr>
            <a:picLocks noChangeAspect="1"/>
          </p:cNvPicPr>
          <p:nvPr/>
        </p:nvPicPr>
        <p:blipFill>
          <a:blip r:embed="rId4"/>
          <a:stretch>
            <a:fillRect/>
          </a:stretch>
        </p:blipFill>
        <p:spPr>
          <a:xfrm>
            <a:off x="337726" y="1815117"/>
            <a:ext cx="5975781" cy="406017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alpha val="1622"/>
          </a:srgbClr>
        </a:solidFill>
        <a:effectLst/>
      </p:bgPr>
    </p:bg>
    <p:spTree>
      <p:nvGrpSpPr>
        <p:cNvPr id="1" name=""/>
        <p:cNvGrpSpPr/>
        <p:nvPr/>
      </p:nvGrpSpPr>
      <p:grpSpPr>
        <a:xfrm>
          <a:off x="0" y="0"/>
          <a:ext cx="0" cy="0"/>
          <a:chOff x="0" y="0"/>
          <a:chExt cx="0" cy="0"/>
        </a:xfrm>
      </p:grpSpPr>
      <p:sp>
        <p:nvSpPr>
          <p:cNvPr id="140" name="Rectangle 9"/>
          <p:cNvSpPr/>
          <p:nvPr/>
        </p:nvSpPr>
        <p:spPr>
          <a:xfrm>
            <a:off x="0" y="0"/>
            <a:ext cx="12192000" cy="6858000"/>
          </a:xfrm>
          <a:prstGeom prst="rect">
            <a:avLst/>
          </a:prstGeom>
          <a:solidFill>
            <a:srgbClr val="000000">
              <a:alpha val="1622"/>
            </a:srgbClr>
          </a:solidFill>
          <a:ln w="12700">
            <a:miter lim="400000"/>
          </a:ln>
        </p:spPr>
        <p:txBody>
          <a:bodyPr lIns="45719" rIns="45719" anchor="ctr"/>
          <a:lstStyle/>
          <a:p>
            <a:pPr algn="ctr">
              <a:defRPr>
                <a:solidFill>
                  <a:srgbClr val="FFFFFF"/>
                </a:solidFill>
              </a:defRPr>
            </a:pPr>
            <a:endParaRPr/>
          </a:p>
        </p:txBody>
      </p:sp>
      <p:sp>
        <p:nvSpPr>
          <p:cNvPr id="141" name="Rectangle 11"/>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grpSp>
        <p:nvGrpSpPr>
          <p:cNvPr id="144" name="Picture 5"/>
          <p:cNvGrpSpPr/>
          <p:nvPr/>
        </p:nvGrpSpPr>
        <p:grpSpPr>
          <a:xfrm>
            <a:off x="-5921522" y="9"/>
            <a:ext cx="12818268" cy="6857992"/>
            <a:chOff x="0" y="0"/>
            <a:chExt cx="12818267" cy="6857990"/>
          </a:xfrm>
        </p:grpSpPr>
        <p:sp>
          <p:nvSpPr>
            <p:cNvPr id="142" name="Rectangle"/>
            <p:cNvSpPr/>
            <p:nvPr/>
          </p:nvSpPr>
          <p:spPr>
            <a:xfrm>
              <a:off x="0" y="0"/>
              <a:ext cx="12818268" cy="6857990"/>
            </a:xfrm>
            <a:prstGeom prst="rect">
              <a:avLst/>
            </a:prstGeom>
            <a:blipFill rotWithShape="1">
              <a:blip r:embed="rId2"/>
              <a:srcRect/>
              <a:tile tx="0" ty="0" sx="100000" sy="100000" flip="none" algn="tl"/>
            </a:blipFill>
            <a:ln w="12700" cap="flat">
              <a:noFill/>
              <a:miter lim="400000"/>
            </a:ln>
            <a:effectLst/>
          </p:spPr>
          <p:txBody>
            <a:bodyPr wrap="square" lIns="45719" tIns="45719" rIns="45719" bIns="45719" numCol="1" anchor="ctr">
              <a:noAutofit/>
            </a:bodyPr>
            <a:lstStyle/>
            <a:p>
              <a:endParaRPr/>
            </a:p>
          </p:txBody>
        </p:sp>
        <p:pic>
          <p:nvPicPr>
            <p:cNvPr id="143" name="image3.jpeg" descr="image3.jpeg"/>
            <p:cNvPicPr>
              <a:picLocks noChangeAspect="1"/>
            </p:cNvPicPr>
            <p:nvPr/>
          </p:nvPicPr>
          <p:blipFill>
            <a:blip r:embed="rId3">
              <a:alphaModFix amt="50000"/>
            </a:blip>
            <a:srcRect t="1920" b="11872"/>
            <a:stretch>
              <a:fillRect/>
            </a:stretch>
          </p:blipFill>
          <p:spPr>
            <a:xfrm>
              <a:off x="0" y="-1"/>
              <a:ext cx="12818268" cy="6857992"/>
            </a:xfrm>
            <a:prstGeom prst="rect">
              <a:avLst/>
            </a:prstGeom>
            <a:ln w="12700" cap="flat">
              <a:noFill/>
              <a:miter lim="400000"/>
            </a:ln>
            <a:effectLst/>
          </p:spPr>
        </p:pic>
      </p:grpSp>
      <p:sp>
        <p:nvSpPr>
          <p:cNvPr id="145" name="TextBox 1"/>
          <p:cNvSpPr txBox="1"/>
          <p:nvPr/>
        </p:nvSpPr>
        <p:spPr>
          <a:xfrm>
            <a:off x="768744" y="385468"/>
            <a:ext cx="3556058" cy="1655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r">
              <a:lnSpc>
                <a:spcPct val="120000"/>
              </a:lnSpc>
              <a:spcBef>
                <a:spcPts val="600"/>
              </a:spcBef>
              <a:defRPr sz="2800" b="1" cap="all" spc="600">
                <a:solidFill>
                  <a:srgbClr val="FFFFFF"/>
                </a:solidFill>
                <a:latin typeface="Trade Gothic Next Cond"/>
                <a:ea typeface="Trade Gothic Next Cond"/>
                <a:cs typeface="Trade Gothic Next Cond"/>
                <a:sym typeface="Trade Gothic Next Cond"/>
              </a:defRPr>
            </a:lvl1pPr>
          </a:lstStyle>
          <a:p>
            <a:r>
              <a:t>line  CHART:</a:t>
            </a:r>
          </a:p>
        </p:txBody>
      </p:sp>
      <p:grpSp>
        <p:nvGrpSpPr>
          <p:cNvPr id="152" name="Diagram 6"/>
          <p:cNvGrpSpPr/>
          <p:nvPr/>
        </p:nvGrpSpPr>
        <p:grpSpPr>
          <a:xfrm>
            <a:off x="6944539" y="1215756"/>
            <a:ext cx="4990655" cy="4927397"/>
            <a:chOff x="0" y="0"/>
            <a:chExt cx="4990653" cy="4927396"/>
          </a:xfrm>
        </p:grpSpPr>
        <p:sp>
          <p:nvSpPr>
            <p:cNvPr id="146" name="Line"/>
            <p:cNvSpPr/>
            <p:nvPr/>
          </p:nvSpPr>
          <p:spPr>
            <a:xfrm>
              <a:off x="0" y="0"/>
              <a:ext cx="4990654" cy="0"/>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47" name="Highest no. of meteorite observed  was 3323 in year 2003"/>
            <p:cNvSpPr txBox="1"/>
            <p:nvPr/>
          </p:nvSpPr>
          <p:spPr>
            <a:xfrm>
              <a:off x="0" y="0"/>
              <a:ext cx="4990654" cy="7315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defTabSz="889000">
                <a:lnSpc>
                  <a:spcPct val="90000"/>
                </a:lnSpc>
                <a:spcBef>
                  <a:spcPts val="800"/>
                </a:spcBef>
                <a:defRPr sz="2000">
                  <a:solidFill>
                    <a:srgbClr val="FFFFFF"/>
                  </a:solidFill>
                </a:defRPr>
              </a:lvl1pPr>
            </a:lstStyle>
            <a:p>
              <a:r>
                <a:t>Highest no. of meteorite observed  was 3323 in year 2003</a:t>
              </a:r>
            </a:p>
          </p:txBody>
        </p:sp>
        <p:sp>
          <p:nvSpPr>
            <p:cNvPr id="148" name="Line"/>
            <p:cNvSpPr/>
            <p:nvPr/>
          </p:nvSpPr>
          <p:spPr>
            <a:xfrm>
              <a:off x="0" y="1638451"/>
              <a:ext cx="4990654"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49" name="No. of meteorite observed ranges very low from 1970-1977 but drastic increase can be seen towards year 1980"/>
            <p:cNvSpPr txBox="1"/>
            <p:nvPr/>
          </p:nvSpPr>
          <p:spPr>
            <a:xfrm>
              <a:off x="0" y="1638451"/>
              <a:ext cx="4990654" cy="1005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defTabSz="889000">
                <a:lnSpc>
                  <a:spcPct val="90000"/>
                </a:lnSpc>
                <a:spcBef>
                  <a:spcPts val="800"/>
                </a:spcBef>
                <a:defRPr sz="2000">
                  <a:solidFill>
                    <a:srgbClr val="FFFFFF"/>
                  </a:solidFill>
                </a:defRPr>
              </a:lvl1pPr>
            </a:lstStyle>
            <a:p>
              <a:r>
                <a:t>No. of meteorite observed ranges very low from 1970-1977 but drastic increase can be seen towards year 1980</a:t>
              </a:r>
            </a:p>
          </p:txBody>
        </p:sp>
        <p:sp>
          <p:nvSpPr>
            <p:cNvPr id="150" name="Line"/>
            <p:cNvSpPr/>
            <p:nvPr/>
          </p:nvSpPr>
          <p:spPr>
            <a:xfrm>
              <a:off x="0" y="3276904"/>
              <a:ext cx="4990654"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51" name="After 1985, the number of meteorites observed fluctuated, but there was an overall increase from 1985 to 2010."/>
            <p:cNvSpPr txBox="1"/>
            <p:nvPr/>
          </p:nvSpPr>
          <p:spPr>
            <a:xfrm>
              <a:off x="0" y="3276904"/>
              <a:ext cx="4990654" cy="16504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p>
              <a:pPr defTabSz="889000">
                <a:lnSpc>
                  <a:spcPct val="90000"/>
                </a:lnSpc>
                <a:spcBef>
                  <a:spcPts val="700"/>
                </a:spcBef>
                <a:defRPr sz="2000">
                  <a:solidFill>
                    <a:srgbClr val="FFFFFF"/>
                  </a:solidFill>
                </a:defRPr>
              </a:pPr>
              <a:endParaRPr/>
            </a:p>
            <a:p>
              <a:pPr defTabSz="889000">
                <a:lnSpc>
                  <a:spcPct val="90000"/>
                </a:lnSpc>
                <a:spcBef>
                  <a:spcPts val="800"/>
                </a:spcBef>
                <a:defRPr sz="2000">
                  <a:solidFill>
                    <a:srgbClr val="FFFFFF"/>
                  </a:solidFill>
                </a:defRPr>
              </a:pPr>
              <a:r>
                <a:t>After 1985, the number of meteorites observed fluctuated, but there was an overall increase from 1985 to 2010. </a:t>
              </a:r>
              <a:br/>
              <a:endParaRPr/>
            </a:p>
          </p:txBody>
        </p:sp>
      </p:grpSp>
      <p:pic>
        <p:nvPicPr>
          <p:cNvPr id="153" name="Picture 3" descr="Picture 3"/>
          <p:cNvPicPr>
            <a:picLocks noChangeAspect="1"/>
          </p:cNvPicPr>
          <p:nvPr/>
        </p:nvPicPr>
        <p:blipFill>
          <a:blip r:embed="rId4"/>
          <a:srcRect l="5862" r="8789"/>
          <a:stretch>
            <a:fillRect/>
          </a:stretch>
        </p:blipFill>
        <p:spPr>
          <a:xfrm>
            <a:off x="0" y="1852987"/>
            <a:ext cx="5792978" cy="429303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alpha val="1622"/>
          </a:srgbClr>
        </a:solidFill>
        <a:effectLst/>
      </p:bgPr>
    </p:bg>
    <p:spTree>
      <p:nvGrpSpPr>
        <p:cNvPr id="1" name=""/>
        <p:cNvGrpSpPr/>
        <p:nvPr/>
      </p:nvGrpSpPr>
      <p:grpSpPr>
        <a:xfrm>
          <a:off x="0" y="0"/>
          <a:ext cx="0" cy="0"/>
          <a:chOff x="0" y="0"/>
          <a:chExt cx="0" cy="0"/>
        </a:xfrm>
      </p:grpSpPr>
      <p:sp>
        <p:nvSpPr>
          <p:cNvPr id="155" name="Rectangle 9"/>
          <p:cNvSpPr/>
          <p:nvPr/>
        </p:nvSpPr>
        <p:spPr>
          <a:xfrm>
            <a:off x="0" y="0"/>
            <a:ext cx="12192000" cy="6858000"/>
          </a:xfrm>
          <a:prstGeom prst="rect">
            <a:avLst/>
          </a:prstGeom>
          <a:solidFill>
            <a:srgbClr val="000000">
              <a:alpha val="1622"/>
            </a:srgbClr>
          </a:solidFill>
          <a:ln w="12700">
            <a:miter lim="400000"/>
          </a:ln>
        </p:spPr>
        <p:txBody>
          <a:bodyPr lIns="45719" rIns="45719" anchor="ctr"/>
          <a:lstStyle/>
          <a:p>
            <a:pPr algn="ctr">
              <a:defRPr>
                <a:solidFill>
                  <a:srgbClr val="FFFFFF"/>
                </a:solidFill>
              </a:defRPr>
            </a:pPr>
            <a:endParaRPr/>
          </a:p>
        </p:txBody>
      </p:sp>
      <p:sp>
        <p:nvSpPr>
          <p:cNvPr id="156" name="Rectangle 11"/>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grpSp>
        <p:nvGrpSpPr>
          <p:cNvPr id="159" name="Picture 5"/>
          <p:cNvGrpSpPr/>
          <p:nvPr/>
        </p:nvGrpSpPr>
        <p:grpSpPr>
          <a:xfrm>
            <a:off x="-5625756" y="-55358"/>
            <a:ext cx="12818269" cy="6857992"/>
            <a:chOff x="0" y="0"/>
            <a:chExt cx="12818267" cy="6857990"/>
          </a:xfrm>
        </p:grpSpPr>
        <p:sp>
          <p:nvSpPr>
            <p:cNvPr id="157" name="Rectangle"/>
            <p:cNvSpPr/>
            <p:nvPr/>
          </p:nvSpPr>
          <p:spPr>
            <a:xfrm>
              <a:off x="0" y="0"/>
              <a:ext cx="12818268" cy="6857990"/>
            </a:xfrm>
            <a:prstGeom prst="rect">
              <a:avLst/>
            </a:prstGeom>
            <a:blipFill rotWithShape="1">
              <a:blip r:embed="rId2"/>
              <a:srcRect/>
              <a:tile tx="0" ty="0" sx="100000" sy="100000" flip="none" algn="tl"/>
            </a:blipFill>
            <a:ln w="12700" cap="flat">
              <a:noFill/>
              <a:miter lim="400000"/>
            </a:ln>
            <a:effectLst/>
          </p:spPr>
          <p:txBody>
            <a:bodyPr wrap="square" lIns="45719" tIns="45719" rIns="45719" bIns="45719" numCol="1" anchor="ctr">
              <a:noAutofit/>
            </a:bodyPr>
            <a:lstStyle/>
            <a:p>
              <a:endParaRPr/>
            </a:p>
          </p:txBody>
        </p:sp>
        <p:pic>
          <p:nvPicPr>
            <p:cNvPr id="158" name="image3.jpeg" descr="image3.jpeg"/>
            <p:cNvPicPr>
              <a:picLocks noChangeAspect="1"/>
            </p:cNvPicPr>
            <p:nvPr/>
          </p:nvPicPr>
          <p:blipFill>
            <a:blip r:embed="rId3">
              <a:alphaModFix amt="50000"/>
            </a:blip>
            <a:srcRect t="1920" b="11872"/>
            <a:stretch>
              <a:fillRect/>
            </a:stretch>
          </p:blipFill>
          <p:spPr>
            <a:xfrm>
              <a:off x="0" y="-1"/>
              <a:ext cx="12818268" cy="6857992"/>
            </a:xfrm>
            <a:prstGeom prst="rect">
              <a:avLst/>
            </a:prstGeom>
            <a:ln w="12700" cap="flat">
              <a:noFill/>
              <a:miter lim="400000"/>
            </a:ln>
            <a:effectLst/>
          </p:spPr>
        </p:pic>
      </p:grpSp>
      <p:sp>
        <p:nvSpPr>
          <p:cNvPr id="160" name="TextBox 1"/>
          <p:cNvSpPr txBox="1"/>
          <p:nvPr/>
        </p:nvSpPr>
        <p:spPr>
          <a:xfrm>
            <a:off x="211718" y="-57594"/>
            <a:ext cx="5563806" cy="1655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110000"/>
              </a:lnSpc>
              <a:spcBef>
                <a:spcPts val="600"/>
              </a:spcBef>
              <a:defRPr sz="2400" cap="all" spc="600">
                <a:solidFill>
                  <a:srgbClr val="FFFFFF"/>
                </a:solidFill>
                <a:latin typeface="Academy Engraved LET Plain:1.0"/>
                <a:ea typeface="Academy Engraved LET Plain:1.0"/>
                <a:cs typeface="Academy Engraved LET Plain:1.0"/>
                <a:sym typeface="Academy Engraved LET Plain:1.0"/>
              </a:defRPr>
            </a:lvl1pPr>
          </a:lstStyle>
          <a:p>
            <a:r>
              <a:t>Type of Meteorite before 2000 vs after 2000:</a:t>
            </a:r>
          </a:p>
        </p:txBody>
      </p:sp>
      <p:grpSp>
        <p:nvGrpSpPr>
          <p:cNvPr id="167" name="Diagram 6"/>
          <p:cNvGrpSpPr/>
          <p:nvPr/>
        </p:nvGrpSpPr>
        <p:grpSpPr>
          <a:xfrm>
            <a:off x="264479" y="1600413"/>
            <a:ext cx="4990654" cy="4899828"/>
            <a:chOff x="0" y="0"/>
            <a:chExt cx="4990653" cy="4899826"/>
          </a:xfrm>
        </p:grpSpPr>
        <p:sp>
          <p:nvSpPr>
            <p:cNvPr id="161" name="Line"/>
            <p:cNvSpPr/>
            <p:nvPr/>
          </p:nvSpPr>
          <p:spPr>
            <a:xfrm>
              <a:off x="0" y="2401"/>
              <a:ext cx="4990654"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62" name="Through out the years observed, more than 80% of meteorite falls were in L and H class."/>
            <p:cNvSpPr txBox="1"/>
            <p:nvPr/>
          </p:nvSpPr>
          <p:spPr>
            <a:xfrm>
              <a:off x="0" y="0"/>
              <a:ext cx="4990654" cy="10490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t">
              <a:spAutoFit/>
            </a:bodyPr>
            <a:lstStyle>
              <a:lvl1pPr defTabSz="933450">
                <a:lnSpc>
                  <a:spcPct val="90000"/>
                </a:lnSpc>
                <a:spcBef>
                  <a:spcPts val="800"/>
                </a:spcBef>
                <a:defRPr sz="2100">
                  <a:solidFill>
                    <a:srgbClr val="FFFFFF"/>
                  </a:solidFill>
                </a:defRPr>
              </a:lvl1pPr>
            </a:lstStyle>
            <a:p>
              <a:r>
                <a:t>Through out the years observed, more than 80% of meteorite falls were in L and H class.</a:t>
              </a:r>
            </a:p>
          </p:txBody>
        </p:sp>
        <p:sp>
          <p:nvSpPr>
            <p:cNvPr id="163" name="Line"/>
            <p:cNvSpPr/>
            <p:nvPr/>
          </p:nvSpPr>
          <p:spPr>
            <a:xfrm>
              <a:off x="0" y="1640853"/>
              <a:ext cx="4990654"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64" name="However, the percentage of L class meteorites increased by 11.6%, while the percentage of H class meteorites decreased by 12.1%"/>
            <p:cNvSpPr txBox="1"/>
            <p:nvPr/>
          </p:nvSpPr>
          <p:spPr>
            <a:xfrm>
              <a:off x="0" y="1640853"/>
              <a:ext cx="4990654" cy="13347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t">
              <a:spAutoFit/>
            </a:bodyPr>
            <a:lstStyle>
              <a:lvl1pPr defTabSz="933450">
                <a:lnSpc>
                  <a:spcPct val="90000"/>
                </a:lnSpc>
                <a:spcBef>
                  <a:spcPts val="800"/>
                </a:spcBef>
                <a:defRPr sz="2100">
                  <a:solidFill>
                    <a:srgbClr val="FFFFFF"/>
                  </a:solidFill>
                </a:defRPr>
              </a:lvl1pPr>
            </a:lstStyle>
            <a:p>
              <a:r>
                <a:t>However, the percentage of L class meteorites increased by 11.6%, while the percentage of H class meteorites decreased by 12.1%</a:t>
              </a:r>
            </a:p>
          </p:txBody>
        </p:sp>
        <p:sp>
          <p:nvSpPr>
            <p:cNvPr id="165" name="Line"/>
            <p:cNvSpPr/>
            <p:nvPr/>
          </p:nvSpPr>
          <p:spPr>
            <a:xfrm>
              <a:off x="0" y="3279306"/>
              <a:ext cx="4990654" cy="1"/>
            </a:xfrm>
            <a:prstGeom prst="line">
              <a:avLst/>
            </a:prstGeom>
            <a:solidFill>
              <a:schemeClr val="accent1"/>
            </a:solidFill>
            <a:ln w="12700" cap="flat">
              <a:solidFill>
                <a:schemeClr val="accent1"/>
              </a:solidFill>
              <a:prstDash val="solid"/>
              <a:miter lim="800000"/>
            </a:ln>
            <a:effectLst/>
          </p:spPr>
          <p:txBody>
            <a:bodyPr wrap="square" lIns="45719" tIns="45719" rIns="45719" bIns="45719" numCol="1" anchor="t">
              <a:noAutofit/>
            </a:bodyPr>
            <a:lstStyle/>
            <a:p>
              <a:pPr>
                <a:defRPr>
                  <a:solidFill>
                    <a:srgbClr val="FFFFFF"/>
                  </a:solidFill>
                </a:defRPr>
              </a:pPr>
              <a:endParaRPr/>
            </a:p>
          </p:txBody>
        </p:sp>
        <p:sp>
          <p:nvSpPr>
            <p:cNvPr id="166" name="This suggests that the composition of meteorites may be changing over time, with a relative increase in L class meteorites and a relative decrease in H class meteorites."/>
            <p:cNvSpPr txBox="1"/>
            <p:nvPr/>
          </p:nvSpPr>
          <p:spPr>
            <a:xfrm>
              <a:off x="0" y="3279306"/>
              <a:ext cx="4990654" cy="162052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80010" tIns="80010" rIns="80010" bIns="80010" numCol="1" anchor="t">
              <a:spAutoFit/>
            </a:bodyPr>
            <a:lstStyle>
              <a:lvl1pPr defTabSz="933450">
                <a:lnSpc>
                  <a:spcPct val="90000"/>
                </a:lnSpc>
                <a:spcBef>
                  <a:spcPts val="800"/>
                </a:spcBef>
                <a:defRPr sz="2100">
                  <a:solidFill>
                    <a:srgbClr val="FFFFFF"/>
                  </a:solidFill>
                </a:defRPr>
              </a:lvl1pPr>
            </a:lstStyle>
            <a:p>
              <a:r>
                <a:t>This suggests that the composition of meteorites may be changing over time, with a relative increase in L class meteorites and a relative decrease in H class meteorites.</a:t>
              </a:r>
            </a:p>
          </p:txBody>
        </p:sp>
      </p:grpSp>
      <p:pic>
        <p:nvPicPr>
          <p:cNvPr id="168" name="Picture 2" descr="Picture 2"/>
          <p:cNvPicPr>
            <a:picLocks noChangeAspect="1"/>
          </p:cNvPicPr>
          <p:nvPr/>
        </p:nvPicPr>
        <p:blipFill>
          <a:blip r:embed="rId4"/>
          <a:srcRect l="52973" r="3778" b="4516"/>
          <a:stretch>
            <a:fillRect/>
          </a:stretch>
        </p:blipFill>
        <p:spPr>
          <a:xfrm>
            <a:off x="8513285" y="-1"/>
            <a:ext cx="3512717" cy="3373639"/>
          </a:xfrm>
          <a:prstGeom prst="rect">
            <a:avLst/>
          </a:prstGeom>
          <a:ln w="12700">
            <a:miter lim="400000"/>
          </a:ln>
        </p:spPr>
      </p:pic>
      <p:pic>
        <p:nvPicPr>
          <p:cNvPr id="169" name="Picture 4" descr="Picture 4"/>
          <p:cNvPicPr>
            <a:picLocks noChangeAspect="1"/>
          </p:cNvPicPr>
          <p:nvPr/>
        </p:nvPicPr>
        <p:blipFill>
          <a:blip r:embed="rId4"/>
          <a:srcRect l="5264" r="51583" b="6717"/>
          <a:stretch>
            <a:fillRect/>
          </a:stretch>
        </p:blipFill>
        <p:spPr>
          <a:xfrm>
            <a:off x="8475906" y="3484352"/>
            <a:ext cx="3587472" cy="3373638"/>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1" name="Rectangle 22"/>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92" name="Rectangle 24"/>
          <p:cNvSpPr/>
          <p:nvPr/>
        </p:nvSpPr>
        <p:spPr>
          <a:xfrm>
            <a:off x="0" y="0"/>
            <a:ext cx="6096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93" name="Picture 5" descr="Picture 5"/>
          <p:cNvPicPr>
            <a:picLocks noChangeAspect="1"/>
          </p:cNvPicPr>
          <p:nvPr/>
        </p:nvPicPr>
        <p:blipFill>
          <a:blip r:embed="rId2">
            <a:alphaModFix amt="50000"/>
          </a:blip>
          <a:srcRect l="42000" r="1"/>
          <a:stretch>
            <a:fillRect/>
          </a:stretch>
        </p:blipFill>
        <p:spPr>
          <a:xfrm>
            <a:off x="-3007551" y="-1"/>
            <a:ext cx="6095980" cy="6857992"/>
          </a:xfrm>
          <a:prstGeom prst="rect">
            <a:avLst/>
          </a:prstGeom>
          <a:ln w="12700">
            <a:miter lim="400000"/>
          </a:ln>
        </p:spPr>
      </p:pic>
      <p:sp>
        <p:nvSpPr>
          <p:cNvPr id="194" name="TextBox 16"/>
          <p:cNvSpPr txBox="1"/>
          <p:nvPr/>
        </p:nvSpPr>
        <p:spPr>
          <a:xfrm>
            <a:off x="167181" y="-11"/>
            <a:ext cx="154796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FFFFFF"/>
                </a:solidFill>
              </a:defRPr>
            </a:lvl1pPr>
          </a:lstStyle>
          <a:p>
            <a:r>
              <a:t>HISTOGRAM:</a:t>
            </a:r>
          </a:p>
        </p:txBody>
      </p:sp>
      <p:pic>
        <p:nvPicPr>
          <p:cNvPr id="195" name="Picture 4" descr="Picture 4"/>
          <p:cNvPicPr>
            <a:picLocks noChangeAspect="1"/>
          </p:cNvPicPr>
          <p:nvPr/>
        </p:nvPicPr>
        <p:blipFill>
          <a:blip r:embed="rId3"/>
          <a:srcRect l="3158" r="5769"/>
          <a:stretch>
            <a:fillRect/>
          </a:stretch>
        </p:blipFill>
        <p:spPr>
          <a:xfrm>
            <a:off x="0" y="369322"/>
            <a:ext cx="8683343" cy="5406345"/>
          </a:xfrm>
          <a:prstGeom prst="rect">
            <a:avLst/>
          </a:prstGeom>
          <a:ln w="12700">
            <a:miter lim="400000"/>
          </a:ln>
        </p:spPr>
      </p:pic>
      <p:sp>
        <p:nvSpPr>
          <p:cNvPr id="196" name="TextBox 4"/>
          <p:cNvSpPr txBox="1"/>
          <p:nvPr/>
        </p:nvSpPr>
        <p:spPr>
          <a:xfrm>
            <a:off x="8826281" y="1828800"/>
            <a:ext cx="3222778" cy="2885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defRPr>
                <a:solidFill>
                  <a:srgbClr val="FFFFFF"/>
                </a:solidFill>
              </a:defRPr>
            </a:pPr>
            <a:r>
              <a:t>The histogram shows there were a lot of meteorites found within 1 kgs in mass.</a:t>
            </a:r>
          </a:p>
          <a:p>
            <a:pPr>
              <a:defRPr>
                <a:solidFill>
                  <a:srgbClr val="FFFFFF"/>
                </a:solidFill>
              </a:defRPr>
            </a:pPr>
            <a:endParaRPr/>
          </a:p>
          <a:p>
            <a:pPr marL="285750" indent="-285750">
              <a:buSzPct val="100000"/>
              <a:buFont typeface="Arial"/>
              <a:buChar char="•"/>
              <a:defRPr>
                <a:solidFill>
                  <a:srgbClr val="FFFFFF"/>
                </a:solidFill>
              </a:defRPr>
            </a:pPr>
            <a:r>
              <a:t>As the mass increased after 7.5 kgs, the number of meteorites found have exponentially decreased and very heavy meteorites found were rare.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8" name="Rectangle 22"/>
          <p:cNvSpPr/>
          <p:nvPr/>
        </p:nvSpPr>
        <p:spPr>
          <a:xfrm>
            <a:off x="597972" y="-1"/>
            <a:ext cx="12192001" cy="6858001"/>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
        <p:nvSpPr>
          <p:cNvPr id="199" name="Rectangle 24"/>
          <p:cNvSpPr/>
          <p:nvPr/>
        </p:nvSpPr>
        <p:spPr>
          <a:xfrm>
            <a:off x="0" y="0"/>
            <a:ext cx="6096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200" name="Picture 5" descr="Picture 5"/>
          <p:cNvPicPr>
            <a:picLocks noChangeAspect="1"/>
          </p:cNvPicPr>
          <p:nvPr/>
        </p:nvPicPr>
        <p:blipFill>
          <a:blip r:embed="rId2">
            <a:alphaModFix amt="50000"/>
          </a:blip>
          <a:srcRect l="42000" r="1"/>
          <a:stretch>
            <a:fillRect/>
          </a:stretch>
        </p:blipFill>
        <p:spPr>
          <a:xfrm rot="5400000">
            <a:off x="381006" y="-211576"/>
            <a:ext cx="6095980" cy="6857992"/>
          </a:xfrm>
          <a:prstGeom prst="rect">
            <a:avLst/>
          </a:prstGeom>
          <a:ln w="12700">
            <a:miter lim="400000"/>
          </a:ln>
        </p:spPr>
      </p:pic>
      <p:sp>
        <p:nvSpPr>
          <p:cNvPr id="201" name="TextBox 19"/>
          <p:cNvSpPr txBox="1"/>
          <p:nvPr/>
        </p:nvSpPr>
        <p:spPr>
          <a:xfrm>
            <a:off x="45719" y="219100"/>
            <a:ext cx="1962320"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solidFill>
                  <a:srgbClr val="FFFFFF"/>
                </a:solidFill>
              </a:defRPr>
            </a:lvl1pPr>
          </a:lstStyle>
          <a:p>
            <a:r>
              <a:t>BOX PLOT:</a:t>
            </a:r>
          </a:p>
        </p:txBody>
      </p:sp>
      <p:sp>
        <p:nvSpPr>
          <p:cNvPr id="202" name="TextBox 2"/>
          <p:cNvSpPr txBox="1"/>
          <p:nvPr/>
        </p:nvSpPr>
        <p:spPr>
          <a:xfrm>
            <a:off x="85303" y="1292134"/>
            <a:ext cx="3320120" cy="316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defRPr>
                <a:solidFill>
                  <a:srgbClr val="FFFFFF"/>
                </a:solidFill>
              </a:defRPr>
            </a:pPr>
            <a:r>
              <a:t>Box plots of the top classes of meteorites found shows their distribution against their mass.</a:t>
            </a:r>
          </a:p>
          <a:p>
            <a:pPr>
              <a:defRPr>
                <a:solidFill>
                  <a:srgbClr val="FFFFFF"/>
                </a:solidFill>
              </a:defRPr>
            </a:pPr>
            <a:endParaRPr/>
          </a:p>
          <a:p>
            <a:pPr marL="285750" indent="-285750">
              <a:buSzPct val="100000"/>
              <a:buFont typeface="Arial"/>
              <a:buChar char="•"/>
              <a:defRPr>
                <a:solidFill>
                  <a:srgbClr val="FFFFFF"/>
                </a:solidFill>
              </a:defRPr>
            </a:pPr>
            <a:r>
              <a:t>We can conclude that, the mean masses for the top 5 classes is less than 0.1 kg, indicating very small pieces of meteorites were found in large numbers.</a:t>
            </a:r>
          </a:p>
        </p:txBody>
      </p:sp>
      <p:pic>
        <p:nvPicPr>
          <p:cNvPr id="2" name="Picture 1">
            <a:extLst>
              <a:ext uri="{FF2B5EF4-FFF2-40B4-BE49-F238E27FC236}">
                <a16:creationId xmlns:a16="http://schemas.microsoft.com/office/drawing/2014/main" id="{66ED2CBD-58E2-9930-0FB8-58EE649BEE7F}"/>
              </a:ext>
            </a:extLst>
          </p:cNvPr>
          <p:cNvPicPr>
            <a:picLocks noChangeAspect="1"/>
          </p:cNvPicPr>
          <p:nvPr/>
        </p:nvPicPr>
        <p:blipFill>
          <a:blip r:embed="rId3"/>
          <a:stretch>
            <a:fillRect/>
          </a:stretch>
        </p:blipFill>
        <p:spPr>
          <a:xfrm>
            <a:off x="4003395" y="1067127"/>
            <a:ext cx="7772400" cy="4723743"/>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alpha val="86133"/>
          </a:srgbClr>
        </a:solidFill>
        <a:effectLst/>
      </p:bgPr>
    </p:bg>
    <p:spTree>
      <p:nvGrpSpPr>
        <p:cNvPr id="1" name=""/>
        <p:cNvGrpSpPr/>
        <p:nvPr/>
      </p:nvGrpSpPr>
      <p:grpSpPr>
        <a:xfrm>
          <a:off x="0" y="0"/>
          <a:ext cx="0" cy="0"/>
          <a:chOff x="0" y="0"/>
          <a:chExt cx="0" cy="0"/>
        </a:xfrm>
      </p:grpSpPr>
      <p:sp>
        <p:nvSpPr>
          <p:cNvPr id="171" name="Rectangle 22"/>
          <p:cNvSpPr/>
          <p:nvPr/>
        </p:nvSpPr>
        <p:spPr>
          <a:xfrm>
            <a:off x="0" y="0"/>
            <a:ext cx="12192000" cy="6858000"/>
          </a:xfrm>
          <a:prstGeom prst="rect">
            <a:avLst/>
          </a:prstGeom>
          <a:solidFill>
            <a:srgbClr val="000000">
              <a:alpha val="86133"/>
            </a:srgbClr>
          </a:solidFill>
          <a:ln w="12700">
            <a:miter lim="400000"/>
          </a:ln>
        </p:spPr>
        <p:txBody>
          <a:bodyPr lIns="45719" rIns="45719" anchor="ctr"/>
          <a:lstStyle/>
          <a:p>
            <a:pPr algn="ctr">
              <a:defRPr>
                <a:solidFill>
                  <a:srgbClr val="FFFFFF"/>
                </a:solidFill>
              </a:defRPr>
            </a:pPr>
            <a:endParaRPr/>
          </a:p>
        </p:txBody>
      </p:sp>
      <p:sp>
        <p:nvSpPr>
          <p:cNvPr id="172" name="Rectangle 24"/>
          <p:cNvSpPr/>
          <p:nvPr/>
        </p:nvSpPr>
        <p:spPr>
          <a:xfrm>
            <a:off x="0" y="0"/>
            <a:ext cx="6096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grpSp>
        <p:nvGrpSpPr>
          <p:cNvPr id="175" name="Picture 5"/>
          <p:cNvGrpSpPr/>
          <p:nvPr/>
        </p:nvGrpSpPr>
        <p:grpSpPr>
          <a:xfrm>
            <a:off x="-2494571" y="9"/>
            <a:ext cx="6095980" cy="6857992"/>
            <a:chOff x="0" y="0"/>
            <a:chExt cx="6095979" cy="6857990"/>
          </a:xfrm>
        </p:grpSpPr>
        <p:sp>
          <p:nvSpPr>
            <p:cNvPr id="173" name="Rectangle"/>
            <p:cNvSpPr/>
            <p:nvPr/>
          </p:nvSpPr>
          <p:spPr>
            <a:xfrm>
              <a:off x="0" y="0"/>
              <a:ext cx="6095980" cy="6857990"/>
            </a:xfrm>
            <a:prstGeom prst="rect">
              <a:avLst/>
            </a:prstGeom>
            <a:blipFill rotWithShape="1">
              <a:blip r:embed="rId2"/>
              <a:srcRect/>
              <a:tile tx="0" ty="0" sx="100000" sy="100000" flip="none" algn="tl"/>
            </a:blipFill>
            <a:ln w="12700" cap="flat">
              <a:noFill/>
              <a:miter lim="400000"/>
            </a:ln>
            <a:effectLst/>
          </p:spPr>
          <p:txBody>
            <a:bodyPr wrap="square" lIns="45719" tIns="45719" rIns="45719" bIns="45719" numCol="1" anchor="ctr">
              <a:noAutofit/>
            </a:bodyPr>
            <a:lstStyle/>
            <a:p>
              <a:endParaRPr/>
            </a:p>
          </p:txBody>
        </p:sp>
        <p:pic>
          <p:nvPicPr>
            <p:cNvPr id="174" name="image3.jpeg" descr="image3.jpeg"/>
            <p:cNvPicPr>
              <a:picLocks noChangeAspect="1"/>
            </p:cNvPicPr>
            <p:nvPr/>
          </p:nvPicPr>
          <p:blipFill>
            <a:blip r:embed="rId3">
              <a:alphaModFix amt="50000"/>
            </a:blip>
            <a:srcRect l="42000" r="1"/>
            <a:stretch>
              <a:fillRect/>
            </a:stretch>
          </p:blipFill>
          <p:spPr>
            <a:xfrm>
              <a:off x="0" y="-1"/>
              <a:ext cx="6095979" cy="6857992"/>
            </a:xfrm>
            <a:prstGeom prst="rect">
              <a:avLst/>
            </a:prstGeom>
            <a:ln w="12700" cap="flat">
              <a:noFill/>
              <a:miter lim="400000"/>
            </a:ln>
            <a:effectLst/>
          </p:spPr>
        </p:pic>
      </p:grpSp>
      <p:pic>
        <p:nvPicPr>
          <p:cNvPr id="176" name="Picture 4" descr="Picture 4"/>
          <p:cNvPicPr>
            <a:picLocks noChangeAspect="1"/>
          </p:cNvPicPr>
          <p:nvPr/>
        </p:nvPicPr>
        <p:blipFill>
          <a:blip r:embed="rId4"/>
          <a:srcRect l="2897" r="9730"/>
          <a:stretch>
            <a:fillRect/>
          </a:stretch>
        </p:blipFill>
        <p:spPr>
          <a:xfrm>
            <a:off x="212694" y="1363675"/>
            <a:ext cx="5883286" cy="4595685"/>
          </a:xfrm>
          <a:prstGeom prst="rect">
            <a:avLst/>
          </a:prstGeom>
          <a:ln w="12700">
            <a:miter lim="400000"/>
          </a:ln>
        </p:spPr>
      </p:pic>
      <p:grpSp>
        <p:nvGrpSpPr>
          <p:cNvPr id="188" name="Diagram 4"/>
          <p:cNvGrpSpPr/>
          <p:nvPr/>
        </p:nvGrpSpPr>
        <p:grpSpPr>
          <a:xfrm>
            <a:off x="6916315" y="2926229"/>
            <a:ext cx="4920057" cy="1905713"/>
            <a:chOff x="0" y="0"/>
            <a:chExt cx="4920055" cy="1905711"/>
          </a:xfrm>
        </p:grpSpPr>
        <p:grpSp>
          <p:nvGrpSpPr>
            <p:cNvPr id="179" name="Group"/>
            <p:cNvGrpSpPr/>
            <p:nvPr/>
          </p:nvGrpSpPr>
          <p:grpSpPr>
            <a:xfrm>
              <a:off x="0" y="0"/>
              <a:ext cx="1294752" cy="1905712"/>
              <a:chOff x="0" y="0"/>
              <a:chExt cx="1294751" cy="1905711"/>
            </a:xfrm>
          </p:grpSpPr>
          <p:sp>
            <p:nvSpPr>
              <p:cNvPr id="177" name="Rounded Rectangle"/>
              <p:cNvSpPr/>
              <p:nvPr/>
            </p:nvSpPr>
            <p:spPr>
              <a:xfrm>
                <a:off x="0" y="0"/>
                <a:ext cx="1294752" cy="1905712"/>
              </a:xfrm>
              <a:prstGeom prst="roundRect">
                <a:avLst>
                  <a:gd name="adj" fmla="val 10000"/>
                </a:avLst>
              </a:prstGeom>
              <a:solidFill>
                <a:srgbClr val="1C6D78"/>
              </a:solidFill>
              <a:ln w="12700" cap="flat">
                <a:solidFill>
                  <a:srgbClr val="FFFFFF"/>
                </a:solidFill>
                <a:prstDash val="solid"/>
                <a:miter lim="800000"/>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178" name="Highest no. of classes are observed near 30-degree latitude."/>
              <p:cNvSpPr txBox="1"/>
              <p:nvPr/>
            </p:nvSpPr>
            <p:spPr>
              <a:xfrm>
                <a:off x="37921" y="631082"/>
                <a:ext cx="1218908" cy="6435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1909" tIns="41909" rIns="41909" bIns="41909" numCol="1" anchor="ctr">
                <a:spAutoFit/>
              </a:bodyPr>
              <a:lstStyle>
                <a:lvl1pPr algn="ctr" defTabSz="488950">
                  <a:lnSpc>
                    <a:spcPct val="90000"/>
                  </a:lnSpc>
                  <a:spcBef>
                    <a:spcPts val="400"/>
                  </a:spcBef>
                  <a:defRPr sz="1100">
                    <a:solidFill>
                      <a:srgbClr val="FFFFFF"/>
                    </a:solidFill>
                    <a:latin typeface="Times New Roman"/>
                    <a:ea typeface="Times New Roman"/>
                    <a:cs typeface="Times New Roman"/>
                    <a:sym typeface="Times New Roman"/>
                  </a:defRPr>
                </a:lvl1pPr>
              </a:lstStyle>
              <a:p>
                <a:r>
                  <a:t>Highest no. of classes are observed near 30-degree latitude.</a:t>
                </a:r>
              </a:p>
            </p:txBody>
          </p:sp>
        </p:grpSp>
        <p:sp>
          <p:nvSpPr>
            <p:cNvPr id="180" name="Arrow"/>
            <p:cNvSpPr/>
            <p:nvPr/>
          </p:nvSpPr>
          <p:spPr>
            <a:xfrm>
              <a:off x="1424226" y="792306"/>
              <a:ext cx="274488" cy="321099"/>
            </a:xfrm>
            <a:prstGeom prst="rightArrow">
              <a:avLst>
                <a:gd name="adj1" fmla="val 60000"/>
                <a:gd name="adj2" fmla="val 50000"/>
              </a:avLst>
            </a:prstGeom>
            <a:solidFill>
              <a:srgbClr val="1E737F"/>
            </a:solidFill>
            <a:ln w="12700" cap="flat">
              <a:noFill/>
              <a:miter lim="400000"/>
            </a:ln>
            <a:effectLst/>
          </p:spPr>
          <p:txBody>
            <a:bodyPr wrap="square" lIns="45719" tIns="45719" rIns="45719" bIns="45719" numCol="1" anchor="ctr">
              <a:noAutofit/>
            </a:bodyPr>
            <a:lstStyle/>
            <a:p>
              <a:pPr algn="ctr" defTabSz="400050">
                <a:lnSpc>
                  <a:spcPct val="90000"/>
                </a:lnSpc>
                <a:spcBef>
                  <a:spcPts val="700"/>
                </a:spcBef>
                <a:defRPr sz="900">
                  <a:solidFill>
                    <a:srgbClr val="FFFFFF"/>
                  </a:solidFill>
                </a:defRPr>
              </a:pPr>
              <a:endParaRPr/>
            </a:p>
          </p:txBody>
        </p:sp>
        <p:grpSp>
          <p:nvGrpSpPr>
            <p:cNvPr id="183" name="Group"/>
            <p:cNvGrpSpPr/>
            <p:nvPr/>
          </p:nvGrpSpPr>
          <p:grpSpPr>
            <a:xfrm>
              <a:off x="1812653" y="0"/>
              <a:ext cx="1294752" cy="1905712"/>
              <a:chOff x="0" y="0"/>
              <a:chExt cx="1294751" cy="1905711"/>
            </a:xfrm>
          </p:grpSpPr>
          <p:sp>
            <p:nvSpPr>
              <p:cNvPr id="181" name="Rounded Rectangle"/>
              <p:cNvSpPr/>
              <p:nvPr/>
            </p:nvSpPr>
            <p:spPr>
              <a:xfrm>
                <a:off x="0" y="0"/>
                <a:ext cx="1294752" cy="1905712"/>
              </a:xfrm>
              <a:prstGeom prst="roundRect">
                <a:avLst>
                  <a:gd name="adj" fmla="val 10000"/>
                </a:avLst>
              </a:prstGeom>
              <a:solidFill>
                <a:srgbClr val="499AA8"/>
              </a:solidFill>
              <a:ln w="12700" cap="flat">
                <a:solidFill>
                  <a:srgbClr val="FFFFFF"/>
                </a:solidFill>
                <a:prstDash val="solid"/>
                <a:miter lim="800000"/>
              </a:ln>
              <a:effectLst/>
            </p:spPr>
            <p:txBody>
              <a:bodyPr wrap="square" lIns="45719" tIns="45719" rIns="45719" bIns="45719" numCol="1" anchor="ctr">
                <a:noAutofit/>
              </a:bodyPr>
              <a:lstStyle/>
              <a:p>
                <a:pPr algn="ctr" defTabSz="488950">
                  <a:lnSpc>
                    <a:spcPct val="90000"/>
                  </a:lnSpc>
                  <a:spcBef>
                    <a:spcPts val="700"/>
                  </a:spcBef>
                  <a:defRPr>
                    <a:solidFill>
                      <a:srgbClr val="FFFFFF"/>
                    </a:solidFill>
                  </a:defRPr>
                </a:pPr>
                <a:endParaRPr/>
              </a:p>
            </p:txBody>
          </p:sp>
          <p:sp>
            <p:nvSpPr>
              <p:cNvPr id="182" name="Most meteorite falls occur between 30 degrees north and south latitude. This is likely because the Earth's magnetic field is weakest at the poles, making it more likely for meteorites to survive entry into the atmosphere."/>
              <p:cNvSpPr txBox="1"/>
              <p:nvPr/>
            </p:nvSpPr>
            <p:spPr>
              <a:xfrm>
                <a:off x="37921" y="80069"/>
                <a:ext cx="1218908" cy="17455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1909" tIns="41909" rIns="41909" bIns="41909" numCol="1" anchor="ctr">
                <a:spAutoFit/>
              </a:bodyPr>
              <a:lstStyle/>
              <a:p>
                <a:pPr algn="ctr" defTabSz="488950">
                  <a:lnSpc>
                    <a:spcPct val="90000"/>
                  </a:lnSpc>
                  <a:spcBef>
                    <a:spcPts val="400"/>
                  </a:spcBef>
                  <a:defRPr sz="1100">
                    <a:solidFill>
                      <a:srgbClr val="FFFFFF"/>
                    </a:solidFill>
                    <a:latin typeface="Times New Roman"/>
                    <a:ea typeface="Times New Roman"/>
                    <a:cs typeface="Times New Roman"/>
                    <a:sym typeface="Times New Roman"/>
                  </a:defRPr>
                </a:pPr>
                <a:r>
                  <a:t>Most meteorite falls occur between 30 degrees north and south latitude. This is likely because the </a:t>
                </a:r>
                <a:r>
                  <a:rPr b="1"/>
                  <a:t>Earth's magnetic field is weakest at the poles</a:t>
                </a:r>
                <a:r>
                  <a:t>, making it more likely for meteorites to survive entry into the atmosphere.</a:t>
                </a:r>
              </a:p>
            </p:txBody>
          </p:sp>
        </p:grpSp>
        <p:sp>
          <p:nvSpPr>
            <p:cNvPr id="184" name="Arrow"/>
            <p:cNvSpPr/>
            <p:nvPr/>
          </p:nvSpPr>
          <p:spPr>
            <a:xfrm>
              <a:off x="3236878" y="792306"/>
              <a:ext cx="274488" cy="321099"/>
            </a:xfrm>
            <a:prstGeom prst="rightArrow">
              <a:avLst>
                <a:gd name="adj1" fmla="val 60000"/>
                <a:gd name="adj2" fmla="val 50000"/>
              </a:avLst>
            </a:prstGeom>
            <a:solidFill>
              <a:srgbClr val="98B0B5"/>
            </a:solidFill>
            <a:ln w="12700" cap="flat">
              <a:noFill/>
              <a:miter lim="400000"/>
            </a:ln>
            <a:effectLst/>
          </p:spPr>
          <p:txBody>
            <a:bodyPr wrap="square" lIns="45719" tIns="45719" rIns="45719" bIns="45719" numCol="1" anchor="ctr">
              <a:noAutofit/>
            </a:bodyPr>
            <a:lstStyle/>
            <a:p>
              <a:pPr algn="ctr" defTabSz="400050">
                <a:lnSpc>
                  <a:spcPct val="90000"/>
                </a:lnSpc>
                <a:spcBef>
                  <a:spcPts val="700"/>
                </a:spcBef>
                <a:defRPr sz="900">
                  <a:solidFill>
                    <a:srgbClr val="FFFFFF"/>
                  </a:solidFill>
                </a:defRPr>
              </a:pPr>
              <a:endParaRPr/>
            </a:p>
          </p:txBody>
        </p:sp>
        <p:grpSp>
          <p:nvGrpSpPr>
            <p:cNvPr id="187" name="Group"/>
            <p:cNvGrpSpPr/>
            <p:nvPr/>
          </p:nvGrpSpPr>
          <p:grpSpPr>
            <a:xfrm>
              <a:off x="3625304" y="0"/>
              <a:ext cx="1294752" cy="1905712"/>
              <a:chOff x="0" y="0"/>
              <a:chExt cx="1294751" cy="1905711"/>
            </a:xfrm>
          </p:grpSpPr>
          <p:sp>
            <p:nvSpPr>
              <p:cNvPr id="185" name="Rounded Rectangle"/>
              <p:cNvSpPr/>
              <p:nvPr/>
            </p:nvSpPr>
            <p:spPr>
              <a:xfrm>
                <a:off x="0" y="0"/>
                <a:ext cx="1294752" cy="1905712"/>
              </a:xfrm>
              <a:prstGeom prst="roundRect">
                <a:avLst>
                  <a:gd name="adj" fmla="val 10000"/>
                </a:avLst>
              </a:prstGeom>
              <a:solidFill>
                <a:srgbClr val="99B0B5"/>
              </a:solidFill>
              <a:ln w="12700" cap="flat">
                <a:solidFill>
                  <a:srgbClr val="FFFFFF"/>
                </a:solidFill>
                <a:prstDash val="solid"/>
                <a:miter lim="800000"/>
              </a:ln>
              <a:effectLst/>
            </p:spPr>
            <p:txBody>
              <a:bodyPr wrap="square" lIns="45719" tIns="45719" rIns="45719" bIns="45719" numCol="1" anchor="ctr">
                <a:noAutofit/>
              </a:bodyPr>
              <a:lstStyle/>
              <a:p>
                <a:pPr algn="ctr" defTabSz="488950">
                  <a:lnSpc>
                    <a:spcPct val="90000"/>
                  </a:lnSpc>
                  <a:spcBef>
                    <a:spcPts val="700"/>
                  </a:spcBef>
                  <a:defRPr sz="1100">
                    <a:solidFill>
                      <a:srgbClr val="FFFFFF"/>
                    </a:solidFill>
                    <a:latin typeface="Times New Roman"/>
                    <a:ea typeface="Times New Roman"/>
                    <a:cs typeface="Times New Roman"/>
                    <a:sym typeface="Times New Roman"/>
                  </a:defRPr>
                </a:pPr>
                <a:endParaRPr/>
              </a:p>
            </p:txBody>
          </p:sp>
          <p:sp>
            <p:nvSpPr>
              <p:cNvPr id="186" name="Additionally, the Earth's atmosphere is denser at the equator, making it more likely for meteorites to burn up before they reach the surface."/>
              <p:cNvSpPr txBox="1"/>
              <p:nvPr/>
            </p:nvSpPr>
            <p:spPr>
              <a:xfrm>
                <a:off x="37922" y="238693"/>
                <a:ext cx="1218908" cy="14283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1909" tIns="41909" rIns="41909" bIns="41909" numCol="1" anchor="ctr">
                <a:spAutoFit/>
              </a:bodyPr>
              <a:lstStyle/>
              <a:p>
                <a:pPr algn="ctr" defTabSz="488950">
                  <a:lnSpc>
                    <a:spcPct val="90000"/>
                  </a:lnSpc>
                  <a:spcBef>
                    <a:spcPts val="700"/>
                  </a:spcBef>
                  <a:defRPr sz="1100">
                    <a:solidFill>
                      <a:srgbClr val="FFFFFF"/>
                    </a:solidFill>
                    <a:latin typeface="Times New Roman"/>
                    <a:ea typeface="Times New Roman"/>
                    <a:cs typeface="Times New Roman"/>
                    <a:sym typeface="Times New Roman"/>
                  </a:defRPr>
                </a:pPr>
                <a:endParaRPr/>
              </a:p>
              <a:p>
                <a:pPr algn="ctr" defTabSz="488950">
                  <a:lnSpc>
                    <a:spcPct val="90000"/>
                  </a:lnSpc>
                  <a:spcBef>
                    <a:spcPts val="400"/>
                  </a:spcBef>
                  <a:defRPr sz="1100">
                    <a:solidFill>
                      <a:srgbClr val="FFFFFF"/>
                    </a:solidFill>
                    <a:latin typeface="Times New Roman"/>
                    <a:ea typeface="Times New Roman"/>
                    <a:cs typeface="Times New Roman"/>
                    <a:sym typeface="Times New Roman"/>
                  </a:defRPr>
                </a:pPr>
                <a:r>
                  <a:t>Additionally, the Earth's atmosphere is denser at the equator, making it more likely for meteorites to burn up before they reach the surface.</a:t>
                </a:r>
              </a:p>
            </p:txBody>
          </p:sp>
        </p:grpSp>
      </p:grpSp>
      <p:sp>
        <p:nvSpPr>
          <p:cNvPr id="189" name="TextBox 8"/>
          <p:cNvSpPr txBox="1"/>
          <p:nvPr/>
        </p:nvSpPr>
        <p:spPr>
          <a:xfrm>
            <a:off x="7551257" y="308694"/>
            <a:ext cx="3867420"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10000"/>
              </a:lnSpc>
              <a:spcBef>
                <a:spcPts val="600"/>
              </a:spcBef>
              <a:defRPr b="1" cap="all" spc="600">
                <a:solidFill>
                  <a:srgbClr val="FFFFFF"/>
                </a:solidFill>
                <a:latin typeface="Times New Roman"/>
                <a:ea typeface="Times New Roman"/>
                <a:cs typeface="Times New Roman"/>
                <a:sym typeface="Times New Roman"/>
              </a:defRPr>
            </a:lvl1pPr>
          </a:lstStyle>
          <a:p>
            <a:r>
              <a:t>Scatter plot:</a:t>
            </a:r>
          </a:p>
        </p:txBody>
      </p:sp>
    </p:spTree>
  </p:cSld>
  <p:clrMapOvr>
    <a:masterClrMapping/>
  </p:clrMapOvr>
  <p:transition spd="med"/>
</p:sld>
</file>

<file path=ppt/theme/theme1.xml><?xml version="1.0" encoding="utf-8"?>
<a:theme xmlns:a="http://schemas.openxmlformats.org/drawingml/2006/main" name="PortalVTI">
  <a:themeElements>
    <a:clrScheme name="PortalVTI">
      <a:dk1>
        <a:srgbClr val="000000"/>
      </a:dk1>
      <a:lt1>
        <a:srgbClr val="FFFFFF"/>
      </a:lt1>
      <a:dk2>
        <a:srgbClr val="A7A7A7"/>
      </a:dk2>
      <a:lt2>
        <a:srgbClr val="535353"/>
      </a:lt2>
      <a:accent1>
        <a:srgbClr val="2D714C"/>
      </a:accent1>
      <a:accent2>
        <a:srgbClr val="1F7985"/>
      </a:accent2>
      <a:accent3>
        <a:srgbClr val="0D6756"/>
      </a:accent3>
      <a:accent4>
        <a:srgbClr val="40945E"/>
      </a:accent4>
      <a:accent5>
        <a:srgbClr val="389896"/>
      </a:accent5>
      <a:accent6>
        <a:srgbClr val="64924A"/>
      </a:accent6>
      <a:hlink>
        <a:srgbClr val="0000FF"/>
      </a:hlink>
      <a:folHlink>
        <a:srgbClr val="FF00FF"/>
      </a:folHlink>
    </a:clrScheme>
    <a:fontScheme name="PortalVTI">
      <a:majorFont>
        <a:latin typeface="Helvetica"/>
        <a:ea typeface="Helvetica"/>
        <a:cs typeface="Helvetica"/>
      </a:majorFont>
      <a:minorFont>
        <a:latin typeface="Calibri"/>
        <a:ea typeface="Calibri"/>
        <a:cs typeface="Calibri"/>
      </a:minorFont>
    </a:fontScheme>
    <a:fmtScheme name="Portal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ortalVTI">
  <a:themeElements>
    <a:clrScheme name="PortalVTI">
      <a:dk1>
        <a:srgbClr val="000000"/>
      </a:dk1>
      <a:lt1>
        <a:srgbClr val="FFFFFF"/>
      </a:lt1>
      <a:dk2>
        <a:srgbClr val="A7A7A7"/>
      </a:dk2>
      <a:lt2>
        <a:srgbClr val="535353"/>
      </a:lt2>
      <a:accent1>
        <a:srgbClr val="2D714C"/>
      </a:accent1>
      <a:accent2>
        <a:srgbClr val="1F7985"/>
      </a:accent2>
      <a:accent3>
        <a:srgbClr val="0D6756"/>
      </a:accent3>
      <a:accent4>
        <a:srgbClr val="40945E"/>
      </a:accent4>
      <a:accent5>
        <a:srgbClr val="389896"/>
      </a:accent5>
      <a:accent6>
        <a:srgbClr val="64924A"/>
      </a:accent6>
      <a:hlink>
        <a:srgbClr val="0000FF"/>
      </a:hlink>
      <a:folHlink>
        <a:srgbClr val="FF00FF"/>
      </a:folHlink>
    </a:clrScheme>
    <a:fontScheme name="PortalVTI">
      <a:majorFont>
        <a:latin typeface="Helvetica"/>
        <a:ea typeface="Helvetica"/>
        <a:cs typeface="Helvetica"/>
      </a:majorFont>
      <a:minorFont>
        <a:latin typeface="Calibri"/>
        <a:ea typeface="Calibri"/>
        <a:cs typeface="Calibri"/>
      </a:minorFont>
    </a:fontScheme>
    <a:fmtScheme name="Portal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ade Gothic Next Light"/>
            <a:ea typeface="Trade Gothic Next Light"/>
            <a:cs typeface="Trade Gothic Next Light"/>
            <a:sym typeface="Trade Gothic Nex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1001</Words>
  <Application>Microsoft Macintosh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Academy Engraved LET Plain:1.0</vt:lpstr>
      <vt:lpstr>Arial</vt:lpstr>
      <vt:lpstr>Calibri</vt:lpstr>
      <vt:lpstr>Google Sans</vt:lpstr>
      <vt:lpstr>Source Sans Pro</vt:lpstr>
      <vt:lpstr>Times New Roman</vt:lpstr>
      <vt:lpstr>Trade Gothic Next Cond</vt:lpstr>
      <vt:lpstr>Trade Gothic Next Light</vt:lpstr>
      <vt:lpstr>Wingdings</vt:lpstr>
      <vt:lpstr>PortalVTI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Kella, Venkata Adithya Santosh Hemant</cp:lastModifiedBy>
  <cp:revision>2</cp:revision>
  <dcterms:modified xsi:type="dcterms:W3CDTF">2023-05-04T20:39:19Z</dcterms:modified>
</cp:coreProperties>
</file>