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Gagalin" charset="1" panose="00000500000000000000"/>
      <p:regular r:id="rId15"/>
    </p:embeddedFont>
    <p:embeddedFont>
      <p:font typeface="Radley" charset="1" panose="00000500000000000000"/>
      <p:regular r:id="rId16"/>
    </p:embeddedFont>
    <p:embeddedFont>
      <p:font typeface="Della Respira" charset="1" panose="02000603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8D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5110" y="2301768"/>
            <a:ext cx="12517780" cy="3773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83"/>
              </a:lnSpc>
            </a:pPr>
            <a:r>
              <a:rPr lang="en-US" sz="23017" spc="-57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MOODCAST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718459" y="6345295"/>
            <a:ext cx="4851081" cy="3201714"/>
          </a:xfrm>
          <a:custGeom>
            <a:avLst/>
            <a:gdLst/>
            <a:ahLst/>
            <a:cxnLst/>
            <a:rect r="r" b="b" t="t" l="l"/>
            <a:pathLst>
              <a:path h="3201714" w="4851081">
                <a:moveTo>
                  <a:pt x="0" y="0"/>
                </a:moveTo>
                <a:lnTo>
                  <a:pt x="4851082" y="0"/>
                </a:lnTo>
                <a:lnTo>
                  <a:pt x="4851082" y="3201713"/>
                </a:lnTo>
                <a:lnTo>
                  <a:pt x="0" y="32017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71743" y="6589654"/>
            <a:ext cx="5932366" cy="4206587"/>
          </a:xfrm>
          <a:custGeom>
            <a:avLst/>
            <a:gdLst/>
            <a:ahLst/>
            <a:cxnLst/>
            <a:rect r="r" b="b" t="t" l="l"/>
            <a:pathLst>
              <a:path h="4206587" w="5932366">
                <a:moveTo>
                  <a:pt x="0" y="0"/>
                </a:moveTo>
                <a:lnTo>
                  <a:pt x="5932366" y="0"/>
                </a:lnTo>
                <a:lnTo>
                  <a:pt x="5932366" y="4206587"/>
                </a:lnTo>
                <a:lnTo>
                  <a:pt x="0" y="4206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72473">
            <a:off x="14162421" y="1130477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4"/>
                </a:lnTo>
                <a:lnTo>
                  <a:pt x="4542680" y="3221174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534941" y="511068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19" y="0"/>
                </a:lnTo>
                <a:lnTo>
                  <a:pt x="41038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23760" y="7745921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4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80697">
            <a:off x="-1006457" y="6878607"/>
            <a:ext cx="4070313" cy="2585463"/>
          </a:xfrm>
          <a:custGeom>
            <a:avLst/>
            <a:gdLst/>
            <a:ahLst/>
            <a:cxnLst/>
            <a:rect r="r" b="b" t="t" l="l"/>
            <a:pathLst>
              <a:path h="2585463" w="4070313">
                <a:moveTo>
                  <a:pt x="0" y="0"/>
                </a:moveTo>
                <a:lnTo>
                  <a:pt x="4070314" y="0"/>
                </a:lnTo>
                <a:lnTo>
                  <a:pt x="4070314" y="2585463"/>
                </a:lnTo>
                <a:lnTo>
                  <a:pt x="0" y="25854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31159">
            <a:off x="15224143" y="1478369"/>
            <a:ext cx="4070313" cy="2585463"/>
          </a:xfrm>
          <a:custGeom>
            <a:avLst/>
            <a:gdLst/>
            <a:ahLst/>
            <a:cxnLst/>
            <a:rect r="r" b="b" t="t" l="l"/>
            <a:pathLst>
              <a:path h="2585463" w="4070313">
                <a:moveTo>
                  <a:pt x="0" y="0"/>
                </a:moveTo>
                <a:lnTo>
                  <a:pt x="4070314" y="0"/>
                </a:lnTo>
                <a:lnTo>
                  <a:pt x="4070314" y="2585463"/>
                </a:lnTo>
                <a:lnTo>
                  <a:pt x="0" y="25854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34941" y="511068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19" y="0"/>
                </a:lnTo>
                <a:lnTo>
                  <a:pt x="41038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55079" y="6387306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86745" y="2061863"/>
            <a:ext cx="10786467" cy="688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8"/>
              </a:lnSpc>
              <a:spcBef>
                <a:spcPct val="0"/>
              </a:spcBef>
            </a:pPr>
            <a:r>
              <a:rPr lang="en-US" sz="5498" spc="-137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NAME : PATEL VIVEK JAGDISH </a:t>
            </a:r>
          </a:p>
          <a:p>
            <a:pPr algn="ctr">
              <a:lnSpc>
                <a:spcPts val="6048"/>
              </a:lnSpc>
              <a:spcBef>
                <a:spcPct val="0"/>
              </a:spcBef>
            </a:pPr>
          </a:p>
          <a:p>
            <a:pPr algn="l">
              <a:lnSpc>
                <a:spcPts val="6048"/>
              </a:lnSpc>
              <a:spcBef>
                <a:spcPct val="0"/>
              </a:spcBef>
            </a:pPr>
            <a:r>
              <a:rPr lang="en-US" sz="5498" spc="-137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ROLL NO : 59</a:t>
            </a:r>
          </a:p>
          <a:p>
            <a:pPr algn="l">
              <a:lnSpc>
                <a:spcPts val="6048"/>
              </a:lnSpc>
              <a:spcBef>
                <a:spcPct val="0"/>
              </a:spcBef>
            </a:pPr>
          </a:p>
          <a:p>
            <a:pPr algn="l">
              <a:lnSpc>
                <a:spcPts val="6048"/>
              </a:lnSpc>
              <a:spcBef>
                <a:spcPct val="0"/>
              </a:spcBef>
            </a:pPr>
            <a:r>
              <a:rPr lang="en-US" sz="5498" spc="-137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ENROLLMENT NO : 23002171210131</a:t>
            </a:r>
          </a:p>
          <a:p>
            <a:pPr algn="l">
              <a:lnSpc>
                <a:spcPts val="6048"/>
              </a:lnSpc>
              <a:spcBef>
                <a:spcPct val="0"/>
              </a:spcBef>
            </a:pPr>
          </a:p>
          <a:p>
            <a:pPr algn="l">
              <a:lnSpc>
                <a:spcPts val="6048"/>
              </a:lnSpc>
              <a:spcBef>
                <a:spcPct val="0"/>
              </a:spcBef>
            </a:pPr>
            <a:r>
              <a:rPr lang="en-US" sz="5498" spc="-137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BATCH : B2</a:t>
            </a:r>
          </a:p>
          <a:p>
            <a:pPr algn="l">
              <a:lnSpc>
                <a:spcPts val="6048"/>
              </a:lnSpc>
              <a:spcBef>
                <a:spcPct val="0"/>
              </a:spcBef>
            </a:pPr>
          </a:p>
          <a:p>
            <a:pPr algn="l">
              <a:lnSpc>
                <a:spcPts val="6048"/>
              </a:lnSpc>
              <a:spcBef>
                <a:spcPct val="0"/>
              </a:spcBef>
            </a:pPr>
            <a:r>
              <a:rPr lang="en-US" sz="5498" spc="-137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BRANCH : CSE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8D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32229" y="4967953"/>
            <a:ext cx="1597931" cy="2259286"/>
          </a:xfrm>
          <a:custGeom>
            <a:avLst/>
            <a:gdLst/>
            <a:ahLst/>
            <a:cxnLst/>
            <a:rect r="r" b="b" t="t" l="l"/>
            <a:pathLst>
              <a:path h="2259286" w="1597931">
                <a:moveTo>
                  <a:pt x="0" y="0"/>
                </a:moveTo>
                <a:lnTo>
                  <a:pt x="1597931" y="0"/>
                </a:lnTo>
                <a:lnTo>
                  <a:pt x="1597931" y="2259286"/>
                </a:lnTo>
                <a:lnTo>
                  <a:pt x="0" y="2259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68090" y="4625868"/>
            <a:ext cx="1597931" cy="2259286"/>
          </a:xfrm>
          <a:custGeom>
            <a:avLst/>
            <a:gdLst/>
            <a:ahLst/>
            <a:cxnLst/>
            <a:rect r="r" b="b" t="t" l="l"/>
            <a:pathLst>
              <a:path h="2259286" w="1597931">
                <a:moveTo>
                  <a:pt x="0" y="0"/>
                </a:moveTo>
                <a:lnTo>
                  <a:pt x="1597931" y="0"/>
                </a:lnTo>
                <a:lnTo>
                  <a:pt x="1597931" y="2259285"/>
                </a:lnTo>
                <a:lnTo>
                  <a:pt x="0" y="22592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48176" y="470581"/>
            <a:ext cx="11191648" cy="160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7"/>
              </a:lnSpc>
            </a:pPr>
            <a:r>
              <a:rPr lang="en-US" sz="11197" spc="-279">
                <a:solidFill>
                  <a:srgbClr val="F8EBD1"/>
                </a:solidFill>
                <a:latin typeface="Gagalin"/>
                <a:ea typeface="Gagalin"/>
                <a:cs typeface="Gagalin"/>
                <a:sym typeface="Gagalin"/>
              </a:rPr>
              <a:t>table of content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128926" y="6745256"/>
            <a:ext cx="5932366" cy="4206587"/>
          </a:xfrm>
          <a:custGeom>
            <a:avLst/>
            <a:gdLst/>
            <a:ahLst/>
            <a:cxnLst/>
            <a:rect r="r" b="b" t="t" l="l"/>
            <a:pathLst>
              <a:path h="4206587" w="5932366">
                <a:moveTo>
                  <a:pt x="0" y="0"/>
                </a:moveTo>
                <a:lnTo>
                  <a:pt x="5932366" y="0"/>
                </a:lnTo>
                <a:lnTo>
                  <a:pt x="5932366" y="4206587"/>
                </a:lnTo>
                <a:lnTo>
                  <a:pt x="0" y="4206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534941" y="511068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19" y="0"/>
                </a:lnTo>
                <a:lnTo>
                  <a:pt x="41038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1072473">
            <a:off x="14162421" y="1130477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4"/>
                </a:lnTo>
                <a:lnTo>
                  <a:pt x="4542680" y="3221174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723760" y="7745921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03440" y="2798214"/>
            <a:ext cx="11191648" cy="626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217" indent="-539609" lvl="1">
              <a:lnSpc>
                <a:spcPts val="5498"/>
              </a:lnSpc>
              <a:buFont typeface="Arial"/>
              <a:buChar char="•"/>
            </a:pPr>
            <a:r>
              <a:rPr lang="en-US" sz="4998" spc="-124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INTRODUCTION</a:t>
            </a:r>
          </a:p>
          <a:p>
            <a:pPr algn="l">
              <a:lnSpc>
                <a:spcPts val="5498"/>
              </a:lnSpc>
            </a:pPr>
          </a:p>
          <a:p>
            <a:pPr algn="l" marL="1079217" indent="-539609" lvl="1">
              <a:lnSpc>
                <a:spcPts val="5498"/>
              </a:lnSpc>
              <a:buFont typeface="Arial"/>
              <a:buChar char="•"/>
            </a:pPr>
            <a:r>
              <a:rPr lang="en-US" sz="4998" spc="-124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PURPOSE OF THE PROJECT</a:t>
            </a:r>
          </a:p>
          <a:p>
            <a:pPr algn="l">
              <a:lnSpc>
                <a:spcPts val="5498"/>
              </a:lnSpc>
            </a:pPr>
          </a:p>
          <a:p>
            <a:pPr algn="l" marL="1079217" indent="-539609" lvl="1">
              <a:lnSpc>
                <a:spcPts val="5498"/>
              </a:lnSpc>
              <a:buFont typeface="Arial"/>
              <a:buChar char="•"/>
            </a:pPr>
            <a:r>
              <a:rPr lang="en-US" sz="4998" spc="-124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FUNCTIONALITY</a:t>
            </a:r>
          </a:p>
          <a:p>
            <a:pPr algn="l">
              <a:lnSpc>
                <a:spcPts val="5498"/>
              </a:lnSpc>
            </a:pPr>
          </a:p>
          <a:p>
            <a:pPr algn="l" marL="1079217" indent="-539609" lvl="1">
              <a:lnSpc>
                <a:spcPts val="5498"/>
              </a:lnSpc>
              <a:buFont typeface="Arial"/>
              <a:buChar char="•"/>
            </a:pPr>
            <a:r>
              <a:rPr lang="en-US" sz="4998" spc="-124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MERITS AND DEMERITS</a:t>
            </a:r>
          </a:p>
          <a:p>
            <a:pPr algn="l">
              <a:lnSpc>
                <a:spcPts val="5498"/>
              </a:lnSpc>
            </a:pPr>
          </a:p>
          <a:p>
            <a:pPr algn="l" marL="1079217" indent="-539609" lvl="1">
              <a:lnSpc>
                <a:spcPts val="5498"/>
              </a:lnSpc>
              <a:buFont typeface="Arial"/>
              <a:buChar char="•"/>
            </a:pPr>
            <a:r>
              <a:rPr lang="en-US" sz="4998" spc="-124">
                <a:solidFill>
                  <a:srgbClr val="000000"/>
                </a:solidFill>
                <a:latin typeface="Radley"/>
                <a:ea typeface="Radley"/>
                <a:cs typeface="Radley"/>
                <a:sym typeface="Radley"/>
              </a:rPr>
              <a:t>FUTURE SCOPE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4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88525" y="8480259"/>
            <a:ext cx="4310949" cy="1443775"/>
            <a:chOff x="0" y="0"/>
            <a:chExt cx="2426929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6929" cy="812800"/>
            </a:xfrm>
            <a:custGeom>
              <a:avLst/>
              <a:gdLst/>
              <a:ahLst/>
              <a:cxnLst/>
              <a:rect r="r" b="b" t="t" l="l"/>
              <a:pathLst>
                <a:path h="812800" w="2426929">
                  <a:moveTo>
                    <a:pt x="1213465" y="0"/>
                  </a:moveTo>
                  <a:cubicBezTo>
                    <a:pt x="543287" y="0"/>
                    <a:pt x="0" y="181951"/>
                    <a:pt x="0" y="406400"/>
                  </a:cubicBezTo>
                  <a:cubicBezTo>
                    <a:pt x="0" y="630849"/>
                    <a:pt x="543287" y="812800"/>
                    <a:pt x="1213465" y="812800"/>
                  </a:cubicBezTo>
                  <a:cubicBezTo>
                    <a:pt x="1883643" y="812800"/>
                    <a:pt x="2426929" y="630849"/>
                    <a:pt x="2426929" y="406400"/>
                  </a:cubicBezTo>
                  <a:cubicBezTo>
                    <a:pt x="2426929" y="181951"/>
                    <a:pt x="1883643" y="0"/>
                    <a:pt x="1213465" y="0"/>
                  </a:cubicBezTo>
                  <a:close/>
                </a:path>
              </a:pathLst>
            </a:custGeom>
            <a:solidFill>
              <a:srgbClr val="618D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27525" y="28575"/>
              <a:ext cx="197188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96753">
            <a:off x="14546777" y="1186814"/>
            <a:ext cx="4490334" cy="2963620"/>
          </a:xfrm>
          <a:custGeom>
            <a:avLst/>
            <a:gdLst/>
            <a:ahLst/>
            <a:cxnLst/>
            <a:rect r="r" b="b" t="t" l="l"/>
            <a:pathLst>
              <a:path h="2963620" w="4490334">
                <a:moveTo>
                  <a:pt x="0" y="0"/>
                </a:moveTo>
                <a:lnTo>
                  <a:pt x="4490334" y="0"/>
                </a:lnTo>
                <a:lnTo>
                  <a:pt x="4490334" y="2963620"/>
                </a:lnTo>
                <a:lnTo>
                  <a:pt x="0" y="2963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53476">
            <a:off x="-950862" y="6838226"/>
            <a:ext cx="5788082" cy="4114800"/>
          </a:xfrm>
          <a:custGeom>
            <a:avLst/>
            <a:gdLst/>
            <a:ahLst/>
            <a:cxnLst/>
            <a:rect r="r" b="b" t="t" l="l"/>
            <a:pathLst>
              <a:path h="4114800" w="5788082">
                <a:moveTo>
                  <a:pt x="0" y="0"/>
                </a:moveTo>
                <a:lnTo>
                  <a:pt x="5788082" y="0"/>
                </a:lnTo>
                <a:lnTo>
                  <a:pt x="57880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97568" y="1805498"/>
            <a:ext cx="13692864" cy="1611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07"/>
              </a:lnSpc>
            </a:pPr>
            <a:r>
              <a:rPr lang="en-US" sz="9853" spc="-246">
                <a:solidFill>
                  <a:srgbClr val="4B412E"/>
                </a:solidFill>
                <a:latin typeface="Gagalin"/>
                <a:ea typeface="Gagalin"/>
                <a:cs typeface="Gagalin"/>
                <a:sym typeface="Gagalin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94766" y="8819426"/>
            <a:ext cx="3898469" cy="68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b="true" sz="4081" spc="-81">
                <a:solidFill>
                  <a:srgbClr val="F8EBD1"/>
                </a:solidFill>
                <a:latin typeface="Della Respira"/>
                <a:ea typeface="Della Respira"/>
                <a:cs typeface="Della Respira"/>
                <a:sym typeface="Della Respira"/>
              </a:rPr>
              <a:t>Let’s start!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74607" y="3939900"/>
            <a:ext cx="10938787" cy="33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-64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Moodcast is a full‑stack music website that combines YouTube‑powered search and playback with a lightweight ML recommender to personalize suggestions.Users can search, queue, and play songs in a floating MiniPlayer (with repeat modes), view lyrics, and collaborate in real‑time Rooms with shared queues, voting, and chat.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445357" y="5809819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-1344615">
            <a:off x="982913" y="-581887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4"/>
                </a:lnTo>
                <a:lnTo>
                  <a:pt x="4542680" y="3221174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8">
              <a:alphaModFix amt="3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4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16601" y="503041"/>
            <a:ext cx="14454798" cy="2023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9"/>
              </a:lnSpc>
            </a:pPr>
            <a:r>
              <a:rPr lang="en-US" sz="10844" spc="-271">
                <a:solidFill>
                  <a:srgbClr val="4C3F1F"/>
                </a:solidFill>
                <a:latin typeface="Gagalin"/>
                <a:ea typeface="Gagalin"/>
                <a:cs typeface="Gagalin"/>
                <a:sym typeface="Gagalin"/>
              </a:rPr>
              <a:t>PURPOSE OF THE PROJECT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1072473">
            <a:off x="15711842" y="-355710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3"/>
                </a:lnTo>
                <a:lnTo>
                  <a:pt x="4542680" y="3221173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99716" y="3803735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287124" y="0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1929889">
            <a:off x="-778323" y="7647713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4"/>
                </a:lnTo>
                <a:lnTo>
                  <a:pt x="4542680" y="3221174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91121" y="7930577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93059" y="3061757"/>
            <a:ext cx="12701882" cy="5066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Personalized Experience – Use AI to recommend music that matches the user’s mood and p</a:t>
            </a: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references.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Faster Discovery – Enable instant search to playback with minimal steps.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Collaborative Listening – Create social spaces where users can share queues, vote on songs, and chat.</a:t>
            </a:r>
          </a:p>
          <a:p>
            <a:pPr algn="l">
              <a:lnSpc>
                <a:spcPts val="445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4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16601" y="503041"/>
            <a:ext cx="14454798" cy="2023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9"/>
              </a:lnSpc>
            </a:pPr>
            <a:r>
              <a:rPr lang="en-US" sz="10844" spc="-271">
                <a:solidFill>
                  <a:srgbClr val="4C3F1F"/>
                </a:solidFill>
                <a:latin typeface="Gagalin"/>
                <a:ea typeface="Gagalin"/>
                <a:cs typeface="Gagalin"/>
                <a:sym typeface="Gagalin"/>
              </a:rPr>
              <a:t>FUNCTIONALITY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1072473">
            <a:off x="15711842" y="-355710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3"/>
                </a:lnTo>
                <a:lnTo>
                  <a:pt x="4542680" y="3221173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7390" y="4756568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17853" y="641768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06550" y="8466540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93059" y="3294497"/>
            <a:ext cx="12701882" cy="5631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Smart suggestions: lightweight ML ranks a curated catalog with graceful fallbacks.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Instant playback: search YouTube, queue t</a:t>
            </a: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racks, and control a floating player with loop options.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Live collaboration: rooms with real‑time queueing, voting, and chat.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Account features: manage likes and playlists with server‑side handling.</a:t>
            </a:r>
          </a:p>
          <a:p>
            <a:pPr algn="l">
              <a:lnSpc>
                <a:spcPts val="4452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1548709">
            <a:off x="-629490" y="7916475"/>
            <a:ext cx="5092182" cy="3360840"/>
          </a:xfrm>
          <a:custGeom>
            <a:avLst/>
            <a:gdLst/>
            <a:ahLst/>
            <a:cxnLst/>
            <a:rect r="r" b="b" t="t" l="l"/>
            <a:pathLst>
              <a:path h="3360840" w="5092182">
                <a:moveTo>
                  <a:pt x="0" y="0"/>
                </a:moveTo>
                <a:lnTo>
                  <a:pt x="5092182" y="0"/>
                </a:lnTo>
                <a:lnTo>
                  <a:pt x="5092182" y="3360840"/>
                </a:lnTo>
                <a:lnTo>
                  <a:pt x="0" y="3360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4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9421" y="914400"/>
            <a:ext cx="6239031" cy="153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47"/>
              </a:lnSpc>
            </a:pPr>
            <a:r>
              <a:rPr lang="en-US" sz="9354" spc="-233">
                <a:solidFill>
                  <a:srgbClr val="4B412E"/>
                </a:solidFill>
                <a:latin typeface="Gagalin"/>
                <a:ea typeface="Gagalin"/>
                <a:cs typeface="Gagalin"/>
                <a:sym typeface="Gagalin"/>
              </a:rPr>
              <a:t>Merits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778829">
            <a:off x="-2382445" y="7584999"/>
            <a:ext cx="5788082" cy="4114800"/>
          </a:xfrm>
          <a:custGeom>
            <a:avLst/>
            <a:gdLst/>
            <a:ahLst/>
            <a:cxnLst/>
            <a:rect r="r" b="b" t="t" l="l"/>
            <a:pathLst>
              <a:path h="4114800" w="5788082">
                <a:moveTo>
                  <a:pt x="0" y="0"/>
                </a:moveTo>
                <a:lnTo>
                  <a:pt x="5788082" y="0"/>
                </a:lnTo>
                <a:lnTo>
                  <a:pt x="57880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36174" y="914400"/>
            <a:ext cx="6239031" cy="153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47"/>
              </a:lnSpc>
            </a:pPr>
            <a:r>
              <a:rPr lang="en-US" sz="9354" spc="-233">
                <a:solidFill>
                  <a:srgbClr val="4B412E"/>
                </a:solidFill>
                <a:latin typeface="Gagalin"/>
                <a:ea typeface="Gagalin"/>
                <a:cs typeface="Gagalin"/>
                <a:sym typeface="Gagalin"/>
              </a:rPr>
              <a:t>deMerits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538333"/>
            <a:ext cx="8521592" cy="282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0569" indent="-435284" lvl="1">
              <a:lnSpc>
                <a:spcPts val="4435"/>
              </a:lnSpc>
              <a:buFont typeface="Arial"/>
              <a:buChar char="•"/>
            </a:pPr>
            <a:r>
              <a:rPr lang="en-US" sz="4032" spc="-100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Smart song suggestions</a:t>
            </a:r>
          </a:p>
          <a:p>
            <a:pPr algn="l">
              <a:lnSpc>
                <a:spcPts val="4435"/>
              </a:lnSpc>
            </a:pPr>
          </a:p>
          <a:p>
            <a:pPr algn="l" marL="870569" indent="-435284" lvl="1">
              <a:lnSpc>
                <a:spcPts val="4435"/>
              </a:lnSpc>
              <a:buFont typeface="Arial"/>
              <a:buChar char="•"/>
            </a:pPr>
            <a:r>
              <a:rPr lang="en-US" sz="4032" spc="-100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L</a:t>
            </a:r>
            <a:r>
              <a:rPr lang="en-US" sz="4032" spc="-100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isten together in rooms with chat</a:t>
            </a:r>
          </a:p>
          <a:p>
            <a:pPr algn="l">
              <a:lnSpc>
                <a:spcPts val="4435"/>
              </a:lnSpc>
            </a:pPr>
          </a:p>
          <a:p>
            <a:pPr algn="l" marL="870569" indent="-435284" lvl="1">
              <a:lnSpc>
                <a:spcPts val="4435"/>
              </a:lnSpc>
              <a:buFont typeface="Arial"/>
              <a:buChar char="•"/>
            </a:pPr>
            <a:r>
              <a:rPr lang="en-US" sz="4032" spc="-100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S</a:t>
            </a:r>
            <a:r>
              <a:rPr lang="en-US" sz="4032" spc="-100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afer API access via server proxy.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69169" y="3538333"/>
            <a:ext cx="8089364" cy="2271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0569" indent="-435284" lvl="1">
              <a:lnSpc>
                <a:spcPts val="4435"/>
              </a:lnSpc>
              <a:buFont typeface="Arial"/>
              <a:buChar char="•"/>
            </a:pPr>
            <a:r>
              <a:rPr lang="en-US" sz="4032" spc="-100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Basic early stage   recommender</a:t>
            </a:r>
          </a:p>
          <a:p>
            <a:pPr algn="l">
              <a:lnSpc>
                <a:spcPts val="4435"/>
              </a:lnSpc>
            </a:pPr>
          </a:p>
          <a:p>
            <a:pPr algn="l" marL="870569" indent="-435284" lvl="1">
              <a:lnSpc>
                <a:spcPts val="4435"/>
              </a:lnSpc>
              <a:buFont typeface="Arial"/>
              <a:buChar char="•"/>
            </a:pPr>
            <a:r>
              <a:rPr lang="en-US" sz="4032" spc="-100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Dep</a:t>
            </a:r>
            <a:r>
              <a:rPr lang="en-US" sz="4032" spc="-100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ends on YouTube API quota.</a:t>
            </a:r>
          </a:p>
          <a:p>
            <a:pPr algn="l">
              <a:lnSpc>
                <a:spcPts val="454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4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16601" y="503041"/>
            <a:ext cx="14454798" cy="2023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9"/>
              </a:lnSpc>
            </a:pPr>
            <a:r>
              <a:rPr lang="en-US" sz="10844" spc="-271">
                <a:solidFill>
                  <a:srgbClr val="4C3F1F"/>
                </a:solidFill>
                <a:latin typeface="Gagalin"/>
                <a:ea typeface="Gagalin"/>
                <a:cs typeface="Gagalin"/>
                <a:sym typeface="Gagalin"/>
              </a:rPr>
              <a:t>FUTURE SCOPE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1072473">
            <a:off x="14987960" y="7433378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3"/>
                </a:lnTo>
                <a:lnTo>
                  <a:pt x="4542680" y="3221173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48053" y="-753628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1902" y="-1934311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937463" y="6962387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93059" y="3294497"/>
            <a:ext cx="12701882" cy="6761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Lyrics Integration: Provide real time synchronized lyrics fetched via APIs to enhance the listening experience.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Smarter Recommendations – Use audio features and embeddings with continuous learning for more accurate personalization.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Real persistence: DB‑backed rooms, histories, multi‑device sync, offline mode.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Br</a:t>
            </a: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oader reach: native mobile apps and product‑grade analytics/observability.</a:t>
            </a:r>
          </a:p>
          <a:p>
            <a:pPr algn="l">
              <a:lnSpc>
                <a:spcPts val="445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8D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27991" y="3639383"/>
            <a:ext cx="12232019" cy="4466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06"/>
              </a:lnSpc>
            </a:pPr>
            <a:r>
              <a:rPr lang="en-US" sz="13028" spc="-32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THANK YOU</a:t>
            </a:r>
          </a:p>
          <a:p>
            <a:pPr algn="ctr">
              <a:lnSpc>
                <a:spcPts val="9901"/>
              </a:lnSpc>
            </a:pPr>
            <a:r>
              <a:rPr lang="en-US" sz="13028" spc="-32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FOR PLAYING!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791546" y="2180989"/>
            <a:ext cx="2704909" cy="1785240"/>
          </a:xfrm>
          <a:custGeom>
            <a:avLst/>
            <a:gdLst/>
            <a:ahLst/>
            <a:cxnLst/>
            <a:rect r="r" b="b" t="t" l="l"/>
            <a:pathLst>
              <a:path h="1785240" w="2704909">
                <a:moveTo>
                  <a:pt x="0" y="0"/>
                </a:moveTo>
                <a:lnTo>
                  <a:pt x="2704908" y="0"/>
                </a:lnTo>
                <a:lnTo>
                  <a:pt x="2704908" y="1785239"/>
                </a:lnTo>
                <a:lnTo>
                  <a:pt x="0" y="17852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34941" y="6139397"/>
            <a:ext cx="4862569" cy="3448003"/>
          </a:xfrm>
          <a:custGeom>
            <a:avLst/>
            <a:gdLst/>
            <a:ahLst/>
            <a:cxnLst/>
            <a:rect r="r" b="b" t="t" l="l"/>
            <a:pathLst>
              <a:path h="3448003" w="4862569">
                <a:moveTo>
                  <a:pt x="0" y="0"/>
                </a:moveTo>
                <a:lnTo>
                  <a:pt x="4862568" y="0"/>
                </a:lnTo>
                <a:lnTo>
                  <a:pt x="4862568" y="3448003"/>
                </a:lnTo>
                <a:lnTo>
                  <a:pt x="0" y="3448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5814" y="-1041192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72473">
            <a:off x="14162421" y="957881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3"/>
                </a:lnTo>
                <a:lnTo>
                  <a:pt x="4542680" y="3221173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85989" y="6713739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DAGwiAxUoqg</dc:identifier>
  <dcterms:modified xsi:type="dcterms:W3CDTF">2011-08-01T06:04:30Z</dcterms:modified>
  <cp:revision>1</cp:revision>
  <dc:title>Blue and Beige Illustration Music Game Presentation</dc:title>
</cp:coreProperties>
</file>