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A92E97-E6C3-454C-82FE-9C6FBA06D15F}"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174554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A92E97-E6C3-454C-82FE-9C6FBA06D15F}"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43709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DA92E97-E6C3-454C-82FE-9C6FBA06D15F}"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2678038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DA92E97-E6C3-454C-82FE-9C6FBA06D15F}"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DE60-D3D3-4A27-86A4-D4AECE54F3F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6704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A92E97-E6C3-454C-82FE-9C6FBA06D15F}"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1446546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A92E97-E6C3-454C-82FE-9C6FBA06D15F}" type="datetimeFigureOut">
              <a:rPr lang="en-US" smtClean="0"/>
              <a:t>11/30/2017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926648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A92E97-E6C3-454C-82FE-9C6FBA06D15F}" type="datetimeFigureOut">
              <a:rPr lang="en-US" smtClean="0"/>
              <a:t>11/30/2017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229755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A92E97-E6C3-454C-82FE-9C6FBA06D15F}"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423987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A92E97-E6C3-454C-82FE-9C6FBA06D15F}"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2279451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A92E97-E6C3-454C-82FE-9C6FBA06D15F}"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194380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A92E97-E6C3-454C-82FE-9C6FBA06D15F}"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11712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A92E97-E6C3-454C-82FE-9C6FBA06D15F}"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369177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A92E97-E6C3-454C-82FE-9C6FBA06D15F}"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156198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A92E97-E6C3-454C-82FE-9C6FBA06D15F}" type="datetimeFigureOut">
              <a:rPr lang="en-US" smtClean="0"/>
              <a:t>11/30/2017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29562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A92E97-E6C3-454C-82FE-9C6FBA06D15F}" type="datetimeFigureOut">
              <a:rPr lang="en-US" smtClean="0"/>
              <a:t>11/30/2017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227246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DA92E97-E6C3-454C-82FE-9C6FBA06D15F}" type="datetimeFigureOut">
              <a:rPr lang="en-US" smtClean="0"/>
              <a:t>11/30/2017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401373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A92E97-E6C3-454C-82FE-9C6FBA06D15F}"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0DE60-D3D3-4A27-86A4-D4AECE54F3F4}" type="slidenum">
              <a:rPr lang="en-US" smtClean="0"/>
              <a:t>‹#›</a:t>
            </a:fld>
            <a:endParaRPr lang="en-US"/>
          </a:p>
        </p:txBody>
      </p:sp>
    </p:spTree>
    <p:extLst>
      <p:ext uri="{BB962C8B-B14F-4D97-AF65-F5344CB8AC3E}">
        <p14:creationId xmlns:p14="http://schemas.microsoft.com/office/powerpoint/2010/main" val="395231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A92E97-E6C3-454C-82FE-9C6FBA06D15F}" type="datetimeFigureOut">
              <a:rPr lang="en-US" smtClean="0"/>
              <a:t>11/30/2017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E0DE60-D3D3-4A27-86A4-D4AECE54F3F4}" type="slidenum">
              <a:rPr lang="en-US" smtClean="0"/>
              <a:t>‹#›</a:t>
            </a:fld>
            <a:endParaRPr lang="en-US"/>
          </a:p>
        </p:txBody>
      </p:sp>
    </p:spTree>
    <p:extLst>
      <p:ext uri="{BB962C8B-B14F-4D97-AF65-F5344CB8AC3E}">
        <p14:creationId xmlns:p14="http://schemas.microsoft.com/office/powerpoint/2010/main" val="258294103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C28D0172-F2E0-4763-9C35-F022664959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6">
            <a:extLst>
              <a:ext uri="{FF2B5EF4-FFF2-40B4-BE49-F238E27FC236}">
                <a16:creationId xmlns:a16="http://schemas.microsoft.com/office/drawing/2014/main" id="{9F2851FB-E841-4509-8A6D-A416376EA3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DF6FB2B2-CE21-407F-B22E-302DADC2C3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4E2DB-EF5B-4E2C-82CB-4379FB3A4285}"/>
              </a:ext>
            </a:extLst>
          </p:cNvPr>
          <p:cNvSpPr>
            <a:spLocks noGrp="1"/>
          </p:cNvSpPr>
          <p:nvPr>
            <p:ph type="ctrTitle"/>
          </p:nvPr>
        </p:nvSpPr>
        <p:spPr>
          <a:xfrm>
            <a:off x="965505" y="623571"/>
            <a:ext cx="10260990" cy="3523885"/>
          </a:xfrm>
        </p:spPr>
        <p:txBody>
          <a:bodyPr>
            <a:normAutofit/>
          </a:bodyPr>
          <a:lstStyle/>
          <a:p>
            <a:pPr algn="ctr"/>
            <a:r>
              <a:rPr lang="en-US" sz="8000" dirty="0"/>
              <a:t>MAVS ICE CREAM EMPORIUM</a:t>
            </a:r>
          </a:p>
        </p:txBody>
      </p:sp>
      <p:sp>
        <p:nvSpPr>
          <p:cNvPr id="3" name="Subtitle 2">
            <a:extLst>
              <a:ext uri="{FF2B5EF4-FFF2-40B4-BE49-F238E27FC236}">
                <a16:creationId xmlns:a16="http://schemas.microsoft.com/office/drawing/2014/main" id="{024432AF-F6AF-46E2-8940-FE544943A8A6}"/>
              </a:ext>
            </a:extLst>
          </p:cNvPr>
          <p:cNvSpPr>
            <a:spLocks noGrp="1"/>
          </p:cNvSpPr>
          <p:nvPr>
            <p:ph type="subTitle" idx="1"/>
          </p:nvPr>
        </p:nvSpPr>
        <p:spPr>
          <a:xfrm>
            <a:off x="965505" y="4777380"/>
            <a:ext cx="10260990" cy="1209763"/>
          </a:xfrm>
        </p:spPr>
        <p:txBody>
          <a:bodyPr>
            <a:normAutofit fontScale="85000" lnSpcReduction="20000"/>
          </a:bodyPr>
          <a:lstStyle/>
          <a:p>
            <a:pPr algn="ctr">
              <a:lnSpc>
                <a:spcPct val="90000"/>
              </a:lnSpc>
            </a:pPr>
            <a:r>
              <a:rPr lang="en-US" dirty="0">
                <a:solidFill>
                  <a:schemeClr val="bg2"/>
                </a:solidFill>
              </a:rPr>
              <a:t>Project made by:</a:t>
            </a:r>
          </a:p>
          <a:p>
            <a:pPr algn="ctr">
              <a:lnSpc>
                <a:spcPct val="90000"/>
              </a:lnSpc>
            </a:pPr>
            <a:r>
              <a:rPr lang="en-US" dirty="0">
                <a:solidFill>
                  <a:schemeClr val="bg2"/>
                </a:solidFill>
              </a:rPr>
              <a:t>Vivek Patel</a:t>
            </a:r>
          </a:p>
          <a:p>
            <a:pPr algn="ctr">
              <a:lnSpc>
                <a:spcPct val="90000"/>
              </a:lnSpc>
            </a:pPr>
            <a:r>
              <a:rPr lang="en-US" dirty="0">
                <a:solidFill>
                  <a:schemeClr val="bg2"/>
                </a:solidFill>
              </a:rPr>
              <a:t>Mentor: Professor George Rice</a:t>
            </a:r>
          </a:p>
          <a:p>
            <a:pPr algn="ctr">
              <a:lnSpc>
                <a:spcPct val="90000"/>
              </a:lnSpc>
            </a:pPr>
            <a:r>
              <a:rPr lang="en-US">
                <a:solidFill>
                  <a:schemeClr val="bg2"/>
                </a:solidFill>
              </a:rPr>
              <a:t>CSE_1325_PROJECT_MICE</a:t>
            </a:r>
            <a:endParaRPr lang="en-US" dirty="0">
              <a:solidFill>
                <a:schemeClr val="bg2"/>
              </a:solidFill>
            </a:endParaRPr>
          </a:p>
          <a:p>
            <a:pPr algn="ctr">
              <a:lnSpc>
                <a:spcPct val="90000"/>
              </a:lnSpc>
            </a:pPr>
            <a:endParaRPr lang="en-US" dirty="0">
              <a:solidFill>
                <a:schemeClr val="bg2"/>
              </a:solidFill>
            </a:endParaRPr>
          </a:p>
        </p:txBody>
      </p:sp>
    </p:spTree>
    <p:extLst>
      <p:ext uri="{BB962C8B-B14F-4D97-AF65-F5344CB8AC3E}">
        <p14:creationId xmlns:p14="http://schemas.microsoft.com/office/powerpoint/2010/main" val="277826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F6CFF07-D953-4F9C-9A0E-E0A6AACB61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4" name="Freeform: Shape 13">
            <a:extLst>
              <a:ext uri="{FF2B5EF4-FFF2-40B4-BE49-F238E27FC236}">
                <a16:creationId xmlns:a16="http://schemas.microsoft.com/office/drawing/2014/main" id="{DAA4FEEE-0B5F-41BF-825D-60F9FB0895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Picture 4" descr="A screenshot of a cell phone&#10;&#10;Description generated with very high confidence">
            <a:extLst>
              <a:ext uri="{FF2B5EF4-FFF2-40B4-BE49-F238E27FC236}">
                <a16:creationId xmlns:a16="http://schemas.microsoft.com/office/drawing/2014/main" id="{51D08AEF-2F91-489C-858D-D958486BB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553" y="2548281"/>
            <a:ext cx="5194352" cy="3662018"/>
          </a:xfrm>
          <a:prstGeom prst="rect">
            <a:avLst/>
          </a:prstGeom>
          <a:effectLst/>
        </p:spPr>
      </p:pic>
      <p:sp>
        <p:nvSpPr>
          <p:cNvPr id="16" name="Rectangle 15">
            <a:extLst>
              <a:ext uri="{FF2B5EF4-FFF2-40B4-BE49-F238E27FC236}">
                <a16:creationId xmlns:a16="http://schemas.microsoft.com/office/drawing/2014/main" id="{A721560C-E4AB-4287-A29C-3F6916794C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A19EB3-2D2A-4D06-8AC8-BE503652A53A}"/>
              </a:ext>
            </a:extLst>
          </p:cNvPr>
          <p:cNvSpPr>
            <a:spLocks noGrp="1"/>
          </p:cNvSpPr>
          <p:nvPr>
            <p:ph type="title"/>
          </p:nvPr>
        </p:nvSpPr>
        <p:spPr>
          <a:xfrm>
            <a:off x="648930" y="629267"/>
            <a:ext cx="9252154" cy="1016654"/>
          </a:xfrm>
        </p:spPr>
        <p:txBody>
          <a:bodyPr>
            <a:normAutofit/>
          </a:bodyPr>
          <a:lstStyle/>
          <a:p>
            <a:r>
              <a:rPr lang="en-US">
                <a:solidFill>
                  <a:srgbClr val="EBEBEB"/>
                </a:solidFill>
              </a:rPr>
              <a:t>Order Payment</a:t>
            </a:r>
          </a:p>
        </p:txBody>
      </p:sp>
      <p:sp>
        <p:nvSpPr>
          <p:cNvPr id="3" name="Content Placeholder 2">
            <a:extLst>
              <a:ext uri="{FF2B5EF4-FFF2-40B4-BE49-F238E27FC236}">
                <a16:creationId xmlns:a16="http://schemas.microsoft.com/office/drawing/2014/main" id="{C7B70D82-5F4F-4AE7-BE34-E2151286D42C}"/>
              </a:ext>
            </a:extLst>
          </p:cNvPr>
          <p:cNvSpPr>
            <a:spLocks noGrp="1"/>
          </p:cNvSpPr>
          <p:nvPr>
            <p:ph idx="1"/>
          </p:nvPr>
        </p:nvSpPr>
        <p:spPr>
          <a:xfrm>
            <a:off x="648931" y="2548281"/>
            <a:ext cx="5122606" cy="3658689"/>
          </a:xfrm>
        </p:spPr>
        <p:txBody>
          <a:bodyPr>
            <a:normAutofit/>
          </a:bodyPr>
          <a:lstStyle/>
          <a:p>
            <a:r>
              <a:rPr lang="en-US" dirty="0"/>
              <a:t>After filling the order you can go for the payment of the order.</a:t>
            </a:r>
          </a:p>
          <a:p>
            <a:r>
              <a:rPr lang="en-US" dirty="0"/>
              <a:t>The dialog will show you the total amount for the order you have to pay.</a:t>
            </a:r>
          </a:p>
          <a:p>
            <a:r>
              <a:rPr lang="en-US" dirty="0"/>
              <a:t>After payment you financial data (especially profit from order) will be stored in your profit file, for financial statement.</a:t>
            </a:r>
          </a:p>
        </p:txBody>
      </p:sp>
    </p:spTree>
    <p:extLst>
      <p:ext uri="{BB962C8B-B14F-4D97-AF65-F5344CB8AC3E}">
        <p14:creationId xmlns:p14="http://schemas.microsoft.com/office/powerpoint/2010/main" val="217240510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F6CFF07-D953-4F9C-9A0E-E0A6AACB61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4" name="Freeform: Shape 13">
            <a:extLst>
              <a:ext uri="{FF2B5EF4-FFF2-40B4-BE49-F238E27FC236}">
                <a16:creationId xmlns:a16="http://schemas.microsoft.com/office/drawing/2014/main" id="{DAA4FEEE-0B5F-41BF-825D-60F9FB0895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Picture 4" descr="A screenshot of a cell phone&#10;&#10;Description generated with very high confidence">
            <a:extLst>
              <a:ext uri="{FF2B5EF4-FFF2-40B4-BE49-F238E27FC236}">
                <a16:creationId xmlns:a16="http://schemas.microsoft.com/office/drawing/2014/main" id="{DE363ECA-9216-4C85-8989-40B72FBB0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651" y="2280806"/>
            <a:ext cx="5346248" cy="3929493"/>
          </a:xfrm>
          <a:prstGeom prst="rect">
            <a:avLst/>
          </a:prstGeom>
          <a:effectLst/>
        </p:spPr>
      </p:pic>
      <p:sp>
        <p:nvSpPr>
          <p:cNvPr id="16" name="Rectangle 15">
            <a:extLst>
              <a:ext uri="{FF2B5EF4-FFF2-40B4-BE49-F238E27FC236}">
                <a16:creationId xmlns:a16="http://schemas.microsoft.com/office/drawing/2014/main" id="{A721560C-E4AB-4287-A29C-3F6916794C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968D577-52C0-4ED3-834E-EF67A68EB98D}"/>
              </a:ext>
            </a:extLst>
          </p:cNvPr>
          <p:cNvSpPr>
            <a:spLocks noGrp="1"/>
          </p:cNvSpPr>
          <p:nvPr>
            <p:ph type="title"/>
          </p:nvPr>
        </p:nvSpPr>
        <p:spPr>
          <a:xfrm>
            <a:off x="648930" y="629267"/>
            <a:ext cx="9252154" cy="1016654"/>
          </a:xfrm>
        </p:spPr>
        <p:txBody>
          <a:bodyPr>
            <a:normAutofit/>
          </a:bodyPr>
          <a:lstStyle/>
          <a:p>
            <a:r>
              <a:rPr lang="en-US">
                <a:solidFill>
                  <a:srgbClr val="EBEBEB"/>
                </a:solidFill>
              </a:rPr>
              <a:t>Financial Statement</a:t>
            </a:r>
          </a:p>
        </p:txBody>
      </p:sp>
      <p:sp>
        <p:nvSpPr>
          <p:cNvPr id="3" name="Content Placeholder 2">
            <a:extLst>
              <a:ext uri="{FF2B5EF4-FFF2-40B4-BE49-F238E27FC236}">
                <a16:creationId xmlns:a16="http://schemas.microsoft.com/office/drawing/2014/main" id="{2006BA22-927F-4BFC-8146-FFC49F167C41}"/>
              </a:ext>
            </a:extLst>
          </p:cNvPr>
          <p:cNvSpPr>
            <a:spLocks noGrp="1"/>
          </p:cNvSpPr>
          <p:nvPr>
            <p:ph idx="1"/>
          </p:nvPr>
        </p:nvSpPr>
        <p:spPr>
          <a:xfrm>
            <a:off x="648931" y="2548281"/>
            <a:ext cx="5122606" cy="3658689"/>
          </a:xfrm>
        </p:spPr>
        <p:txBody>
          <a:bodyPr>
            <a:normAutofit/>
          </a:bodyPr>
          <a:lstStyle/>
          <a:p>
            <a:r>
              <a:rPr lang="en-US" dirty="0"/>
              <a:t>When you will restock the item, your total cost will be stored in the data file for cost.</a:t>
            </a:r>
          </a:p>
          <a:p>
            <a:r>
              <a:rPr lang="en-US" dirty="0"/>
              <a:t>And your profit from orders will be stored in the different files so that cost and profit can not mixed up, when retrieving data.</a:t>
            </a:r>
          </a:p>
          <a:p>
            <a:r>
              <a:rPr lang="en-US" dirty="0"/>
              <a:t>When server get paid it also goes to the cost data file as a investment.</a:t>
            </a:r>
          </a:p>
        </p:txBody>
      </p:sp>
    </p:spTree>
    <p:extLst>
      <p:ext uri="{BB962C8B-B14F-4D97-AF65-F5344CB8AC3E}">
        <p14:creationId xmlns:p14="http://schemas.microsoft.com/office/powerpoint/2010/main" val="264038231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20F6071B-48FA-4685-A9C9-A7B21E1C14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56044C-1580-4C45-8AA3-F2A07478B4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screenshot of a cell phone&#10;&#10;Description generated with very high confidence">
            <a:extLst>
              <a:ext uri="{FF2B5EF4-FFF2-40B4-BE49-F238E27FC236}">
                <a16:creationId xmlns:a16="http://schemas.microsoft.com/office/drawing/2014/main" id="{072AB4D5-E3AC-4435-871E-09C1BC3F34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58" y="658531"/>
            <a:ext cx="9150807" cy="2790997"/>
          </a:xfrm>
          <a:prstGeom prst="rect">
            <a:avLst/>
          </a:prstGeom>
          <a:effectLst/>
        </p:spPr>
      </p:pic>
      <p:sp>
        <p:nvSpPr>
          <p:cNvPr id="26" name="Freeform 16">
            <a:extLst>
              <a:ext uri="{FF2B5EF4-FFF2-40B4-BE49-F238E27FC236}">
                <a16:creationId xmlns:a16="http://schemas.microsoft.com/office/drawing/2014/main" id="{7DE548AA-7E1A-497C-8B79-C74F42ACFB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328001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51A8E3CE-561F-42BE-B6A2-FBE96F9A82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6" cy="3278793"/>
          </a:xfrm>
          <a:custGeom>
            <a:avLst/>
            <a:gdLst>
              <a:gd name="connsiteX0" fmla="*/ 1 w 12191696"/>
              <a:gd name="connsiteY0" fmla="*/ 0 h 3278793"/>
              <a:gd name="connsiteX1" fmla="*/ 71932 w 12191696"/>
              <a:gd name="connsiteY1" fmla="*/ 12261 h 3278793"/>
              <a:gd name="connsiteX2" fmla="*/ 282849 w 12191696"/>
              <a:gd name="connsiteY2" fmla="*/ 48343 h 3278793"/>
              <a:gd name="connsiteX3" fmla="*/ 436464 w 12191696"/>
              <a:gd name="connsiteY3" fmla="*/ 73565 h 3278793"/>
              <a:gd name="connsiteX4" fmla="*/ 619339 w 12191696"/>
              <a:gd name="connsiteY4" fmla="*/ 100188 h 3278793"/>
              <a:gd name="connsiteX5" fmla="*/ 836351 w 12191696"/>
              <a:gd name="connsiteY5" fmla="*/ 132066 h 3278793"/>
              <a:gd name="connsiteX6" fmla="*/ 1076528 w 12191696"/>
              <a:gd name="connsiteY6" fmla="*/ 165696 h 3278793"/>
              <a:gd name="connsiteX7" fmla="*/ 1347183 w 12191696"/>
              <a:gd name="connsiteY7" fmla="*/ 201077 h 3278793"/>
              <a:gd name="connsiteX8" fmla="*/ 1642223 w 12191696"/>
              <a:gd name="connsiteY8" fmla="*/ 238560 h 3278793"/>
              <a:gd name="connsiteX9" fmla="*/ 1962864 w 12191696"/>
              <a:gd name="connsiteY9" fmla="*/ 276043 h 3278793"/>
              <a:gd name="connsiteX10" fmla="*/ 2304232 w 12191696"/>
              <a:gd name="connsiteY10" fmla="*/ 314227 h 3278793"/>
              <a:gd name="connsiteX11" fmla="*/ 2672421 w 12191696"/>
              <a:gd name="connsiteY11" fmla="*/ 349608 h 3278793"/>
              <a:gd name="connsiteX12" fmla="*/ 3057678 w 12191696"/>
              <a:gd name="connsiteY12" fmla="*/ 383588 h 3278793"/>
              <a:gd name="connsiteX13" fmla="*/ 3464881 w 12191696"/>
              <a:gd name="connsiteY13" fmla="*/ 414415 h 3278793"/>
              <a:gd name="connsiteX14" fmla="*/ 3889152 w 12191696"/>
              <a:gd name="connsiteY14" fmla="*/ 443841 h 3278793"/>
              <a:gd name="connsiteX15" fmla="*/ 4331710 w 12191696"/>
              <a:gd name="connsiteY15" fmla="*/ 471515 h 3278793"/>
              <a:gd name="connsiteX16" fmla="*/ 4558476 w 12191696"/>
              <a:gd name="connsiteY16" fmla="*/ 481324 h 3278793"/>
              <a:gd name="connsiteX17" fmla="*/ 4790118 w 12191696"/>
              <a:gd name="connsiteY17" fmla="*/ 492183 h 3278793"/>
              <a:gd name="connsiteX18" fmla="*/ 5025418 w 12191696"/>
              <a:gd name="connsiteY18" fmla="*/ 502342 h 3278793"/>
              <a:gd name="connsiteX19" fmla="*/ 5261937 w 12191696"/>
              <a:gd name="connsiteY19" fmla="*/ 508998 h 3278793"/>
              <a:gd name="connsiteX20" fmla="*/ 5503333 w 12191696"/>
              <a:gd name="connsiteY20" fmla="*/ 514953 h 3278793"/>
              <a:gd name="connsiteX21" fmla="*/ 5747166 w 12191696"/>
              <a:gd name="connsiteY21" fmla="*/ 521259 h 3278793"/>
              <a:gd name="connsiteX22" fmla="*/ 5995877 w 12191696"/>
              <a:gd name="connsiteY22" fmla="*/ 525463 h 3278793"/>
              <a:gd name="connsiteX23" fmla="*/ 6247026 w 12191696"/>
              <a:gd name="connsiteY23" fmla="*/ 525463 h 3278793"/>
              <a:gd name="connsiteX24" fmla="*/ 6500613 w 12191696"/>
              <a:gd name="connsiteY24" fmla="*/ 527565 h 3278793"/>
              <a:gd name="connsiteX25" fmla="*/ 6756639 w 12191696"/>
              <a:gd name="connsiteY25" fmla="*/ 525463 h 3278793"/>
              <a:gd name="connsiteX26" fmla="*/ 7016322 w 12191696"/>
              <a:gd name="connsiteY26" fmla="*/ 521259 h 3278793"/>
              <a:gd name="connsiteX27" fmla="*/ 7276005 w 12191696"/>
              <a:gd name="connsiteY27" fmla="*/ 517406 h 3278793"/>
              <a:gd name="connsiteX28" fmla="*/ 7539345 w 12191696"/>
              <a:gd name="connsiteY28" fmla="*/ 508998 h 3278793"/>
              <a:gd name="connsiteX29" fmla="*/ 7805124 w 12191696"/>
              <a:gd name="connsiteY29" fmla="*/ 500241 h 3278793"/>
              <a:gd name="connsiteX30" fmla="*/ 8070903 w 12191696"/>
              <a:gd name="connsiteY30" fmla="*/ 490082 h 3278793"/>
              <a:gd name="connsiteX31" fmla="*/ 8339121 w 12191696"/>
              <a:gd name="connsiteY31" fmla="*/ 475719 h 3278793"/>
              <a:gd name="connsiteX32" fmla="*/ 8609776 w 12191696"/>
              <a:gd name="connsiteY32" fmla="*/ 458554 h 3278793"/>
              <a:gd name="connsiteX33" fmla="*/ 8881651 w 12191696"/>
              <a:gd name="connsiteY33" fmla="*/ 442089 h 3278793"/>
              <a:gd name="connsiteX34" fmla="*/ 9153526 w 12191696"/>
              <a:gd name="connsiteY34" fmla="*/ 421071 h 3278793"/>
              <a:gd name="connsiteX35" fmla="*/ 9429058 w 12191696"/>
              <a:gd name="connsiteY35" fmla="*/ 395849 h 3278793"/>
              <a:gd name="connsiteX36" fmla="*/ 9700933 w 12191696"/>
              <a:gd name="connsiteY36" fmla="*/ 370626 h 3278793"/>
              <a:gd name="connsiteX37" fmla="*/ 9977684 w 12191696"/>
              <a:gd name="connsiteY37" fmla="*/ 341551 h 3278793"/>
              <a:gd name="connsiteX38" fmla="*/ 10255655 w 12191696"/>
              <a:gd name="connsiteY38" fmla="*/ 309673 h 3278793"/>
              <a:gd name="connsiteX39" fmla="*/ 10529968 w 12191696"/>
              <a:gd name="connsiteY39" fmla="*/ 276043 h 3278793"/>
              <a:gd name="connsiteX40" fmla="*/ 10807939 w 12191696"/>
              <a:gd name="connsiteY40" fmla="*/ 236809 h 3278793"/>
              <a:gd name="connsiteX41" fmla="*/ 11084690 w 12191696"/>
              <a:gd name="connsiteY41" fmla="*/ 194772 h 3278793"/>
              <a:gd name="connsiteX42" fmla="*/ 11362661 w 12191696"/>
              <a:gd name="connsiteY42" fmla="*/ 153085 h 3278793"/>
              <a:gd name="connsiteX43" fmla="*/ 11639412 w 12191696"/>
              <a:gd name="connsiteY43" fmla="*/ 104392 h 3278793"/>
              <a:gd name="connsiteX44" fmla="*/ 11914945 w 12191696"/>
              <a:gd name="connsiteY44" fmla="*/ 54648 h 3278793"/>
              <a:gd name="connsiteX45" fmla="*/ 12191696 w 12191696"/>
              <a:gd name="connsiteY45" fmla="*/ 2452 h 3278793"/>
              <a:gd name="connsiteX46" fmla="*/ 12191696 w 12191696"/>
              <a:gd name="connsiteY46" fmla="*/ 2802467 h 3278793"/>
              <a:gd name="connsiteX47" fmla="*/ 12191695 w 12191696"/>
              <a:gd name="connsiteY47" fmla="*/ 2802467 h 3278793"/>
              <a:gd name="connsiteX48" fmla="*/ 12191695 w 12191696"/>
              <a:gd name="connsiteY48" fmla="*/ 3278793 h 3278793"/>
              <a:gd name="connsiteX49" fmla="*/ 0 w 12191696"/>
              <a:gd name="connsiteY49" fmla="*/ 3278793 h 3278793"/>
              <a:gd name="connsiteX50" fmla="*/ 0 w 12191696"/>
              <a:gd name="connsiteY50" fmla="*/ 2134639 h 3278793"/>
              <a:gd name="connsiteX51" fmla="*/ 1 w 12191696"/>
              <a:gd name="connsiteY51" fmla="*/ 2134639 h 3278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278793">
                <a:moveTo>
                  <a:pt x="1" y="0"/>
                </a:moveTo>
                <a:lnTo>
                  <a:pt x="71932" y="12261"/>
                </a:lnTo>
                <a:lnTo>
                  <a:pt x="282849" y="48343"/>
                </a:lnTo>
                <a:lnTo>
                  <a:pt x="436464" y="73565"/>
                </a:lnTo>
                <a:lnTo>
                  <a:pt x="619339" y="100188"/>
                </a:lnTo>
                <a:lnTo>
                  <a:pt x="836351" y="132066"/>
                </a:lnTo>
                <a:lnTo>
                  <a:pt x="1076528" y="165696"/>
                </a:lnTo>
                <a:lnTo>
                  <a:pt x="1347183"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802467"/>
                </a:lnTo>
                <a:lnTo>
                  <a:pt x="12191695" y="2802467"/>
                </a:lnTo>
                <a:lnTo>
                  <a:pt x="12191695" y="3278793"/>
                </a:lnTo>
                <a:lnTo>
                  <a:pt x="0" y="3278793"/>
                </a:lnTo>
                <a:lnTo>
                  <a:pt x="0" y="2134639"/>
                </a:lnTo>
                <a:lnTo>
                  <a:pt x="1" y="2134639"/>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EB541FAE-0CE0-4611-B142-652BB5C8A25C}"/>
              </a:ext>
            </a:extLst>
          </p:cNvPr>
          <p:cNvSpPr>
            <a:spLocks noGrp="1"/>
          </p:cNvSpPr>
          <p:nvPr>
            <p:ph type="title"/>
          </p:nvPr>
        </p:nvSpPr>
        <p:spPr>
          <a:xfrm>
            <a:off x="636916" y="4371849"/>
            <a:ext cx="9149350" cy="1350523"/>
          </a:xfrm>
        </p:spPr>
        <p:txBody>
          <a:bodyPr vert="horz" lIns="91440" tIns="45720" rIns="91440" bIns="45720" rtlCol="0" anchor="b">
            <a:normAutofit/>
          </a:bodyPr>
          <a:lstStyle/>
          <a:p>
            <a:r>
              <a:rPr lang="en-US" sz="6600" b="0" i="0" kern="1200">
                <a:solidFill>
                  <a:srgbClr val="EBEBEB"/>
                </a:solidFill>
                <a:latin typeface="+mj-lt"/>
                <a:ea typeface="+mj-ea"/>
                <a:cs typeface="+mj-cs"/>
              </a:rPr>
              <a:t>Inventory Report	</a:t>
            </a:r>
          </a:p>
        </p:txBody>
      </p:sp>
      <p:sp>
        <p:nvSpPr>
          <p:cNvPr id="3" name="Content Placeholder 2">
            <a:extLst>
              <a:ext uri="{FF2B5EF4-FFF2-40B4-BE49-F238E27FC236}">
                <a16:creationId xmlns:a16="http://schemas.microsoft.com/office/drawing/2014/main" id="{2A209E12-6ED9-4C84-A5C4-EA8774C8508D}"/>
              </a:ext>
            </a:extLst>
          </p:cNvPr>
          <p:cNvSpPr>
            <a:spLocks noGrp="1"/>
          </p:cNvSpPr>
          <p:nvPr>
            <p:ph idx="1"/>
          </p:nvPr>
        </p:nvSpPr>
        <p:spPr>
          <a:xfrm>
            <a:off x="636916" y="5722374"/>
            <a:ext cx="9149349" cy="487924"/>
          </a:xfrm>
        </p:spPr>
        <p:txBody>
          <a:bodyPr vert="horz" lIns="91440" tIns="45720" rIns="91440" bIns="45720" rtlCol="0" anchor="t">
            <a:normAutofit/>
          </a:bodyPr>
          <a:lstStyle/>
          <a:p>
            <a:pPr marL="0" indent="0">
              <a:lnSpc>
                <a:spcPct val="90000"/>
              </a:lnSpc>
              <a:buNone/>
            </a:pPr>
            <a:r>
              <a:rPr lang="en-US" sz="1700" cap="all">
                <a:solidFill>
                  <a:schemeClr val="tx2">
                    <a:lumMod val="40000"/>
                    <a:lumOff val="60000"/>
                  </a:schemeClr>
                </a:solidFill>
              </a:rPr>
              <a:t>You can easily access the data stored in your shop by inventory report.</a:t>
            </a:r>
          </a:p>
        </p:txBody>
      </p:sp>
    </p:spTree>
    <p:extLst>
      <p:ext uri="{BB962C8B-B14F-4D97-AF65-F5344CB8AC3E}">
        <p14:creationId xmlns:p14="http://schemas.microsoft.com/office/powerpoint/2010/main" val="351761574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Picture 4" descr="A screenshot of a cell phone&#10;&#10;Description generated with very high confidence">
            <a:extLst>
              <a:ext uri="{FF2B5EF4-FFF2-40B4-BE49-F238E27FC236}">
                <a16:creationId xmlns:a16="http://schemas.microsoft.com/office/drawing/2014/main" id="{C1C68E28-2DBC-476B-8982-1F15AAB43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691847"/>
            <a:ext cx="5449889" cy="3474303"/>
          </a:xfrm>
          <a:prstGeom prst="rect">
            <a:avLst/>
          </a:prstGeom>
          <a:effectLst/>
        </p:spPr>
      </p:pic>
      <p:sp>
        <p:nvSpPr>
          <p:cNvPr id="18" name="Rectangle 17">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7D72E7-06B4-4C99-BAFD-CC09115BCF8D}"/>
              </a:ext>
            </a:extLst>
          </p:cNvPr>
          <p:cNvSpPr>
            <a:spLocks noGrp="1"/>
          </p:cNvSpPr>
          <p:nvPr>
            <p:ph type="title"/>
          </p:nvPr>
        </p:nvSpPr>
        <p:spPr>
          <a:xfrm>
            <a:off x="648931" y="629266"/>
            <a:ext cx="4166510" cy="1622321"/>
          </a:xfrm>
        </p:spPr>
        <p:txBody>
          <a:bodyPr>
            <a:normAutofit/>
          </a:bodyPr>
          <a:lstStyle/>
          <a:p>
            <a:pPr>
              <a:lnSpc>
                <a:spcPct val="90000"/>
              </a:lnSpc>
            </a:pPr>
            <a:r>
              <a:rPr lang="en-US" sz="3600" dirty="0">
                <a:solidFill>
                  <a:srgbClr val="EBEBEB"/>
                </a:solidFill>
              </a:rPr>
              <a:t>Creating Manager or Server</a:t>
            </a:r>
          </a:p>
        </p:txBody>
      </p:sp>
      <p:sp>
        <p:nvSpPr>
          <p:cNvPr id="3" name="Content Placeholder 2">
            <a:extLst>
              <a:ext uri="{FF2B5EF4-FFF2-40B4-BE49-F238E27FC236}">
                <a16:creationId xmlns:a16="http://schemas.microsoft.com/office/drawing/2014/main" id="{9468D71B-1400-44DE-BDC5-A5B15A0C0243}"/>
              </a:ext>
            </a:extLst>
          </p:cNvPr>
          <p:cNvSpPr>
            <a:spLocks noGrp="1"/>
          </p:cNvSpPr>
          <p:nvPr>
            <p:ph idx="1"/>
          </p:nvPr>
        </p:nvSpPr>
        <p:spPr>
          <a:xfrm>
            <a:off x="648931" y="2438400"/>
            <a:ext cx="4166509" cy="3785419"/>
          </a:xfrm>
        </p:spPr>
        <p:txBody>
          <a:bodyPr>
            <a:normAutofit fontScale="92500" lnSpcReduction="20000"/>
          </a:bodyPr>
          <a:lstStyle/>
          <a:p>
            <a:r>
              <a:rPr lang="en-US" dirty="0">
                <a:solidFill>
                  <a:srgbClr val="EBEBEB"/>
                </a:solidFill>
              </a:rPr>
              <a:t>When you create your manager or server, application will ask for the name, phone and id for the person and after inputting the valid information for person. Application will provide a by default password for server or manager. Every by default  is almost unique as the info for every person will be different.</a:t>
            </a:r>
          </a:p>
          <a:p>
            <a:r>
              <a:rPr lang="en-US" dirty="0">
                <a:solidFill>
                  <a:srgbClr val="EBEBEB"/>
                </a:solidFill>
              </a:rPr>
              <a:t>This the by default message for the manager created by owner.</a:t>
            </a:r>
          </a:p>
        </p:txBody>
      </p:sp>
    </p:spTree>
    <p:extLst>
      <p:ext uri="{BB962C8B-B14F-4D97-AF65-F5344CB8AC3E}">
        <p14:creationId xmlns:p14="http://schemas.microsoft.com/office/powerpoint/2010/main" val="166383173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48E8-417C-435C-885C-5436E77CE352}"/>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F42C669F-5D4C-4F2F-AB67-95E254746187}"/>
              </a:ext>
            </a:extLst>
          </p:cNvPr>
          <p:cNvSpPr>
            <a:spLocks noGrp="1"/>
          </p:cNvSpPr>
          <p:nvPr>
            <p:ph idx="1"/>
          </p:nvPr>
        </p:nvSpPr>
        <p:spPr/>
        <p:txBody>
          <a:bodyPr/>
          <a:lstStyle/>
          <a:p>
            <a:r>
              <a:rPr lang="en-US" dirty="0"/>
              <a:t>The application is under the process, you will see some great updates for the application, like you can create new emporium.</a:t>
            </a:r>
          </a:p>
          <a:p>
            <a:r>
              <a:rPr lang="en-US" dirty="0"/>
              <a:t>Many updates like reports based on the employee performance, and pre suggested ice cream combination for customer. So that customer will not be confused.</a:t>
            </a:r>
          </a:p>
          <a:p>
            <a:r>
              <a:rPr lang="en-US" dirty="0"/>
              <a:t>Changes can be made according to your requirement.</a:t>
            </a:r>
          </a:p>
        </p:txBody>
      </p:sp>
    </p:spTree>
    <p:extLst>
      <p:ext uri="{BB962C8B-B14F-4D97-AF65-F5344CB8AC3E}">
        <p14:creationId xmlns:p14="http://schemas.microsoft.com/office/powerpoint/2010/main" val="411881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27E8-FDBF-4BBB-838B-0660C04D72A0}"/>
              </a:ext>
            </a:extLst>
          </p:cNvPr>
          <p:cNvSpPr>
            <a:spLocks noGrp="1"/>
          </p:cNvSpPr>
          <p:nvPr>
            <p:ph type="title"/>
          </p:nvPr>
        </p:nvSpPr>
        <p:spPr/>
        <p:txBody>
          <a:bodyPr/>
          <a:lstStyle/>
          <a:p>
            <a:pPr algn="ctr"/>
            <a:r>
              <a:rPr lang="en-US" dirty="0"/>
              <a:t>PROJECT MOTO</a:t>
            </a:r>
          </a:p>
        </p:txBody>
      </p:sp>
      <p:sp>
        <p:nvSpPr>
          <p:cNvPr id="3" name="Content Placeholder 2">
            <a:extLst>
              <a:ext uri="{FF2B5EF4-FFF2-40B4-BE49-F238E27FC236}">
                <a16:creationId xmlns:a16="http://schemas.microsoft.com/office/drawing/2014/main" id="{EA7E3252-5088-4947-B144-236A3F41E702}"/>
              </a:ext>
            </a:extLst>
          </p:cNvPr>
          <p:cNvSpPr>
            <a:spLocks noGrp="1"/>
          </p:cNvSpPr>
          <p:nvPr>
            <p:ph idx="1"/>
          </p:nvPr>
        </p:nvSpPr>
        <p:spPr/>
        <p:txBody>
          <a:bodyPr/>
          <a:lstStyle/>
          <a:p>
            <a:r>
              <a:rPr lang="en-US" dirty="0"/>
              <a:t>This project is made for an ice cream shop, to store data and help owners to manage their shop data.</a:t>
            </a:r>
          </a:p>
          <a:p>
            <a:r>
              <a:rPr lang="en-US" dirty="0"/>
              <a:t>The application is sensitive and take care of privacy and data security. Owner has its own password and id. So that another person can not make changes in the application.</a:t>
            </a:r>
          </a:p>
          <a:p>
            <a:r>
              <a:rPr lang="en-US" dirty="0"/>
              <a:t>Application features many essential functions for an ice cream shop, like saving data and taking care of data saved by the owner, manager or server.</a:t>
            </a:r>
          </a:p>
          <a:p>
            <a:r>
              <a:rPr lang="en-US" dirty="0"/>
              <a:t>Application provides most important financial data report, which accounts for the profit or loss in the shop. </a:t>
            </a:r>
          </a:p>
        </p:txBody>
      </p:sp>
    </p:spTree>
    <p:extLst>
      <p:ext uri="{BB962C8B-B14F-4D97-AF65-F5344CB8AC3E}">
        <p14:creationId xmlns:p14="http://schemas.microsoft.com/office/powerpoint/2010/main" val="82636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2849A-570D-49DB-954C-63F144E88A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A42011-E478-428B-9D15-A98E338BF8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9ED2773C-FE51-4632-BA46-036BDCDA6E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6" name="Freeform: Shape 15">
            <a:extLst>
              <a:ext uri="{FF2B5EF4-FFF2-40B4-BE49-F238E27FC236}">
                <a16:creationId xmlns:a16="http://schemas.microsoft.com/office/drawing/2014/main" id="{E02F9158-C4C2-46A8-BE73-A4F77E139F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Picture 4" descr="A screenshot of a computer screen&#10;&#10;Description generated with very high confidence">
            <a:extLst>
              <a:ext uri="{FF2B5EF4-FFF2-40B4-BE49-F238E27FC236}">
                <a16:creationId xmlns:a16="http://schemas.microsoft.com/office/drawing/2014/main" id="{4C933A40-D315-40F2-A6E9-AB9AE6D45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84" y="3057524"/>
            <a:ext cx="5451627" cy="2363477"/>
          </a:xfrm>
          <a:prstGeom prst="rect">
            <a:avLst/>
          </a:prstGeom>
          <a:effectLst/>
        </p:spPr>
      </p:pic>
      <p:sp>
        <p:nvSpPr>
          <p:cNvPr id="2" name="Title 1">
            <a:extLst>
              <a:ext uri="{FF2B5EF4-FFF2-40B4-BE49-F238E27FC236}">
                <a16:creationId xmlns:a16="http://schemas.microsoft.com/office/drawing/2014/main" id="{0AE0821B-172A-4803-9A7A-5D16F9846210}"/>
              </a:ext>
            </a:extLst>
          </p:cNvPr>
          <p:cNvSpPr>
            <a:spLocks noGrp="1"/>
          </p:cNvSpPr>
          <p:nvPr>
            <p:ph type="title"/>
          </p:nvPr>
        </p:nvSpPr>
        <p:spPr>
          <a:xfrm>
            <a:off x="648930" y="629267"/>
            <a:ext cx="9252154" cy="1016654"/>
          </a:xfrm>
        </p:spPr>
        <p:txBody>
          <a:bodyPr>
            <a:normAutofit/>
          </a:bodyPr>
          <a:lstStyle/>
          <a:p>
            <a:r>
              <a:rPr lang="en-US">
                <a:solidFill>
                  <a:srgbClr val="EBEBEB"/>
                </a:solidFill>
              </a:rPr>
              <a:t>FEATURES</a:t>
            </a:r>
          </a:p>
        </p:txBody>
      </p:sp>
      <p:sp>
        <p:nvSpPr>
          <p:cNvPr id="3" name="Content Placeholder 2">
            <a:extLst>
              <a:ext uri="{FF2B5EF4-FFF2-40B4-BE49-F238E27FC236}">
                <a16:creationId xmlns:a16="http://schemas.microsoft.com/office/drawing/2014/main" id="{08C87EDF-72B5-440F-8AA3-D59675C54052}"/>
              </a:ext>
            </a:extLst>
          </p:cNvPr>
          <p:cNvSpPr>
            <a:spLocks noGrp="1"/>
          </p:cNvSpPr>
          <p:nvPr>
            <p:ph idx="1"/>
          </p:nvPr>
        </p:nvSpPr>
        <p:spPr>
          <a:xfrm>
            <a:off x="6421089" y="2548281"/>
            <a:ext cx="5122606" cy="3658689"/>
          </a:xfrm>
        </p:spPr>
        <p:txBody>
          <a:bodyPr>
            <a:normAutofit/>
          </a:bodyPr>
          <a:lstStyle/>
          <a:p>
            <a:pPr>
              <a:lnSpc>
                <a:spcPct val="90000"/>
              </a:lnSpc>
            </a:pPr>
            <a:r>
              <a:rPr lang="en-US" sz="1400"/>
              <a:t>When user will start the application then he will get an option to choose his role. </a:t>
            </a:r>
          </a:p>
          <a:p>
            <a:pPr>
              <a:lnSpc>
                <a:spcPct val="90000"/>
              </a:lnSpc>
            </a:pPr>
            <a:r>
              <a:rPr lang="en-US" sz="1400"/>
              <a:t>After choosing role user will asked to verify his/ her identity by asking for user id and password to login in the application.</a:t>
            </a:r>
          </a:p>
          <a:p>
            <a:pPr>
              <a:lnSpc>
                <a:spcPct val="90000"/>
              </a:lnSpc>
            </a:pPr>
            <a:r>
              <a:rPr lang="en-US" sz="1400"/>
              <a:t>If user is new customer, then he can continue by adding him in the data or continuing as a guest. Old customer can enter their name and phone number to continue as a customer also.</a:t>
            </a:r>
          </a:p>
          <a:p>
            <a:pPr>
              <a:lnSpc>
                <a:spcPct val="90000"/>
              </a:lnSpc>
            </a:pPr>
            <a:r>
              <a:rPr lang="en-US" sz="1400"/>
              <a:t>If user identity is not verified then it will give you an error message.</a:t>
            </a:r>
          </a:p>
          <a:p>
            <a:pPr>
              <a:lnSpc>
                <a:spcPct val="90000"/>
              </a:lnSpc>
            </a:pPr>
            <a:r>
              <a:rPr lang="en-US" sz="1400"/>
              <a:t>And if user identity is verified, then a main MAVS EMPORIUM WINDOWS will appear.</a:t>
            </a:r>
          </a:p>
        </p:txBody>
      </p:sp>
    </p:spTree>
    <p:extLst>
      <p:ext uri="{BB962C8B-B14F-4D97-AF65-F5344CB8AC3E}">
        <p14:creationId xmlns:p14="http://schemas.microsoft.com/office/powerpoint/2010/main" val="144250228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Picture 4" descr="A screenshot of a cell phone&#10;&#10;Description generated with very high confidence">
            <a:extLst>
              <a:ext uri="{FF2B5EF4-FFF2-40B4-BE49-F238E27FC236}">
                <a16:creationId xmlns:a16="http://schemas.microsoft.com/office/drawing/2014/main" id="{4C770457-79E1-49B4-8B8E-0DE035CA8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882592"/>
            <a:ext cx="5449889" cy="3092812"/>
          </a:xfrm>
          <a:prstGeom prst="rect">
            <a:avLst/>
          </a:prstGeom>
          <a:effectLst/>
        </p:spPr>
      </p:pic>
      <p:sp>
        <p:nvSpPr>
          <p:cNvPr id="18" name="Rectangle 17">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5378BDA-DD3D-496E-BFC0-0757648DC6D8}"/>
              </a:ext>
            </a:extLst>
          </p:cNvPr>
          <p:cNvSpPr>
            <a:spLocks noGrp="1"/>
          </p:cNvSpPr>
          <p:nvPr>
            <p:ph type="title"/>
          </p:nvPr>
        </p:nvSpPr>
        <p:spPr>
          <a:xfrm>
            <a:off x="648931" y="629266"/>
            <a:ext cx="4166510" cy="1622321"/>
          </a:xfrm>
        </p:spPr>
        <p:txBody>
          <a:bodyPr>
            <a:normAutofit/>
          </a:bodyPr>
          <a:lstStyle/>
          <a:p>
            <a:r>
              <a:rPr lang="en-US">
                <a:solidFill>
                  <a:srgbClr val="EBEBEB"/>
                </a:solidFill>
              </a:rPr>
              <a:t>OWNER WINDOW	</a:t>
            </a:r>
          </a:p>
        </p:txBody>
      </p:sp>
      <p:sp>
        <p:nvSpPr>
          <p:cNvPr id="3" name="Content Placeholder 2">
            <a:extLst>
              <a:ext uri="{FF2B5EF4-FFF2-40B4-BE49-F238E27FC236}">
                <a16:creationId xmlns:a16="http://schemas.microsoft.com/office/drawing/2014/main" id="{3892F500-8A9C-4FE7-BC93-2CC4891DFF6A}"/>
              </a:ext>
            </a:extLst>
          </p:cNvPr>
          <p:cNvSpPr>
            <a:spLocks noGrp="1"/>
          </p:cNvSpPr>
          <p:nvPr>
            <p:ph idx="1"/>
          </p:nvPr>
        </p:nvSpPr>
        <p:spPr>
          <a:xfrm>
            <a:off x="648931" y="2438400"/>
            <a:ext cx="4796942" cy="3785419"/>
          </a:xfrm>
        </p:spPr>
        <p:txBody>
          <a:bodyPr>
            <a:normAutofit/>
          </a:bodyPr>
          <a:lstStyle/>
          <a:p>
            <a:r>
              <a:rPr lang="en-US" dirty="0">
                <a:solidFill>
                  <a:srgbClr val="EBEBEB"/>
                </a:solidFill>
              </a:rPr>
              <a:t>Owner windows have every function from creating an order to creating an manager. Owner has access to everything in the application.</a:t>
            </a:r>
          </a:p>
          <a:p>
            <a:r>
              <a:rPr lang="en-US" dirty="0">
                <a:solidFill>
                  <a:srgbClr val="EBEBEB"/>
                </a:solidFill>
              </a:rPr>
              <a:t>While manager cannot create another manager, while he have access to everything.</a:t>
            </a:r>
          </a:p>
          <a:p>
            <a:pPr marL="0" indent="0">
              <a:buNone/>
            </a:pPr>
            <a:endParaRPr lang="en-US" dirty="0">
              <a:solidFill>
                <a:srgbClr val="EBEBEB"/>
              </a:solidFill>
            </a:endParaRPr>
          </a:p>
          <a:p>
            <a:pPr marL="0" indent="0">
              <a:buNone/>
            </a:pPr>
            <a:endParaRPr lang="en-US" dirty="0">
              <a:solidFill>
                <a:srgbClr val="EBEBEB"/>
              </a:solidFill>
            </a:endParaRPr>
          </a:p>
        </p:txBody>
      </p:sp>
    </p:spTree>
    <p:extLst>
      <p:ext uri="{BB962C8B-B14F-4D97-AF65-F5344CB8AC3E}">
        <p14:creationId xmlns:p14="http://schemas.microsoft.com/office/powerpoint/2010/main" val="38810825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AF24-1692-4300-9975-B613EDEC767D}"/>
              </a:ext>
            </a:extLst>
          </p:cNvPr>
          <p:cNvSpPr>
            <a:spLocks noGrp="1"/>
          </p:cNvSpPr>
          <p:nvPr>
            <p:ph type="title"/>
          </p:nvPr>
        </p:nvSpPr>
        <p:spPr/>
        <p:txBody>
          <a:bodyPr/>
          <a:lstStyle/>
          <a:p>
            <a:pPr algn="ctr"/>
            <a:r>
              <a:rPr lang="en-US" dirty="0"/>
              <a:t>Server</a:t>
            </a:r>
          </a:p>
        </p:txBody>
      </p:sp>
      <p:sp>
        <p:nvSpPr>
          <p:cNvPr id="3" name="Content Placeholder 2">
            <a:extLst>
              <a:ext uri="{FF2B5EF4-FFF2-40B4-BE49-F238E27FC236}">
                <a16:creationId xmlns:a16="http://schemas.microsoft.com/office/drawing/2014/main" id="{65EC430B-E512-4B9E-A4E6-16526F3BEE0D}"/>
              </a:ext>
            </a:extLst>
          </p:cNvPr>
          <p:cNvSpPr>
            <a:spLocks noGrp="1"/>
          </p:cNvSpPr>
          <p:nvPr>
            <p:ph idx="1"/>
          </p:nvPr>
        </p:nvSpPr>
        <p:spPr/>
        <p:txBody>
          <a:bodyPr/>
          <a:lstStyle/>
          <a:p>
            <a:r>
              <a:rPr lang="en-US" dirty="0"/>
              <a:t>Server can create customer, an order, restock items on the basis of needs. </a:t>
            </a:r>
          </a:p>
          <a:p>
            <a:r>
              <a:rPr lang="en-US" dirty="0"/>
              <a:t>Server can save data, fill order and can get paid for order.</a:t>
            </a:r>
          </a:p>
          <a:p>
            <a:r>
              <a:rPr lang="en-US" dirty="0"/>
              <a:t>Server salary is dependent on the number of orders is filled.</a:t>
            </a:r>
          </a:p>
          <a:p>
            <a:r>
              <a:rPr lang="en-US" dirty="0"/>
              <a:t>It can be changed on the basis of owners requirement.</a:t>
            </a:r>
          </a:p>
          <a:p>
            <a:r>
              <a:rPr lang="en-US" dirty="0"/>
              <a:t>Server has access to all the sides besides of some critical reports like financial reports, it cannot create himself or manager.  </a:t>
            </a:r>
          </a:p>
          <a:p>
            <a:endParaRPr lang="en-US" dirty="0"/>
          </a:p>
        </p:txBody>
      </p:sp>
    </p:spTree>
    <p:extLst>
      <p:ext uri="{BB962C8B-B14F-4D97-AF65-F5344CB8AC3E}">
        <p14:creationId xmlns:p14="http://schemas.microsoft.com/office/powerpoint/2010/main" val="205337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45C2-8951-44BB-8A17-D85A6709CA0D}"/>
              </a:ext>
            </a:extLst>
          </p:cNvPr>
          <p:cNvSpPr>
            <a:spLocks noGrp="1"/>
          </p:cNvSpPr>
          <p:nvPr>
            <p:ph type="title"/>
          </p:nvPr>
        </p:nvSpPr>
        <p:spPr/>
        <p:txBody>
          <a:bodyPr/>
          <a:lstStyle/>
          <a:p>
            <a:pPr algn="ctr"/>
            <a:r>
              <a:rPr lang="en-US" dirty="0"/>
              <a:t>Customer	</a:t>
            </a:r>
          </a:p>
        </p:txBody>
      </p:sp>
      <p:sp>
        <p:nvSpPr>
          <p:cNvPr id="3" name="Content Placeholder 2">
            <a:extLst>
              <a:ext uri="{FF2B5EF4-FFF2-40B4-BE49-F238E27FC236}">
                <a16:creationId xmlns:a16="http://schemas.microsoft.com/office/drawing/2014/main" id="{BD301F36-467B-4EE3-A59A-69CD2E418913}"/>
              </a:ext>
            </a:extLst>
          </p:cNvPr>
          <p:cNvSpPr>
            <a:spLocks noGrp="1"/>
          </p:cNvSpPr>
          <p:nvPr>
            <p:ph idx="1"/>
          </p:nvPr>
        </p:nvSpPr>
        <p:spPr/>
        <p:txBody>
          <a:bodyPr/>
          <a:lstStyle/>
          <a:p>
            <a:r>
              <a:rPr lang="en-US" dirty="0"/>
              <a:t>Customer can create an order.</a:t>
            </a:r>
          </a:p>
          <a:p>
            <a:r>
              <a:rPr lang="en-US" dirty="0"/>
              <a:t>They can see the inventory report to find whether item of their choice is available or not. </a:t>
            </a:r>
          </a:p>
          <a:p>
            <a:r>
              <a:rPr lang="en-US" dirty="0"/>
              <a:t>Though while creating an order customer will have </a:t>
            </a:r>
            <a:r>
              <a:rPr lang="en-US" dirty="0" err="1"/>
              <a:t>atleast</a:t>
            </a:r>
            <a:r>
              <a:rPr lang="en-US" dirty="0"/>
              <a:t> one quantity of the item they order.</a:t>
            </a:r>
          </a:p>
          <a:p>
            <a:endParaRPr lang="en-US" dirty="0"/>
          </a:p>
        </p:txBody>
      </p:sp>
    </p:spTree>
    <p:extLst>
      <p:ext uri="{BB962C8B-B14F-4D97-AF65-F5344CB8AC3E}">
        <p14:creationId xmlns:p14="http://schemas.microsoft.com/office/powerpoint/2010/main" val="340540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2849A-570D-49DB-954C-63F144E88A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A42011-E478-428B-9D15-A98E338BF8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9ED2773C-FE51-4632-BA46-036BDCDA6E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6" name="Freeform: Shape 15">
            <a:extLst>
              <a:ext uri="{FF2B5EF4-FFF2-40B4-BE49-F238E27FC236}">
                <a16:creationId xmlns:a16="http://schemas.microsoft.com/office/drawing/2014/main" id="{E02F9158-C4C2-46A8-BE73-A4F77E139F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Picture 4" descr="A screenshot of a cell phone&#10;&#10;Description generated with very high confidence">
            <a:extLst>
              <a:ext uri="{FF2B5EF4-FFF2-40B4-BE49-F238E27FC236}">
                <a16:creationId xmlns:a16="http://schemas.microsoft.com/office/drawing/2014/main" id="{AEDB7DCE-1CB8-4CCF-B0D8-EC148DAB9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84" y="2655213"/>
            <a:ext cx="5451627" cy="3448154"/>
          </a:xfrm>
          <a:prstGeom prst="rect">
            <a:avLst/>
          </a:prstGeom>
          <a:effectLst/>
        </p:spPr>
      </p:pic>
      <p:sp>
        <p:nvSpPr>
          <p:cNvPr id="2" name="Title 1">
            <a:extLst>
              <a:ext uri="{FF2B5EF4-FFF2-40B4-BE49-F238E27FC236}">
                <a16:creationId xmlns:a16="http://schemas.microsoft.com/office/drawing/2014/main" id="{292EACDD-3C6F-4FDD-B1A8-E2C775DEFBC0}"/>
              </a:ext>
            </a:extLst>
          </p:cNvPr>
          <p:cNvSpPr>
            <a:spLocks noGrp="1"/>
          </p:cNvSpPr>
          <p:nvPr>
            <p:ph type="title"/>
          </p:nvPr>
        </p:nvSpPr>
        <p:spPr>
          <a:xfrm>
            <a:off x="648930" y="629267"/>
            <a:ext cx="9252154" cy="1016654"/>
          </a:xfrm>
        </p:spPr>
        <p:txBody>
          <a:bodyPr>
            <a:normAutofit/>
          </a:bodyPr>
          <a:lstStyle/>
          <a:p>
            <a:r>
              <a:rPr lang="en-US">
                <a:solidFill>
                  <a:srgbClr val="EBEBEB"/>
                </a:solidFill>
              </a:rPr>
              <a:t>Creating an Order</a:t>
            </a:r>
          </a:p>
        </p:txBody>
      </p:sp>
      <p:sp>
        <p:nvSpPr>
          <p:cNvPr id="3" name="Content Placeholder 2">
            <a:extLst>
              <a:ext uri="{FF2B5EF4-FFF2-40B4-BE49-F238E27FC236}">
                <a16:creationId xmlns:a16="http://schemas.microsoft.com/office/drawing/2014/main" id="{D6940F7C-1100-4002-87DB-BE0F85E951BE}"/>
              </a:ext>
            </a:extLst>
          </p:cNvPr>
          <p:cNvSpPr>
            <a:spLocks noGrp="1"/>
          </p:cNvSpPr>
          <p:nvPr>
            <p:ph idx="1"/>
          </p:nvPr>
        </p:nvSpPr>
        <p:spPr>
          <a:xfrm>
            <a:off x="6421089" y="2548281"/>
            <a:ext cx="5122606" cy="3658689"/>
          </a:xfrm>
        </p:spPr>
        <p:txBody>
          <a:bodyPr>
            <a:normAutofit/>
          </a:bodyPr>
          <a:lstStyle/>
          <a:p>
            <a:r>
              <a:rPr lang="en-US" dirty="0"/>
              <a:t>To create an order you have to choose customer first and then start creating an actual order. If customer does not want to give his info then he / she can continue as a guest, and if he/she is old customer then you can choose from drop down menu. </a:t>
            </a:r>
          </a:p>
          <a:p>
            <a:r>
              <a:rPr lang="en-US" dirty="0"/>
              <a:t>While you can create new customer </a:t>
            </a:r>
          </a:p>
        </p:txBody>
      </p:sp>
    </p:spTree>
    <p:extLst>
      <p:ext uri="{BB962C8B-B14F-4D97-AF65-F5344CB8AC3E}">
        <p14:creationId xmlns:p14="http://schemas.microsoft.com/office/powerpoint/2010/main" val="37537615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Picture 4" descr="A screenshot of a cell phone&#10;&#10;Description generated with very high confidence">
            <a:extLst>
              <a:ext uri="{FF2B5EF4-FFF2-40B4-BE49-F238E27FC236}">
                <a16:creationId xmlns:a16="http://schemas.microsoft.com/office/drawing/2014/main" id="{5E6E1484-3A32-43AF-9AD8-2BFAD1A54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392103"/>
            <a:ext cx="5449889" cy="4073791"/>
          </a:xfrm>
          <a:prstGeom prst="rect">
            <a:avLst/>
          </a:prstGeom>
          <a:effectLst/>
        </p:spPr>
      </p:pic>
      <p:sp>
        <p:nvSpPr>
          <p:cNvPr id="18" name="Rectangle 17">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B67B25-F692-4E36-B617-03503F13DA57}"/>
              </a:ext>
            </a:extLst>
          </p:cNvPr>
          <p:cNvSpPr>
            <a:spLocks noGrp="1"/>
          </p:cNvSpPr>
          <p:nvPr>
            <p:ph type="title"/>
          </p:nvPr>
        </p:nvSpPr>
        <p:spPr>
          <a:xfrm>
            <a:off x="648931" y="629266"/>
            <a:ext cx="4166510" cy="1622321"/>
          </a:xfrm>
        </p:spPr>
        <p:txBody>
          <a:bodyPr>
            <a:normAutofit/>
          </a:bodyPr>
          <a:lstStyle/>
          <a:p>
            <a:r>
              <a:rPr lang="en-US">
                <a:solidFill>
                  <a:srgbClr val="EBEBEB"/>
                </a:solidFill>
              </a:rPr>
              <a:t>Creating order part 2</a:t>
            </a:r>
          </a:p>
        </p:txBody>
      </p:sp>
      <p:sp>
        <p:nvSpPr>
          <p:cNvPr id="3" name="Content Placeholder 2">
            <a:extLst>
              <a:ext uri="{FF2B5EF4-FFF2-40B4-BE49-F238E27FC236}">
                <a16:creationId xmlns:a16="http://schemas.microsoft.com/office/drawing/2014/main" id="{BC6991EA-8D44-4D46-A145-E31D1B814078}"/>
              </a:ext>
            </a:extLst>
          </p:cNvPr>
          <p:cNvSpPr>
            <a:spLocks noGrp="1"/>
          </p:cNvSpPr>
          <p:nvPr>
            <p:ph idx="1"/>
          </p:nvPr>
        </p:nvSpPr>
        <p:spPr>
          <a:xfrm>
            <a:off x="648931" y="2438400"/>
            <a:ext cx="4166509" cy="3785419"/>
          </a:xfrm>
        </p:spPr>
        <p:txBody>
          <a:bodyPr>
            <a:normAutofit lnSpcReduction="10000"/>
          </a:bodyPr>
          <a:lstStyle/>
          <a:p>
            <a:pPr>
              <a:lnSpc>
                <a:spcPct val="90000"/>
              </a:lnSpc>
            </a:pPr>
            <a:r>
              <a:rPr lang="en-US" sz="1600" dirty="0">
                <a:solidFill>
                  <a:srgbClr val="EBEBEB"/>
                </a:solidFill>
              </a:rPr>
              <a:t>After creating or selecting an customer </a:t>
            </a:r>
          </a:p>
          <a:p>
            <a:pPr>
              <a:lnSpc>
                <a:spcPct val="90000"/>
              </a:lnSpc>
            </a:pPr>
            <a:r>
              <a:rPr lang="en-US" sz="1600" dirty="0">
                <a:solidFill>
                  <a:srgbClr val="EBEBEB"/>
                </a:solidFill>
              </a:rPr>
              <a:t>Application will ask you to choose the container for serving, after choosing container you have to choose flavors for ice cream and then toppings for serving. After creating an serving application will ask for confirming the serving. You can create more than one serving in the order.</a:t>
            </a:r>
          </a:p>
          <a:p>
            <a:pPr>
              <a:lnSpc>
                <a:spcPct val="90000"/>
              </a:lnSpc>
            </a:pPr>
            <a:r>
              <a:rPr lang="en-US" sz="1600" dirty="0">
                <a:solidFill>
                  <a:srgbClr val="EBEBEB"/>
                </a:solidFill>
              </a:rPr>
              <a:t>After confirming the whole servings for order in the end a dialog box will provide you the information for the total cost, serving and order number for your order.</a:t>
            </a:r>
          </a:p>
        </p:txBody>
      </p:sp>
    </p:spTree>
    <p:extLst>
      <p:ext uri="{BB962C8B-B14F-4D97-AF65-F5344CB8AC3E}">
        <p14:creationId xmlns:p14="http://schemas.microsoft.com/office/powerpoint/2010/main" val="37122003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A3DA6D-FED2-4369-9ACD-B578C8790D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5627181E-8B3E-4EFB-8F43-17296B86C0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4" name="Freeform: Shape 13">
            <a:extLst>
              <a:ext uri="{FF2B5EF4-FFF2-40B4-BE49-F238E27FC236}">
                <a16:creationId xmlns:a16="http://schemas.microsoft.com/office/drawing/2014/main" id="{2E45DBDE-EAD7-4DEE-B77D-577BBB0A13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Picture 4" descr="A screenshot of a cell phone&#10;&#10;Description generated with very high confidence">
            <a:extLst>
              <a:ext uri="{FF2B5EF4-FFF2-40B4-BE49-F238E27FC236}">
                <a16:creationId xmlns:a16="http://schemas.microsoft.com/office/drawing/2014/main" id="{BC06FA73-1AAB-4175-A076-B4119C5F5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0" y="2548281"/>
            <a:ext cx="4159359" cy="3662018"/>
          </a:xfrm>
          <a:prstGeom prst="rect">
            <a:avLst/>
          </a:prstGeom>
          <a:effectLst/>
        </p:spPr>
      </p:pic>
      <p:sp>
        <p:nvSpPr>
          <p:cNvPr id="16" name="Rectangle 15">
            <a:extLst>
              <a:ext uri="{FF2B5EF4-FFF2-40B4-BE49-F238E27FC236}">
                <a16:creationId xmlns:a16="http://schemas.microsoft.com/office/drawing/2014/main" id="{163C72DE-4C01-4F6C-9020-327690ADA8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68D720-D749-49E4-B23A-3C580908DD88}"/>
              </a:ext>
            </a:extLst>
          </p:cNvPr>
          <p:cNvSpPr>
            <a:spLocks noGrp="1"/>
          </p:cNvSpPr>
          <p:nvPr>
            <p:ph type="title"/>
          </p:nvPr>
        </p:nvSpPr>
        <p:spPr>
          <a:xfrm>
            <a:off x="648930" y="629267"/>
            <a:ext cx="9252154" cy="1016654"/>
          </a:xfrm>
        </p:spPr>
        <p:txBody>
          <a:bodyPr>
            <a:normAutofit/>
          </a:bodyPr>
          <a:lstStyle/>
          <a:p>
            <a:r>
              <a:rPr lang="en-US">
                <a:solidFill>
                  <a:srgbClr val="EBEBEB"/>
                </a:solidFill>
              </a:rPr>
              <a:t>Filling the Order		</a:t>
            </a:r>
          </a:p>
        </p:txBody>
      </p:sp>
      <p:sp>
        <p:nvSpPr>
          <p:cNvPr id="3" name="Content Placeholder 2">
            <a:extLst>
              <a:ext uri="{FF2B5EF4-FFF2-40B4-BE49-F238E27FC236}">
                <a16:creationId xmlns:a16="http://schemas.microsoft.com/office/drawing/2014/main" id="{3D9BCA09-37EA-4818-B42D-B6AFFA760655}"/>
              </a:ext>
            </a:extLst>
          </p:cNvPr>
          <p:cNvSpPr>
            <a:spLocks noGrp="1"/>
          </p:cNvSpPr>
          <p:nvPr>
            <p:ph idx="1"/>
          </p:nvPr>
        </p:nvSpPr>
        <p:spPr>
          <a:xfrm>
            <a:off x="648931" y="2548281"/>
            <a:ext cx="6578592" cy="3658689"/>
          </a:xfrm>
        </p:spPr>
        <p:txBody>
          <a:bodyPr>
            <a:normAutofit/>
          </a:bodyPr>
          <a:lstStyle/>
          <a:p>
            <a:r>
              <a:rPr lang="en-US" dirty="0"/>
              <a:t>After confirming the order the server will go for filling the order. </a:t>
            </a:r>
          </a:p>
          <a:p>
            <a:r>
              <a:rPr lang="en-US" dirty="0"/>
              <a:t>Over there server will choose an order which is not filled. After choosing an order, an dialog box will pop with the information for the order.</a:t>
            </a:r>
          </a:p>
        </p:txBody>
      </p:sp>
    </p:spTree>
    <p:extLst>
      <p:ext uri="{BB962C8B-B14F-4D97-AF65-F5344CB8AC3E}">
        <p14:creationId xmlns:p14="http://schemas.microsoft.com/office/powerpoint/2010/main" val="394000022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TotalTime>
  <Words>866</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MAVS ICE CREAM EMPORIUM</vt:lpstr>
      <vt:lpstr>PROJECT MOTO</vt:lpstr>
      <vt:lpstr>FEATURES</vt:lpstr>
      <vt:lpstr>OWNER WINDOW </vt:lpstr>
      <vt:lpstr>Server</vt:lpstr>
      <vt:lpstr>Customer </vt:lpstr>
      <vt:lpstr>Creating an Order</vt:lpstr>
      <vt:lpstr>Creating order part 2</vt:lpstr>
      <vt:lpstr>Filling the Order  </vt:lpstr>
      <vt:lpstr>Order Payment</vt:lpstr>
      <vt:lpstr>Financial Statement</vt:lpstr>
      <vt:lpstr>Inventory Report </vt:lpstr>
      <vt:lpstr>Creating Manager or Server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MAVS ICE CREAM EMPORIUM</dc:title>
  <dc:creator>Vivek Patel</dc:creator>
  <cp:lastModifiedBy>Vivek Patel</cp:lastModifiedBy>
  <cp:revision>8</cp:revision>
  <dcterms:created xsi:type="dcterms:W3CDTF">2017-11-30T09:04:15Z</dcterms:created>
  <dcterms:modified xsi:type="dcterms:W3CDTF">2017-11-30T10:00:31Z</dcterms:modified>
</cp:coreProperties>
</file>