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sldIdLst>
    <p:sldId id="262" r:id="rId5"/>
    <p:sldId id="256" r:id="rId6"/>
    <p:sldId id="267" r:id="rId7"/>
    <p:sldId id="257" r:id="rId8"/>
    <p:sldId id="265" r:id="rId9"/>
    <p:sldId id="266" r:id="rId10"/>
    <p:sldId id="258" r:id="rId11"/>
    <p:sldId id="260" r:id="rId12"/>
    <p:sldId id="263" r:id="rId13"/>
    <p:sldId id="273" r:id="rId14"/>
    <p:sldId id="275" r:id="rId15"/>
    <p:sldId id="269" r:id="rId16"/>
    <p:sldId id="270" r:id="rId17"/>
    <p:sldId id="271" r:id="rId18"/>
    <p:sldId id="274" r:id="rId19"/>
    <p:sldId id="27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337AB7"/>
    <a:srgbClr val="D8D8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564" autoAdjust="0"/>
  </p:normalViewPr>
  <p:slideViewPr>
    <p:cSldViewPr snapToGrid="0">
      <p:cViewPr varScale="1">
        <p:scale>
          <a:sx n="60" d="100"/>
          <a:sy n="60" d="100"/>
        </p:scale>
        <p:origin x="10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469E2A-8A19-4DB5-A55A-AF758CDD22A9}" type="datetimeFigureOut">
              <a:rPr lang="en-US" smtClean="0"/>
              <a:t>6/10/2021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63CDA3-06D8-46DE-9979-ADFC8DA30F8D}" type="slidenum">
              <a:rPr lang="en-US" smtClean="0"/>
              <a:t>‹#›</a:t>
            </a:fld>
            <a:endParaRPr lang="en-US"/>
          </a:p>
        </p:txBody>
      </p:sp>
    </p:spTree>
    <p:extLst>
      <p:ext uri="{BB962C8B-B14F-4D97-AF65-F5344CB8AC3E}">
        <p14:creationId xmlns:p14="http://schemas.microsoft.com/office/powerpoint/2010/main" val="2613359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Fully Aligned</a:t>
            </a:r>
          </a:p>
        </p:txBody>
      </p:sp>
      <p:sp>
        <p:nvSpPr>
          <p:cNvPr id="4" name="Slide Number Placeholder 3"/>
          <p:cNvSpPr>
            <a:spLocks noGrp="1"/>
          </p:cNvSpPr>
          <p:nvPr>
            <p:ph type="sldNum" sz="quarter" idx="10"/>
          </p:nvPr>
        </p:nvSpPr>
        <p:spPr/>
        <p:txBody>
          <a:bodyPr/>
          <a:lstStyle/>
          <a:p>
            <a:fld id="{6D63CDA3-06D8-46DE-9979-ADFC8DA30F8D}" type="slidenum">
              <a:rPr lang="en-US" smtClean="0"/>
              <a:t>2</a:t>
            </a:fld>
            <a:endParaRPr lang="en-US"/>
          </a:p>
        </p:txBody>
      </p:sp>
    </p:spTree>
    <p:extLst>
      <p:ext uri="{BB962C8B-B14F-4D97-AF65-F5344CB8AC3E}">
        <p14:creationId xmlns:p14="http://schemas.microsoft.com/office/powerpoint/2010/main" val="35256428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63CDA3-06D8-46DE-9979-ADFC8DA30F8D}" type="slidenum">
              <a:rPr lang="en-US" smtClean="0"/>
              <a:t>11</a:t>
            </a:fld>
            <a:endParaRPr lang="en-US"/>
          </a:p>
        </p:txBody>
      </p:sp>
    </p:spTree>
    <p:extLst>
      <p:ext uri="{BB962C8B-B14F-4D97-AF65-F5344CB8AC3E}">
        <p14:creationId xmlns:p14="http://schemas.microsoft.com/office/powerpoint/2010/main" val="2421257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63CDA3-06D8-46DE-9979-ADFC8DA30F8D}" type="slidenum">
              <a:rPr lang="en-US" smtClean="0"/>
              <a:t>12</a:t>
            </a:fld>
            <a:endParaRPr lang="en-US"/>
          </a:p>
        </p:txBody>
      </p:sp>
    </p:spTree>
    <p:extLst>
      <p:ext uri="{BB962C8B-B14F-4D97-AF65-F5344CB8AC3E}">
        <p14:creationId xmlns:p14="http://schemas.microsoft.com/office/powerpoint/2010/main" val="26108911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button to Add Parameter showing blank name label, check box and select number you have</a:t>
            </a:r>
          </a:p>
          <a:p>
            <a:r>
              <a:rPr lang="en-US" dirty="0"/>
              <a:t>Goal is to reflect in parameters at end </a:t>
            </a:r>
          </a:p>
        </p:txBody>
      </p:sp>
      <p:sp>
        <p:nvSpPr>
          <p:cNvPr id="4" name="Slide Number Placeholder 3"/>
          <p:cNvSpPr>
            <a:spLocks noGrp="1"/>
          </p:cNvSpPr>
          <p:nvPr>
            <p:ph type="sldNum" sz="quarter" idx="10"/>
          </p:nvPr>
        </p:nvSpPr>
        <p:spPr/>
        <p:txBody>
          <a:bodyPr/>
          <a:lstStyle/>
          <a:p>
            <a:fld id="{6D63CDA3-06D8-46DE-9979-ADFC8DA30F8D}" type="slidenum">
              <a:rPr lang="en-US" smtClean="0"/>
              <a:t>13</a:t>
            </a:fld>
            <a:endParaRPr lang="en-US"/>
          </a:p>
        </p:txBody>
      </p:sp>
    </p:spTree>
    <p:extLst>
      <p:ext uri="{BB962C8B-B14F-4D97-AF65-F5344CB8AC3E}">
        <p14:creationId xmlns:p14="http://schemas.microsoft.com/office/powerpoint/2010/main" val="16667312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Status bar to show progress of loading chart</a:t>
            </a:r>
          </a:p>
        </p:txBody>
      </p:sp>
      <p:sp>
        <p:nvSpPr>
          <p:cNvPr id="4" name="Slide Number Placeholder 3"/>
          <p:cNvSpPr>
            <a:spLocks noGrp="1"/>
          </p:cNvSpPr>
          <p:nvPr>
            <p:ph type="sldNum" sz="quarter" idx="10"/>
          </p:nvPr>
        </p:nvSpPr>
        <p:spPr/>
        <p:txBody>
          <a:bodyPr/>
          <a:lstStyle/>
          <a:p>
            <a:fld id="{6D63CDA3-06D8-46DE-9979-ADFC8DA30F8D}" type="slidenum">
              <a:rPr lang="en-US" smtClean="0"/>
              <a:t>14</a:t>
            </a:fld>
            <a:endParaRPr lang="en-US"/>
          </a:p>
        </p:txBody>
      </p:sp>
    </p:spTree>
    <p:extLst>
      <p:ext uri="{BB962C8B-B14F-4D97-AF65-F5344CB8AC3E}">
        <p14:creationId xmlns:p14="http://schemas.microsoft.com/office/powerpoint/2010/main" val="36532081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Graph floating variables that are not direct uploaded information</a:t>
            </a:r>
          </a:p>
          <a:p>
            <a:endParaRPr lang="en-US" dirty="0"/>
          </a:p>
          <a:p>
            <a:r>
              <a:rPr lang="en-US" dirty="0"/>
              <a:t>?</a:t>
            </a:r>
          </a:p>
          <a:p>
            <a:r>
              <a:rPr lang="en-US" dirty="0"/>
              <a:t>St Dev for anomalous trends?</a:t>
            </a:r>
          </a:p>
          <a:p>
            <a:endParaRPr lang="en-US" dirty="0"/>
          </a:p>
          <a:p>
            <a:r>
              <a:rPr lang="en-US" dirty="0"/>
              <a:t>Moves to DHRD</a:t>
            </a:r>
          </a:p>
          <a:p>
            <a:r>
              <a:rPr lang="en-US" dirty="0"/>
              <a:t>How does this happen</a:t>
            </a:r>
          </a:p>
        </p:txBody>
      </p:sp>
      <p:sp>
        <p:nvSpPr>
          <p:cNvPr id="4" name="Slide Number Placeholder 3"/>
          <p:cNvSpPr>
            <a:spLocks noGrp="1"/>
          </p:cNvSpPr>
          <p:nvPr>
            <p:ph type="sldNum" sz="quarter" idx="10"/>
          </p:nvPr>
        </p:nvSpPr>
        <p:spPr/>
        <p:txBody>
          <a:bodyPr/>
          <a:lstStyle/>
          <a:p>
            <a:fld id="{6D63CDA3-06D8-46DE-9979-ADFC8DA30F8D}" type="slidenum">
              <a:rPr lang="en-US" smtClean="0"/>
              <a:t>16</a:t>
            </a:fld>
            <a:endParaRPr lang="en-US"/>
          </a:p>
        </p:txBody>
      </p:sp>
    </p:spTree>
    <p:extLst>
      <p:ext uri="{BB962C8B-B14F-4D97-AF65-F5344CB8AC3E}">
        <p14:creationId xmlns:p14="http://schemas.microsoft.com/office/powerpoint/2010/main" val="2559140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KPI and Custom Charts</a:t>
            </a:r>
          </a:p>
          <a:p>
            <a:r>
              <a:rPr lang="en-US" dirty="0"/>
              <a:t>-Changed to Set Limits remove Enable Alerts</a:t>
            </a:r>
          </a:p>
          <a:p>
            <a:r>
              <a:rPr lang="en-US" dirty="0"/>
              <a:t>Fully Aligned</a:t>
            </a:r>
          </a:p>
          <a:p>
            <a:endParaRPr lang="en-US" dirty="0"/>
          </a:p>
        </p:txBody>
      </p:sp>
      <p:sp>
        <p:nvSpPr>
          <p:cNvPr id="4" name="Slide Number Placeholder 3"/>
          <p:cNvSpPr>
            <a:spLocks noGrp="1"/>
          </p:cNvSpPr>
          <p:nvPr>
            <p:ph type="sldNum" sz="quarter" idx="10"/>
          </p:nvPr>
        </p:nvSpPr>
        <p:spPr/>
        <p:txBody>
          <a:bodyPr/>
          <a:lstStyle/>
          <a:p>
            <a:fld id="{6D63CDA3-06D8-46DE-9979-ADFC8DA30F8D}" type="slidenum">
              <a:rPr lang="en-US" smtClean="0"/>
              <a:t>3</a:t>
            </a:fld>
            <a:endParaRPr lang="en-US"/>
          </a:p>
        </p:txBody>
      </p:sp>
    </p:spTree>
    <p:extLst>
      <p:ext uri="{BB962C8B-B14F-4D97-AF65-F5344CB8AC3E}">
        <p14:creationId xmlns:p14="http://schemas.microsoft.com/office/powerpoint/2010/main" val="3464370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busier chart</a:t>
            </a:r>
          </a:p>
          <a:p>
            <a:r>
              <a:rPr lang="en-US" dirty="0"/>
              <a:t>Add 4 checkbox instead of two </a:t>
            </a:r>
          </a:p>
          <a:p>
            <a:r>
              <a:rPr lang="en-US" dirty="0"/>
              <a:t>Aligns with Vista’s 4 – so can use</a:t>
            </a:r>
          </a:p>
          <a:p>
            <a:endParaRPr lang="en-US" dirty="0"/>
          </a:p>
          <a:p>
            <a:r>
              <a:rPr lang="en-US" dirty="0"/>
              <a:t>Two Axis’ needed with multiple variables</a:t>
            </a:r>
          </a:p>
          <a:p>
            <a:r>
              <a:rPr lang="en-US" dirty="0"/>
              <a:t>Checkbox which axis a parameter is on</a:t>
            </a:r>
          </a:p>
          <a:p>
            <a:endParaRPr lang="en-US" dirty="0"/>
          </a:p>
        </p:txBody>
      </p:sp>
      <p:sp>
        <p:nvSpPr>
          <p:cNvPr id="4" name="Slide Number Placeholder 3"/>
          <p:cNvSpPr>
            <a:spLocks noGrp="1"/>
          </p:cNvSpPr>
          <p:nvPr>
            <p:ph type="sldNum" sz="quarter" idx="10"/>
          </p:nvPr>
        </p:nvSpPr>
        <p:spPr/>
        <p:txBody>
          <a:bodyPr/>
          <a:lstStyle/>
          <a:p>
            <a:fld id="{6D63CDA3-06D8-46DE-9979-ADFC8DA30F8D}" type="slidenum">
              <a:rPr lang="en-US" smtClean="0"/>
              <a:t>4</a:t>
            </a:fld>
            <a:endParaRPr lang="en-US"/>
          </a:p>
        </p:txBody>
      </p:sp>
    </p:spTree>
    <p:extLst>
      <p:ext uri="{BB962C8B-B14F-4D97-AF65-F5344CB8AC3E}">
        <p14:creationId xmlns:p14="http://schemas.microsoft.com/office/powerpoint/2010/main" val="2391574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 which is on x and y axis</a:t>
            </a:r>
          </a:p>
          <a:p>
            <a:r>
              <a:rPr lang="en-US" dirty="0"/>
              <a:t>Two Parameters</a:t>
            </a:r>
          </a:p>
          <a:p>
            <a:endParaRPr lang="en-US" dirty="0"/>
          </a:p>
        </p:txBody>
      </p:sp>
      <p:sp>
        <p:nvSpPr>
          <p:cNvPr id="4" name="Slide Number Placeholder 3"/>
          <p:cNvSpPr>
            <a:spLocks noGrp="1"/>
          </p:cNvSpPr>
          <p:nvPr>
            <p:ph type="sldNum" sz="quarter" idx="10"/>
          </p:nvPr>
        </p:nvSpPr>
        <p:spPr/>
        <p:txBody>
          <a:bodyPr/>
          <a:lstStyle/>
          <a:p>
            <a:fld id="{6D63CDA3-06D8-46DE-9979-ADFC8DA30F8D}" type="slidenum">
              <a:rPr lang="en-US" smtClean="0"/>
              <a:t>5</a:t>
            </a:fld>
            <a:endParaRPr lang="en-US"/>
          </a:p>
        </p:txBody>
      </p:sp>
    </p:spTree>
    <p:extLst>
      <p:ext uri="{BB962C8B-B14F-4D97-AF65-F5344CB8AC3E}">
        <p14:creationId xmlns:p14="http://schemas.microsoft.com/office/powerpoint/2010/main" val="1948949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Favorite charts - Save Favorite charts with naming ability template</a:t>
            </a:r>
          </a:p>
          <a:p>
            <a:r>
              <a:rPr lang="en-US" dirty="0"/>
              <a:t>Create report with the charts prepopulated?</a:t>
            </a:r>
          </a:p>
          <a:p>
            <a:endParaRPr lang="en-US" dirty="0"/>
          </a:p>
        </p:txBody>
      </p:sp>
      <p:sp>
        <p:nvSpPr>
          <p:cNvPr id="4" name="Slide Number Placeholder 3"/>
          <p:cNvSpPr>
            <a:spLocks noGrp="1"/>
          </p:cNvSpPr>
          <p:nvPr>
            <p:ph type="sldNum" sz="quarter" idx="10"/>
          </p:nvPr>
        </p:nvSpPr>
        <p:spPr/>
        <p:txBody>
          <a:bodyPr/>
          <a:lstStyle/>
          <a:p>
            <a:fld id="{6D63CDA3-06D8-46DE-9979-ADFC8DA30F8D}" type="slidenum">
              <a:rPr lang="en-US" smtClean="0"/>
              <a:t>6</a:t>
            </a:fld>
            <a:endParaRPr lang="en-US"/>
          </a:p>
        </p:txBody>
      </p:sp>
    </p:spTree>
    <p:extLst>
      <p:ext uri="{BB962C8B-B14F-4D97-AF65-F5344CB8AC3E}">
        <p14:creationId xmlns:p14="http://schemas.microsoft.com/office/powerpoint/2010/main" val="1930676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63CDA3-06D8-46DE-9979-ADFC8DA30F8D}" type="slidenum">
              <a:rPr lang="en-US" smtClean="0"/>
              <a:t>7</a:t>
            </a:fld>
            <a:endParaRPr lang="en-US"/>
          </a:p>
        </p:txBody>
      </p:sp>
    </p:spTree>
    <p:extLst>
      <p:ext uri="{BB962C8B-B14F-4D97-AF65-F5344CB8AC3E}">
        <p14:creationId xmlns:p14="http://schemas.microsoft.com/office/powerpoint/2010/main" val="28804385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Message popup</a:t>
            </a:r>
          </a:p>
          <a:p>
            <a:r>
              <a:rPr lang="en-US" dirty="0"/>
              <a:t>Upload directly to CTVista</a:t>
            </a:r>
          </a:p>
          <a:p>
            <a:endParaRPr lang="en-US" dirty="0"/>
          </a:p>
        </p:txBody>
      </p:sp>
      <p:sp>
        <p:nvSpPr>
          <p:cNvPr id="4" name="Slide Number Placeholder 3"/>
          <p:cNvSpPr>
            <a:spLocks noGrp="1"/>
          </p:cNvSpPr>
          <p:nvPr>
            <p:ph type="sldNum" sz="quarter" idx="10"/>
          </p:nvPr>
        </p:nvSpPr>
        <p:spPr/>
        <p:txBody>
          <a:bodyPr/>
          <a:lstStyle/>
          <a:p>
            <a:fld id="{6D63CDA3-06D8-46DE-9979-ADFC8DA30F8D}" type="slidenum">
              <a:rPr lang="en-US" smtClean="0"/>
              <a:t>8</a:t>
            </a:fld>
            <a:endParaRPr lang="en-US"/>
          </a:p>
        </p:txBody>
      </p:sp>
    </p:spTree>
    <p:extLst>
      <p:ext uri="{BB962C8B-B14F-4D97-AF65-F5344CB8AC3E}">
        <p14:creationId xmlns:p14="http://schemas.microsoft.com/office/powerpoint/2010/main" val="2803970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Popup for </a:t>
            </a:r>
          </a:p>
          <a:p>
            <a:r>
              <a:rPr lang="en-US" dirty="0"/>
              <a:t>@ details of success - # of records processed vs total</a:t>
            </a:r>
          </a:p>
          <a:p>
            <a:r>
              <a:rPr lang="en-US" dirty="0"/>
              <a:t>Historical LOG of them</a:t>
            </a:r>
          </a:p>
          <a:p>
            <a:endParaRPr lang="en-US" dirty="0"/>
          </a:p>
        </p:txBody>
      </p:sp>
      <p:sp>
        <p:nvSpPr>
          <p:cNvPr id="4" name="Slide Number Placeholder 3"/>
          <p:cNvSpPr>
            <a:spLocks noGrp="1"/>
          </p:cNvSpPr>
          <p:nvPr>
            <p:ph type="sldNum" sz="quarter" idx="10"/>
          </p:nvPr>
        </p:nvSpPr>
        <p:spPr/>
        <p:txBody>
          <a:bodyPr/>
          <a:lstStyle/>
          <a:p>
            <a:fld id="{6D63CDA3-06D8-46DE-9979-ADFC8DA30F8D}" type="slidenum">
              <a:rPr lang="en-US" smtClean="0"/>
              <a:t>9</a:t>
            </a:fld>
            <a:endParaRPr lang="en-US"/>
          </a:p>
        </p:txBody>
      </p:sp>
    </p:spTree>
    <p:extLst>
      <p:ext uri="{BB962C8B-B14F-4D97-AF65-F5344CB8AC3E}">
        <p14:creationId xmlns:p14="http://schemas.microsoft.com/office/powerpoint/2010/main" val="2603725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Control Y Axis to remove outlier data points</a:t>
            </a:r>
          </a:p>
        </p:txBody>
      </p:sp>
      <p:sp>
        <p:nvSpPr>
          <p:cNvPr id="4" name="Slide Number Placeholder 3"/>
          <p:cNvSpPr>
            <a:spLocks noGrp="1"/>
          </p:cNvSpPr>
          <p:nvPr>
            <p:ph type="sldNum" sz="quarter" idx="10"/>
          </p:nvPr>
        </p:nvSpPr>
        <p:spPr/>
        <p:txBody>
          <a:bodyPr/>
          <a:lstStyle/>
          <a:p>
            <a:fld id="{6D63CDA3-06D8-46DE-9979-ADFC8DA30F8D}" type="slidenum">
              <a:rPr lang="en-US" smtClean="0"/>
              <a:t>10</a:t>
            </a:fld>
            <a:endParaRPr lang="en-US"/>
          </a:p>
        </p:txBody>
      </p:sp>
    </p:spTree>
    <p:extLst>
      <p:ext uri="{BB962C8B-B14F-4D97-AF65-F5344CB8AC3E}">
        <p14:creationId xmlns:p14="http://schemas.microsoft.com/office/powerpoint/2010/main" val="255485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6D154-37DE-4DC5-AF4C-8ABB892518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D8A510-CAB1-44F1-869F-3CFE89D33C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DCAB37C-6FE8-4D22-BBE3-FE92EBCAF49E}"/>
              </a:ext>
            </a:extLst>
          </p:cNvPr>
          <p:cNvSpPr>
            <a:spLocks noGrp="1"/>
          </p:cNvSpPr>
          <p:nvPr>
            <p:ph type="dt" sz="half" idx="10"/>
          </p:nvPr>
        </p:nvSpPr>
        <p:spPr/>
        <p:txBody>
          <a:bodyPr/>
          <a:lstStyle/>
          <a:p>
            <a:fld id="{F7D7D80D-2D99-4DB3-AD96-778C61007586}" type="datetimeFigureOut">
              <a:rPr lang="en-US" smtClean="0"/>
              <a:t>6/10/2021</a:t>
            </a:fld>
            <a:endParaRPr lang="en-US"/>
          </a:p>
        </p:txBody>
      </p:sp>
      <p:sp>
        <p:nvSpPr>
          <p:cNvPr id="5" name="Footer Placeholder 4">
            <a:extLst>
              <a:ext uri="{FF2B5EF4-FFF2-40B4-BE49-F238E27FC236}">
                <a16:creationId xmlns:a16="http://schemas.microsoft.com/office/drawing/2014/main" id="{5A551E57-96AE-4761-A231-E33B4F4077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952EF6-CD58-4998-93A7-0D5AB9A6667C}"/>
              </a:ext>
            </a:extLst>
          </p:cNvPr>
          <p:cNvSpPr>
            <a:spLocks noGrp="1"/>
          </p:cNvSpPr>
          <p:nvPr>
            <p:ph type="sldNum" sz="quarter" idx="12"/>
          </p:nvPr>
        </p:nvSpPr>
        <p:spPr/>
        <p:txBody>
          <a:bodyPr/>
          <a:lstStyle/>
          <a:p>
            <a:fld id="{F2CCB801-C130-4F05-829B-FCF92ECE62FE}" type="slidenum">
              <a:rPr lang="en-US" smtClean="0"/>
              <a:t>‹#›</a:t>
            </a:fld>
            <a:endParaRPr lang="en-US"/>
          </a:p>
        </p:txBody>
      </p:sp>
    </p:spTree>
    <p:extLst>
      <p:ext uri="{BB962C8B-B14F-4D97-AF65-F5344CB8AC3E}">
        <p14:creationId xmlns:p14="http://schemas.microsoft.com/office/powerpoint/2010/main" val="2175491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BBD03-3F8F-4888-A28B-6FB61679EF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0672AD-B3CE-45B2-872F-09B3790845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404584-13F3-4623-9985-C8E44922DAB5}"/>
              </a:ext>
            </a:extLst>
          </p:cNvPr>
          <p:cNvSpPr>
            <a:spLocks noGrp="1"/>
          </p:cNvSpPr>
          <p:nvPr>
            <p:ph type="dt" sz="half" idx="10"/>
          </p:nvPr>
        </p:nvSpPr>
        <p:spPr/>
        <p:txBody>
          <a:bodyPr/>
          <a:lstStyle/>
          <a:p>
            <a:fld id="{F7D7D80D-2D99-4DB3-AD96-778C61007586}" type="datetimeFigureOut">
              <a:rPr lang="en-US" smtClean="0"/>
              <a:t>6/10/2021</a:t>
            </a:fld>
            <a:endParaRPr lang="en-US"/>
          </a:p>
        </p:txBody>
      </p:sp>
      <p:sp>
        <p:nvSpPr>
          <p:cNvPr id="5" name="Footer Placeholder 4">
            <a:extLst>
              <a:ext uri="{FF2B5EF4-FFF2-40B4-BE49-F238E27FC236}">
                <a16:creationId xmlns:a16="http://schemas.microsoft.com/office/drawing/2014/main" id="{EA98C97C-B0AD-4190-875A-B3BAC49EB4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3D4F53-F995-4251-8201-ABFF531FB80D}"/>
              </a:ext>
            </a:extLst>
          </p:cNvPr>
          <p:cNvSpPr>
            <a:spLocks noGrp="1"/>
          </p:cNvSpPr>
          <p:nvPr>
            <p:ph type="sldNum" sz="quarter" idx="12"/>
          </p:nvPr>
        </p:nvSpPr>
        <p:spPr/>
        <p:txBody>
          <a:bodyPr/>
          <a:lstStyle/>
          <a:p>
            <a:fld id="{F2CCB801-C130-4F05-829B-FCF92ECE62FE}" type="slidenum">
              <a:rPr lang="en-US" smtClean="0"/>
              <a:t>‹#›</a:t>
            </a:fld>
            <a:endParaRPr lang="en-US"/>
          </a:p>
        </p:txBody>
      </p:sp>
    </p:spTree>
    <p:extLst>
      <p:ext uri="{BB962C8B-B14F-4D97-AF65-F5344CB8AC3E}">
        <p14:creationId xmlns:p14="http://schemas.microsoft.com/office/powerpoint/2010/main" val="3275544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3D0E7A-14F0-4244-AAD8-6A6FE4D5371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A43C647-28D1-434D-9E59-6C884CA805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09A87B-A9A8-48C0-8060-A081A89ADB3C}"/>
              </a:ext>
            </a:extLst>
          </p:cNvPr>
          <p:cNvSpPr>
            <a:spLocks noGrp="1"/>
          </p:cNvSpPr>
          <p:nvPr>
            <p:ph type="dt" sz="half" idx="10"/>
          </p:nvPr>
        </p:nvSpPr>
        <p:spPr/>
        <p:txBody>
          <a:bodyPr/>
          <a:lstStyle/>
          <a:p>
            <a:fld id="{F7D7D80D-2D99-4DB3-AD96-778C61007586}" type="datetimeFigureOut">
              <a:rPr lang="en-US" smtClean="0"/>
              <a:t>6/10/2021</a:t>
            </a:fld>
            <a:endParaRPr lang="en-US"/>
          </a:p>
        </p:txBody>
      </p:sp>
      <p:sp>
        <p:nvSpPr>
          <p:cNvPr id="5" name="Footer Placeholder 4">
            <a:extLst>
              <a:ext uri="{FF2B5EF4-FFF2-40B4-BE49-F238E27FC236}">
                <a16:creationId xmlns:a16="http://schemas.microsoft.com/office/drawing/2014/main" id="{90E856A6-1257-4CBD-B123-E8F1432AAB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DEC197-05F3-4FCB-A04A-BCFCE7A0E02E}"/>
              </a:ext>
            </a:extLst>
          </p:cNvPr>
          <p:cNvSpPr>
            <a:spLocks noGrp="1"/>
          </p:cNvSpPr>
          <p:nvPr>
            <p:ph type="sldNum" sz="quarter" idx="12"/>
          </p:nvPr>
        </p:nvSpPr>
        <p:spPr/>
        <p:txBody>
          <a:bodyPr/>
          <a:lstStyle/>
          <a:p>
            <a:fld id="{F2CCB801-C130-4F05-829B-FCF92ECE62FE}" type="slidenum">
              <a:rPr lang="en-US" smtClean="0"/>
              <a:t>‹#›</a:t>
            </a:fld>
            <a:endParaRPr lang="en-US"/>
          </a:p>
        </p:txBody>
      </p:sp>
    </p:spTree>
    <p:extLst>
      <p:ext uri="{BB962C8B-B14F-4D97-AF65-F5344CB8AC3E}">
        <p14:creationId xmlns:p14="http://schemas.microsoft.com/office/powerpoint/2010/main" val="2088549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5A321-485C-405B-9360-2DD8185121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CB063D-AD84-47F0-834B-73453C3FFB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B70756-3237-48BA-922B-C4657A59DF51}"/>
              </a:ext>
            </a:extLst>
          </p:cNvPr>
          <p:cNvSpPr>
            <a:spLocks noGrp="1"/>
          </p:cNvSpPr>
          <p:nvPr>
            <p:ph type="dt" sz="half" idx="10"/>
          </p:nvPr>
        </p:nvSpPr>
        <p:spPr/>
        <p:txBody>
          <a:bodyPr/>
          <a:lstStyle/>
          <a:p>
            <a:fld id="{F7D7D80D-2D99-4DB3-AD96-778C61007586}" type="datetimeFigureOut">
              <a:rPr lang="en-US" smtClean="0"/>
              <a:t>6/10/2021</a:t>
            </a:fld>
            <a:endParaRPr lang="en-US"/>
          </a:p>
        </p:txBody>
      </p:sp>
      <p:sp>
        <p:nvSpPr>
          <p:cNvPr id="5" name="Footer Placeholder 4">
            <a:extLst>
              <a:ext uri="{FF2B5EF4-FFF2-40B4-BE49-F238E27FC236}">
                <a16:creationId xmlns:a16="http://schemas.microsoft.com/office/drawing/2014/main" id="{FFB9B8D0-4C61-4C02-B745-AA00066235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88B332-8600-4E2C-B627-6C2DF915B582}"/>
              </a:ext>
            </a:extLst>
          </p:cNvPr>
          <p:cNvSpPr>
            <a:spLocks noGrp="1"/>
          </p:cNvSpPr>
          <p:nvPr>
            <p:ph type="sldNum" sz="quarter" idx="12"/>
          </p:nvPr>
        </p:nvSpPr>
        <p:spPr/>
        <p:txBody>
          <a:bodyPr/>
          <a:lstStyle/>
          <a:p>
            <a:fld id="{F2CCB801-C130-4F05-829B-FCF92ECE62FE}" type="slidenum">
              <a:rPr lang="en-US" smtClean="0"/>
              <a:t>‹#›</a:t>
            </a:fld>
            <a:endParaRPr lang="en-US"/>
          </a:p>
        </p:txBody>
      </p:sp>
    </p:spTree>
    <p:extLst>
      <p:ext uri="{BB962C8B-B14F-4D97-AF65-F5344CB8AC3E}">
        <p14:creationId xmlns:p14="http://schemas.microsoft.com/office/powerpoint/2010/main" val="1911595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52C9A-C739-44E5-BB65-F4A378C98C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DAF62C3-A4CC-4F7C-A5B8-7B6E381A26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B5395F-D347-409A-B1DE-9BE96D609ED2}"/>
              </a:ext>
            </a:extLst>
          </p:cNvPr>
          <p:cNvSpPr>
            <a:spLocks noGrp="1"/>
          </p:cNvSpPr>
          <p:nvPr>
            <p:ph type="dt" sz="half" idx="10"/>
          </p:nvPr>
        </p:nvSpPr>
        <p:spPr/>
        <p:txBody>
          <a:bodyPr/>
          <a:lstStyle/>
          <a:p>
            <a:fld id="{F7D7D80D-2D99-4DB3-AD96-778C61007586}" type="datetimeFigureOut">
              <a:rPr lang="en-US" smtClean="0"/>
              <a:t>6/10/2021</a:t>
            </a:fld>
            <a:endParaRPr lang="en-US"/>
          </a:p>
        </p:txBody>
      </p:sp>
      <p:sp>
        <p:nvSpPr>
          <p:cNvPr id="5" name="Footer Placeholder 4">
            <a:extLst>
              <a:ext uri="{FF2B5EF4-FFF2-40B4-BE49-F238E27FC236}">
                <a16:creationId xmlns:a16="http://schemas.microsoft.com/office/drawing/2014/main" id="{B8C62148-AD12-4C95-8C1C-0829421707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380639-ED0F-49F3-B819-FB044034A23F}"/>
              </a:ext>
            </a:extLst>
          </p:cNvPr>
          <p:cNvSpPr>
            <a:spLocks noGrp="1"/>
          </p:cNvSpPr>
          <p:nvPr>
            <p:ph type="sldNum" sz="quarter" idx="12"/>
          </p:nvPr>
        </p:nvSpPr>
        <p:spPr/>
        <p:txBody>
          <a:bodyPr/>
          <a:lstStyle/>
          <a:p>
            <a:fld id="{F2CCB801-C130-4F05-829B-FCF92ECE62FE}" type="slidenum">
              <a:rPr lang="en-US" smtClean="0"/>
              <a:t>‹#›</a:t>
            </a:fld>
            <a:endParaRPr lang="en-US"/>
          </a:p>
        </p:txBody>
      </p:sp>
    </p:spTree>
    <p:extLst>
      <p:ext uri="{BB962C8B-B14F-4D97-AF65-F5344CB8AC3E}">
        <p14:creationId xmlns:p14="http://schemas.microsoft.com/office/powerpoint/2010/main" val="3667641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D8FB4-6297-4021-9BB6-80B6817263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FEA711-80EE-4400-9A23-35F06C77C7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F65C106-352A-4CFA-880C-F4183CE130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D855E2-8B08-4810-B3A6-62A5D9D00A88}"/>
              </a:ext>
            </a:extLst>
          </p:cNvPr>
          <p:cNvSpPr>
            <a:spLocks noGrp="1"/>
          </p:cNvSpPr>
          <p:nvPr>
            <p:ph type="dt" sz="half" idx="10"/>
          </p:nvPr>
        </p:nvSpPr>
        <p:spPr/>
        <p:txBody>
          <a:bodyPr/>
          <a:lstStyle/>
          <a:p>
            <a:fld id="{F7D7D80D-2D99-4DB3-AD96-778C61007586}" type="datetimeFigureOut">
              <a:rPr lang="en-US" smtClean="0"/>
              <a:t>6/10/2021</a:t>
            </a:fld>
            <a:endParaRPr lang="en-US"/>
          </a:p>
        </p:txBody>
      </p:sp>
      <p:sp>
        <p:nvSpPr>
          <p:cNvPr id="6" name="Footer Placeholder 5">
            <a:extLst>
              <a:ext uri="{FF2B5EF4-FFF2-40B4-BE49-F238E27FC236}">
                <a16:creationId xmlns:a16="http://schemas.microsoft.com/office/drawing/2014/main" id="{0EABA695-B3AD-4FBB-BD03-22F5A73D7A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18C77A-7745-4938-838D-7043BCECC3B7}"/>
              </a:ext>
            </a:extLst>
          </p:cNvPr>
          <p:cNvSpPr>
            <a:spLocks noGrp="1"/>
          </p:cNvSpPr>
          <p:nvPr>
            <p:ph type="sldNum" sz="quarter" idx="12"/>
          </p:nvPr>
        </p:nvSpPr>
        <p:spPr/>
        <p:txBody>
          <a:bodyPr/>
          <a:lstStyle/>
          <a:p>
            <a:fld id="{F2CCB801-C130-4F05-829B-FCF92ECE62FE}" type="slidenum">
              <a:rPr lang="en-US" smtClean="0"/>
              <a:t>‹#›</a:t>
            </a:fld>
            <a:endParaRPr lang="en-US"/>
          </a:p>
        </p:txBody>
      </p:sp>
    </p:spTree>
    <p:extLst>
      <p:ext uri="{BB962C8B-B14F-4D97-AF65-F5344CB8AC3E}">
        <p14:creationId xmlns:p14="http://schemas.microsoft.com/office/powerpoint/2010/main" val="110357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2D5C2-4F41-424C-AC8F-38AF7DB5BE3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36C7C49-CE70-48B2-8451-A5D8F10D6C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296B6A-459A-4B0C-9DCC-E1520E04AA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3BA311-DFA8-436D-9769-45FA9FCE96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AE8C85-5FD0-4DC3-8585-1368657BF9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095B31-BB6B-4ADD-955E-57E1E6D29B4A}"/>
              </a:ext>
            </a:extLst>
          </p:cNvPr>
          <p:cNvSpPr>
            <a:spLocks noGrp="1"/>
          </p:cNvSpPr>
          <p:nvPr>
            <p:ph type="dt" sz="half" idx="10"/>
          </p:nvPr>
        </p:nvSpPr>
        <p:spPr/>
        <p:txBody>
          <a:bodyPr/>
          <a:lstStyle/>
          <a:p>
            <a:fld id="{F7D7D80D-2D99-4DB3-AD96-778C61007586}" type="datetimeFigureOut">
              <a:rPr lang="en-US" smtClean="0"/>
              <a:t>6/10/2021</a:t>
            </a:fld>
            <a:endParaRPr lang="en-US"/>
          </a:p>
        </p:txBody>
      </p:sp>
      <p:sp>
        <p:nvSpPr>
          <p:cNvPr id="8" name="Footer Placeholder 7">
            <a:extLst>
              <a:ext uri="{FF2B5EF4-FFF2-40B4-BE49-F238E27FC236}">
                <a16:creationId xmlns:a16="http://schemas.microsoft.com/office/drawing/2014/main" id="{6A700AF6-A8E7-44BC-840B-B8A151CEF7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1D3A2D-9C4D-49EB-A9F9-78A4DE17F93D}"/>
              </a:ext>
            </a:extLst>
          </p:cNvPr>
          <p:cNvSpPr>
            <a:spLocks noGrp="1"/>
          </p:cNvSpPr>
          <p:nvPr>
            <p:ph type="sldNum" sz="quarter" idx="12"/>
          </p:nvPr>
        </p:nvSpPr>
        <p:spPr/>
        <p:txBody>
          <a:bodyPr/>
          <a:lstStyle/>
          <a:p>
            <a:fld id="{F2CCB801-C130-4F05-829B-FCF92ECE62FE}" type="slidenum">
              <a:rPr lang="en-US" smtClean="0"/>
              <a:t>‹#›</a:t>
            </a:fld>
            <a:endParaRPr lang="en-US"/>
          </a:p>
        </p:txBody>
      </p:sp>
    </p:spTree>
    <p:extLst>
      <p:ext uri="{BB962C8B-B14F-4D97-AF65-F5344CB8AC3E}">
        <p14:creationId xmlns:p14="http://schemas.microsoft.com/office/powerpoint/2010/main" val="435573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E537F-B5E3-4EF4-B725-69CF4AF755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143E27D-2590-4C07-A75B-EDA0BED455A9}"/>
              </a:ext>
            </a:extLst>
          </p:cNvPr>
          <p:cNvSpPr>
            <a:spLocks noGrp="1"/>
          </p:cNvSpPr>
          <p:nvPr>
            <p:ph type="dt" sz="half" idx="10"/>
          </p:nvPr>
        </p:nvSpPr>
        <p:spPr/>
        <p:txBody>
          <a:bodyPr/>
          <a:lstStyle/>
          <a:p>
            <a:fld id="{F7D7D80D-2D99-4DB3-AD96-778C61007586}" type="datetimeFigureOut">
              <a:rPr lang="en-US" smtClean="0"/>
              <a:t>6/10/2021</a:t>
            </a:fld>
            <a:endParaRPr lang="en-US"/>
          </a:p>
        </p:txBody>
      </p:sp>
      <p:sp>
        <p:nvSpPr>
          <p:cNvPr id="4" name="Footer Placeholder 3">
            <a:extLst>
              <a:ext uri="{FF2B5EF4-FFF2-40B4-BE49-F238E27FC236}">
                <a16:creationId xmlns:a16="http://schemas.microsoft.com/office/drawing/2014/main" id="{0DC93611-9FFD-4F7D-A3DE-287B8AAD74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3AAB126-8AA7-4835-BA97-B47DE2CDC01D}"/>
              </a:ext>
            </a:extLst>
          </p:cNvPr>
          <p:cNvSpPr>
            <a:spLocks noGrp="1"/>
          </p:cNvSpPr>
          <p:nvPr>
            <p:ph type="sldNum" sz="quarter" idx="12"/>
          </p:nvPr>
        </p:nvSpPr>
        <p:spPr/>
        <p:txBody>
          <a:bodyPr/>
          <a:lstStyle/>
          <a:p>
            <a:fld id="{F2CCB801-C130-4F05-829B-FCF92ECE62FE}" type="slidenum">
              <a:rPr lang="en-US" smtClean="0"/>
              <a:t>‹#›</a:t>
            </a:fld>
            <a:endParaRPr lang="en-US"/>
          </a:p>
        </p:txBody>
      </p:sp>
    </p:spTree>
    <p:extLst>
      <p:ext uri="{BB962C8B-B14F-4D97-AF65-F5344CB8AC3E}">
        <p14:creationId xmlns:p14="http://schemas.microsoft.com/office/powerpoint/2010/main" val="1470698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9DCF1B-A54B-4C33-9AFA-C3E9E472A301}"/>
              </a:ext>
            </a:extLst>
          </p:cNvPr>
          <p:cNvSpPr>
            <a:spLocks noGrp="1"/>
          </p:cNvSpPr>
          <p:nvPr>
            <p:ph type="dt" sz="half" idx="10"/>
          </p:nvPr>
        </p:nvSpPr>
        <p:spPr/>
        <p:txBody>
          <a:bodyPr/>
          <a:lstStyle/>
          <a:p>
            <a:fld id="{F7D7D80D-2D99-4DB3-AD96-778C61007586}" type="datetimeFigureOut">
              <a:rPr lang="en-US" smtClean="0"/>
              <a:t>6/10/2021</a:t>
            </a:fld>
            <a:endParaRPr lang="en-US"/>
          </a:p>
        </p:txBody>
      </p:sp>
      <p:sp>
        <p:nvSpPr>
          <p:cNvPr id="3" name="Footer Placeholder 2">
            <a:extLst>
              <a:ext uri="{FF2B5EF4-FFF2-40B4-BE49-F238E27FC236}">
                <a16:creationId xmlns:a16="http://schemas.microsoft.com/office/drawing/2014/main" id="{DB223BFE-1F35-4BC9-B1DE-874D428AFC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757682-8F33-4C7B-9613-6924D41288C1}"/>
              </a:ext>
            </a:extLst>
          </p:cNvPr>
          <p:cNvSpPr>
            <a:spLocks noGrp="1"/>
          </p:cNvSpPr>
          <p:nvPr>
            <p:ph type="sldNum" sz="quarter" idx="12"/>
          </p:nvPr>
        </p:nvSpPr>
        <p:spPr/>
        <p:txBody>
          <a:bodyPr/>
          <a:lstStyle/>
          <a:p>
            <a:fld id="{F2CCB801-C130-4F05-829B-FCF92ECE62FE}" type="slidenum">
              <a:rPr lang="en-US" smtClean="0"/>
              <a:t>‹#›</a:t>
            </a:fld>
            <a:endParaRPr lang="en-US"/>
          </a:p>
        </p:txBody>
      </p:sp>
    </p:spTree>
    <p:extLst>
      <p:ext uri="{BB962C8B-B14F-4D97-AF65-F5344CB8AC3E}">
        <p14:creationId xmlns:p14="http://schemas.microsoft.com/office/powerpoint/2010/main" val="79904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4BFA7-6EE4-41C8-A699-C1E3DB64D6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F351AF-71A1-4284-809C-A6946BE441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B1A50D-F2A8-46B3-91A9-D2249DF2F1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0A8809-BEED-4030-9CC7-E99E31C13AEA}"/>
              </a:ext>
            </a:extLst>
          </p:cNvPr>
          <p:cNvSpPr>
            <a:spLocks noGrp="1"/>
          </p:cNvSpPr>
          <p:nvPr>
            <p:ph type="dt" sz="half" idx="10"/>
          </p:nvPr>
        </p:nvSpPr>
        <p:spPr/>
        <p:txBody>
          <a:bodyPr/>
          <a:lstStyle/>
          <a:p>
            <a:fld id="{F7D7D80D-2D99-4DB3-AD96-778C61007586}" type="datetimeFigureOut">
              <a:rPr lang="en-US" smtClean="0"/>
              <a:t>6/10/2021</a:t>
            </a:fld>
            <a:endParaRPr lang="en-US"/>
          </a:p>
        </p:txBody>
      </p:sp>
      <p:sp>
        <p:nvSpPr>
          <p:cNvPr id="6" name="Footer Placeholder 5">
            <a:extLst>
              <a:ext uri="{FF2B5EF4-FFF2-40B4-BE49-F238E27FC236}">
                <a16:creationId xmlns:a16="http://schemas.microsoft.com/office/drawing/2014/main" id="{46050A25-AC11-4E7A-9475-D37CF34A84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7C0716-E6AC-41CB-998F-6FC96F2255C7}"/>
              </a:ext>
            </a:extLst>
          </p:cNvPr>
          <p:cNvSpPr>
            <a:spLocks noGrp="1"/>
          </p:cNvSpPr>
          <p:nvPr>
            <p:ph type="sldNum" sz="quarter" idx="12"/>
          </p:nvPr>
        </p:nvSpPr>
        <p:spPr/>
        <p:txBody>
          <a:bodyPr/>
          <a:lstStyle/>
          <a:p>
            <a:fld id="{F2CCB801-C130-4F05-829B-FCF92ECE62FE}" type="slidenum">
              <a:rPr lang="en-US" smtClean="0"/>
              <a:t>‹#›</a:t>
            </a:fld>
            <a:endParaRPr lang="en-US"/>
          </a:p>
        </p:txBody>
      </p:sp>
    </p:spTree>
    <p:extLst>
      <p:ext uri="{BB962C8B-B14F-4D97-AF65-F5344CB8AC3E}">
        <p14:creationId xmlns:p14="http://schemas.microsoft.com/office/powerpoint/2010/main" val="4257113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DAA82-429B-4112-A6C6-88AC6EC6E1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3A99A7B-2526-4FE0-8CFF-733FF891A6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3A05ACD-7E09-4A62-B91E-F325954CFC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3E25C2-CBC6-4011-A2AC-D05623F53BF1}"/>
              </a:ext>
            </a:extLst>
          </p:cNvPr>
          <p:cNvSpPr>
            <a:spLocks noGrp="1"/>
          </p:cNvSpPr>
          <p:nvPr>
            <p:ph type="dt" sz="half" idx="10"/>
          </p:nvPr>
        </p:nvSpPr>
        <p:spPr/>
        <p:txBody>
          <a:bodyPr/>
          <a:lstStyle/>
          <a:p>
            <a:fld id="{F7D7D80D-2D99-4DB3-AD96-778C61007586}" type="datetimeFigureOut">
              <a:rPr lang="en-US" smtClean="0"/>
              <a:t>6/10/2021</a:t>
            </a:fld>
            <a:endParaRPr lang="en-US"/>
          </a:p>
        </p:txBody>
      </p:sp>
      <p:sp>
        <p:nvSpPr>
          <p:cNvPr id="6" name="Footer Placeholder 5">
            <a:extLst>
              <a:ext uri="{FF2B5EF4-FFF2-40B4-BE49-F238E27FC236}">
                <a16:creationId xmlns:a16="http://schemas.microsoft.com/office/drawing/2014/main" id="{011325DA-5EF6-4966-B986-EF856814D3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3F4AC6-E51C-4E0D-A128-CFE084902A9D}"/>
              </a:ext>
            </a:extLst>
          </p:cNvPr>
          <p:cNvSpPr>
            <a:spLocks noGrp="1"/>
          </p:cNvSpPr>
          <p:nvPr>
            <p:ph type="sldNum" sz="quarter" idx="12"/>
          </p:nvPr>
        </p:nvSpPr>
        <p:spPr/>
        <p:txBody>
          <a:bodyPr/>
          <a:lstStyle/>
          <a:p>
            <a:fld id="{F2CCB801-C130-4F05-829B-FCF92ECE62FE}" type="slidenum">
              <a:rPr lang="en-US" smtClean="0"/>
              <a:t>‹#›</a:t>
            </a:fld>
            <a:endParaRPr lang="en-US"/>
          </a:p>
        </p:txBody>
      </p:sp>
    </p:spTree>
    <p:extLst>
      <p:ext uri="{BB962C8B-B14F-4D97-AF65-F5344CB8AC3E}">
        <p14:creationId xmlns:p14="http://schemas.microsoft.com/office/powerpoint/2010/main" val="2082788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03530A-6B5A-4DFB-8057-6F29349D6E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13E361F-AE61-476C-94C7-10A68888FC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103825-A448-486F-BDC0-A1FC376384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D7D80D-2D99-4DB3-AD96-778C61007586}" type="datetimeFigureOut">
              <a:rPr lang="en-US" smtClean="0"/>
              <a:t>6/10/2021</a:t>
            </a:fld>
            <a:endParaRPr lang="en-US"/>
          </a:p>
        </p:txBody>
      </p:sp>
      <p:sp>
        <p:nvSpPr>
          <p:cNvPr id="5" name="Footer Placeholder 4">
            <a:extLst>
              <a:ext uri="{FF2B5EF4-FFF2-40B4-BE49-F238E27FC236}">
                <a16:creationId xmlns:a16="http://schemas.microsoft.com/office/drawing/2014/main" id="{46B967DC-3B58-41D0-B97C-A4EA469B32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FCE50CB-DA9C-4E63-822D-BE976EF41C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CCB801-C130-4F05-829B-FCF92ECE62FE}" type="slidenum">
              <a:rPr lang="en-US" smtClean="0"/>
              <a:t>‹#›</a:t>
            </a:fld>
            <a:endParaRPr lang="en-US"/>
          </a:p>
        </p:txBody>
      </p:sp>
    </p:spTree>
    <p:extLst>
      <p:ext uri="{BB962C8B-B14F-4D97-AF65-F5344CB8AC3E}">
        <p14:creationId xmlns:p14="http://schemas.microsoft.com/office/powerpoint/2010/main" val="4034812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cid:2EE224C2-DDC6-4C42-AFAC-5881F38AD975"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cid:A71E3022-78D3-45E5-890D-3472765D40D0"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cid:7259FFA1-0F35-47DC-90C3-1F49DB845004" TargetMode="External"/><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E312493-694F-4DA9-A340-432810B0C0E4}"/>
              </a:ext>
            </a:extLst>
          </p:cNvPr>
          <p:cNvSpPr txBox="1"/>
          <p:nvPr/>
        </p:nvSpPr>
        <p:spPr>
          <a:xfrm>
            <a:off x="3604726" y="2332653"/>
            <a:ext cx="4982547" cy="1508105"/>
          </a:xfrm>
          <a:prstGeom prst="rect">
            <a:avLst/>
          </a:prstGeom>
          <a:noFill/>
        </p:spPr>
        <p:txBody>
          <a:bodyPr wrap="square" rtlCol="0">
            <a:spAutoFit/>
          </a:bodyPr>
          <a:lstStyle/>
          <a:p>
            <a:pPr algn="ctr"/>
            <a:r>
              <a:rPr lang="en-US" sz="3600" dirty="0"/>
              <a:t>Condenser Tool MVP-2</a:t>
            </a:r>
          </a:p>
          <a:p>
            <a:pPr algn="ctr"/>
            <a:r>
              <a:rPr lang="en-US" sz="3600" dirty="0"/>
              <a:t>User Interface Design</a:t>
            </a:r>
          </a:p>
          <a:p>
            <a:pPr algn="ctr"/>
            <a:r>
              <a:rPr lang="en-US" sz="2000" dirty="0"/>
              <a:t>(last revised June 10)</a:t>
            </a:r>
          </a:p>
        </p:txBody>
      </p:sp>
    </p:spTree>
    <p:extLst>
      <p:ext uri="{BB962C8B-B14F-4D97-AF65-F5344CB8AC3E}">
        <p14:creationId xmlns:p14="http://schemas.microsoft.com/office/powerpoint/2010/main" val="3499731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E83C71E-E9D1-474F-886F-602B652CF3E5}"/>
              </a:ext>
            </a:extLst>
          </p:cNvPr>
          <p:cNvSpPr/>
          <p:nvPr/>
        </p:nvSpPr>
        <p:spPr>
          <a:xfrm>
            <a:off x="0" y="71926"/>
            <a:ext cx="2249975" cy="369332"/>
          </a:xfrm>
          <a:prstGeom prst="rect">
            <a:avLst/>
          </a:prstGeom>
        </p:spPr>
        <p:txBody>
          <a:bodyPr wrap="none">
            <a:spAutoFit/>
          </a:bodyPr>
          <a:lstStyle/>
          <a:p>
            <a:r>
              <a:rPr lang="en-US" dirty="0">
                <a:highlight>
                  <a:srgbClr val="FFFF00"/>
                </a:highlight>
              </a:rPr>
              <a:t>Charts – Adjust Y Axis </a:t>
            </a:r>
          </a:p>
        </p:txBody>
      </p:sp>
      <p:pic>
        <p:nvPicPr>
          <p:cNvPr id="2050" name="id-2EE224C2-DDC6-4C42-AFAC-5881F38AD975" descr="Image.jpeg">
            <a:extLst>
              <a:ext uri="{FF2B5EF4-FFF2-40B4-BE49-F238E27FC236}">
                <a16:creationId xmlns:a16="http://schemas.microsoft.com/office/drawing/2014/main" id="{AF4F29FD-7460-4264-B85B-3A56BD939BA7}"/>
              </a:ext>
            </a:extLst>
          </p:cNvPr>
          <p:cNvPicPr>
            <a:picLocks noChangeAspect="1" noChangeArrowheads="1"/>
          </p:cNvPicPr>
          <p:nvPr/>
        </p:nvPicPr>
        <p:blipFill rotWithShape="1">
          <a:blip r:embed="rId3" r:link="rId4">
            <a:extLst>
              <a:ext uri="{28A0092B-C50C-407E-A947-70E740481C1C}">
                <a14:useLocalDpi xmlns:a14="http://schemas.microsoft.com/office/drawing/2010/main" val="0"/>
              </a:ext>
            </a:extLst>
          </a:blip>
          <a:srcRect l="18062" t="19171"/>
          <a:stretch>
            <a:fillRect/>
          </a:stretch>
        </p:blipFill>
        <p:spPr bwMode="auto">
          <a:xfrm>
            <a:off x="924997" y="698757"/>
            <a:ext cx="10464799" cy="579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93A52F8F-A5FF-4961-BA74-65911719D043}"/>
              </a:ext>
            </a:extLst>
          </p:cNvPr>
          <p:cNvPicPr>
            <a:picLocks noChangeAspect="1"/>
          </p:cNvPicPr>
          <p:nvPr/>
        </p:nvPicPr>
        <p:blipFill>
          <a:blip r:embed="rId5"/>
          <a:stretch>
            <a:fillRect/>
          </a:stretch>
        </p:blipFill>
        <p:spPr>
          <a:xfrm>
            <a:off x="2981732" y="2577455"/>
            <a:ext cx="5551257" cy="2624097"/>
          </a:xfrm>
          <a:prstGeom prst="rect">
            <a:avLst/>
          </a:prstGeom>
          <a:ln>
            <a:solidFill>
              <a:schemeClr val="tx1">
                <a:lumMod val="50000"/>
                <a:lumOff val="50000"/>
              </a:schemeClr>
            </a:solidFill>
          </a:ln>
        </p:spPr>
      </p:pic>
      <p:sp>
        <p:nvSpPr>
          <p:cNvPr id="5" name="Rectangle 4">
            <a:extLst>
              <a:ext uri="{FF2B5EF4-FFF2-40B4-BE49-F238E27FC236}">
                <a16:creationId xmlns:a16="http://schemas.microsoft.com/office/drawing/2014/main" id="{EE9A0B7E-11CA-4CD1-99CB-F9969DEE37B9}"/>
              </a:ext>
            </a:extLst>
          </p:cNvPr>
          <p:cNvSpPr/>
          <p:nvPr/>
        </p:nvSpPr>
        <p:spPr>
          <a:xfrm>
            <a:off x="3087884" y="2718421"/>
            <a:ext cx="1522216" cy="307777"/>
          </a:xfrm>
          <a:prstGeom prst="rect">
            <a:avLst/>
          </a:prstGeom>
          <a:solidFill>
            <a:schemeClr val="bg1"/>
          </a:solidFill>
        </p:spPr>
        <p:txBody>
          <a:bodyPr wrap="square">
            <a:spAutoFit/>
          </a:bodyPr>
          <a:lstStyle/>
          <a:p>
            <a:r>
              <a:rPr lang="en-US" sz="1400" b="1" dirty="0">
                <a:solidFill>
                  <a:schemeClr val="bg2">
                    <a:lumMod val="25000"/>
                  </a:schemeClr>
                </a:solidFill>
                <a:latin typeface="Segoe UI" panose="020B0502040204020203" pitchFamily="34" charset="0"/>
                <a:cs typeface="Segoe UI" panose="020B0502040204020203" pitchFamily="34" charset="0"/>
              </a:rPr>
              <a:t>Y Axis Settings </a:t>
            </a:r>
          </a:p>
        </p:txBody>
      </p:sp>
      <p:sp>
        <p:nvSpPr>
          <p:cNvPr id="7" name="Rectangle 6">
            <a:extLst>
              <a:ext uri="{FF2B5EF4-FFF2-40B4-BE49-F238E27FC236}">
                <a16:creationId xmlns:a16="http://schemas.microsoft.com/office/drawing/2014/main" id="{EB871223-F6ED-4014-BB8E-92314A9C63E7}"/>
              </a:ext>
            </a:extLst>
          </p:cNvPr>
          <p:cNvSpPr/>
          <p:nvPr/>
        </p:nvSpPr>
        <p:spPr>
          <a:xfrm>
            <a:off x="3087884" y="3167164"/>
            <a:ext cx="5355771" cy="13587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7DB40B5-04F5-47F6-ADD5-1BF44978829A}"/>
              </a:ext>
            </a:extLst>
          </p:cNvPr>
          <p:cNvSpPr/>
          <p:nvPr/>
        </p:nvSpPr>
        <p:spPr>
          <a:xfrm>
            <a:off x="3220620" y="4715600"/>
            <a:ext cx="870755" cy="400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F22E9019-06F5-4569-A552-624C9ED7FCD2}"/>
              </a:ext>
            </a:extLst>
          </p:cNvPr>
          <p:cNvPicPr>
            <a:picLocks noChangeAspect="1"/>
          </p:cNvPicPr>
          <p:nvPr/>
        </p:nvPicPr>
        <p:blipFill rotWithShape="1">
          <a:blip r:embed="rId6"/>
          <a:srcRect r="91266" b="21923"/>
          <a:stretch/>
        </p:blipFill>
        <p:spPr>
          <a:xfrm>
            <a:off x="3237219" y="3391164"/>
            <a:ext cx="197543" cy="176613"/>
          </a:xfrm>
          <a:prstGeom prst="rect">
            <a:avLst/>
          </a:prstGeom>
        </p:spPr>
      </p:pic>
      <p:sp>
        <p:nvSpPr>
          <p:cNvPr id="11" name="Rectangle 10">
            <a:extLst>
              <a:ext uri="{FF2B5EF4-FFF2-40B4-BE49-F238E27FC236}">
                <a16:creationId xmlns:a16="http://schemas.microsoft.com/office/drawing/2014/main" id="{8DB69761-C6FA-4A66-B634-D5B3C4609A91}"/>
              </a:ext>
            </a:extLst>
          </p:cNvPr>
          <p:cNvSpPr/>
          <p:nvPr/>
        </p:nvSpPr>
        <p:spPr>
          <a:xfrm>
            <a:off x="3401613" y="3356741"/>
            <a:ext cx="1397969" cy="276999"/>
          </a:xfrm>
          <a:prstGeom prst="rect">
            <a:avLst/>
          </a:prstGeom>
          <a:solidFill>
            <a:schemeClr val="bg1"/>
          </a:solidFill>
        </p:spPr>
        <p:txBody>
          <a:bodyPr wrap="square">
            <a:spAutoFit/>
          </a:bodyPr>
          <a:lstStyle/>
          <a:p>
            <a:r>
              <a:rPr lang="en-US" sz="1200" dirty="0">
                <a:solidFill>
                  <a:schemeClr val="bg2">
                    <a:lumMod val="25000"/>
                  </a:schemeClr>
                </a:solidFill>
                <a:latin typeface="Segoe UI" panose="020B0502040204020203" pitchFamily="34" charset="0"/>
                <a:cs typeface="Segoe UI" panose="020B0502040204020203" pitchFamily="34" charset="0"/>
              </a:rPr>
              <a:t>Left Y Axis </a:t>
            </a:r>
          </a:p>
        </p:txBody>
      </p:sp>
      <p:sp>
        <p:nvSpPr>
          <p:cNvPr id="13" name="Rectangle 12">
            <a:extLst>
              <a:ext uri="{FF2B5EF4-FFF2-40B4-BE49-F238E27FC236}">
                <a16:creationId xmlns:a16="http://schemas.microsoft.com/office/drawing/2014/main" id="{E2E46FA1-525D-4833-9E6F-770905229C10}"/>
              </a:ext>
            </a:extLst>
          </p:cNvPr>
          <p:cNvSpPr/>
          <p:nvPr/>
        </p:nvSpPr>
        <p:spPr>
          <a:xfrm>
            <a:off x="5243298" y="3295365"/>
            <a:ext cx="1564295" cy="276999"/>
          </a:xfrm>
          <a:prstGeom prst="rect">
            <a:avLst/>
          </a:prstGeom>
          <a:solidFill>
            <a:schemeClr val="bg1"/>
          </a:solidFill>
        </p:spPr>
        <p:txBody>
          <a:bodyPr wrap="square">
            <a:spAutoFit/>
          </a:bodyPr>
          <a:lstStyle/>
          <a:p>
            <a:r>
              <a:rPr lang="en-US" sz="1200" dirty="0">
                <a:solidFill>
                  <a:schemeClr val="bg2">
                    <a:lumMod val="25000"/>
                  </a:schemeClr>
                </a:solidFill>
                <a:latin typeface="Segoe UI" panose="020B0502040204020203" pitchFamily="34" charset="0"/>
                <a:cs typeface="Segoe UI" panose="020B0502040204020203" pitchFamily="34" charset="0"/>
              </a:rPr>
              <a:t>Lower Limit: </a:t>
            </a:r>
          </a:p>
        </p:txBody>
      </p:sp>
      <p:sp>
        <p:nvSpPr>
          <p:cNvPr id="14" name="Rectangle 13">
            <a:extLst>
              <a:ext uri="{FF2B5EF4-FFF2-40B4-BE49-F238E27FC236}">
                <a16:creationId xmlns:a16="http://schemas.microsoft.com/office/drawing/2014/main" id="{8F2426FD-7563-4FAF-A64B-777C13643D13}"/>
              </a:ext>
            </a:extLst>
          </p:cNvPr>
          <p:cNvSpPr/>
          <p:nvPr/>
        </p:nvSpPr>
        <p:spPr>
          <a:xfrm>
            <a:off x="5243297" y="3586031"/>
            <a:ext cx="1564295" cy="276999"/>
          </a:xfrm>
          <a:prstGeom prst="rect">
            <a:avLst/>
          </a:prstGeom>
          <a:solidFill>
            <a:schemeClr val="bg1"/>
          </a:solidFill>
        </p:spPr>
        <p:txBody>
          <a:bodyPr wrap="square">
            <a:spAutoFit/>
          </a:bodyPr>
          <a:lstStyle/>
          <a:p>
            <a:r>
              <a:rPr lang="en-US" sz="1200" dirty="0">
                <a:solidFill>
                  <a:schemeClr val="bg2">
                    <a:lumMod val="25000"/>
                  </a:schemeClr>
                </a:solidFill>
                <a:latin typeface="Segoe UI" panose="020B0502040204020203" pitchFamily="34" charset="0"/>
                <a:cs typeface="Segoe UI" panose="020B0502040204020203" pitchFamily="34" charset="0"/>
              </a:rPr>
              <a:t>Upper Limit: </a:t>
            </a:r>
          </a:p>
        </p:txBody>
      </p:sp>
      <p:sp>
        <p:nvSpPr>
          <p:cNvPr id="15" name="Rectangle 14">
            <a:extLst>
              <a:ext uri="{FF2B5EF4-FFF2-40B4-BE49-F238E27FC236}">
                <a16:creationId xmlns:a16="http://schemas.microsoft.com/office/drawing/2014/main" id="{22801519-2ACF-4DC2-8D4C-A6A0FBABF7E5}"/>
              </a:ext>
            </a:extLst>
          </p:cNvPr>
          <p:cNvSpPr/>
          <p:nvPr/>
        </p:nvSpPr>
        <p:spPr>
          <a:xfrm>
            <a:off x="6283970" y="3340483"/>
            <a:ext cx="914400" cy="2318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983056B-76DD-4ABD-B4C0-9E9E94ABD448}"/>
              </a:ext>
            </a:extLst>
          </p:cNvPr>
          <p:cNvSpPr/>
          <p:nvPr/>
        </p:nvSpPr>
        <p:spPr>
          <a:xfrm>
            <a:off x="6283970" y="3631149"/>
            <a:ext cx="914400" cy="2318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25C7AFF4-689D-458A-96BF-17136188F0AB}"/>
              </a:ext>
            </a:extLst>
          </p:cNvPr>
          <p:cNvCxnSpPr>
            <a:cxnSpLocks/>
          </p:cNvCxnSpPr>
          <p:nvPr/>
        </p:nvCxnSpPr>
        <p:spPr>
          <a:xfrm flipH="1">
            <a:off x="2003200" y="3283697"/>
            <a:ext cx="923801" cy="964288"/>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1F57DBE6-7DB3-4E5F-9665-3BD669C5FCA9}"/>
              </a:ext>
            </a:extLst>
          </p:cNvPr>
          <p:cNvPicPr>
            <a:picLocks noChangeAspect="1"/>
          </p:cNvPicPr>
          <p:nvPr/>
        </p:nvPicPr>
        <p:blipFill rotWithShape="1">
          <a:blip r:embed="rId6"/>
          <a:srcRect r="91266" b="21923"/>
          <a:stretch/>
        </p:blipFill>
        <p:spPr>
          <a:xfrm>
            <a:off x="3237219" y="4042151"/>
            <a:ext cx="197543" cy="176613"/>
          </a:xfrm>
          <a:prstGeom prst="rect">
            <a:avLst/>
          </a:prstGeom>
        </p:spPr>
      </p:pic>
      <p:sp>
        <p:nvSpPr>
          <p:cNvPr id="20" name="Rectangle 19">
            <a:extLst>
              <a:ext uri="{FF2B5EF4-FFF2-40B4-BE49-F238E27FC236}">
                <a16:creationId xmlns:a16="http://schemas.microsoft.com/office/drawing/2014/main" id="{71BE0D4B-5E30-4469-A829-36F566E9688B}"/>
              </a:ext>
            </a:extLst>
          </p:cNvPr>
          <p:cNvSpPr/>
          <p:nvPr/>
        </p:nvSpPr>
        <p:spPr>
          <a:xfrm>
            <a:off x="3401613" y="4007728"/>
            <a:ext cx="1397969" cy="276999"/>
          </a:xfrm>
          <a:prstGeom prst="rect">
            <a:avLst/>
          </a:prstGeom>
          <a:solidFill>
            <a:schemeClr val="bg1"/>
          </a:solidFill>
        </p:spPr>
        <p:txBody>
          <a:bodyPr wrap="square">
            <a:spAutoFit/>
          </a:bodyPr>
          <a:lstStyle/>
          <a:p>
            <a:r>
              <a:rPr lang="en-US" sz="1200" dirty="0">
                <a:solidFill>
                  <a:schemeClr val="bg2">
                    <a:lumMod val="25000"/>
                  </a:schemeClr>
                </a:solidFill>
                <a:latin typeface="Segoe UI" panose="020B0502040204020203" pitchFamily="34" charset="0"/>
                <a:cs typeface="Segoe UI" panose="020B0502040204020203" pitchFamily="34" charset="0"/>
              </a:rPr>
              <a:t>Right Y Axis </a:t>
            </a:r>
          </a:p>
        </p:txBody>
      </p:sp>
      <p:sp>
        <p:nvSpPr>
          <p:cNvPr id="21" name="Rectangle 20">
            <a:extLst>
              <a:ext uri="{FF2B5EF4-FFF2-40B4-BE49-F238E27FC236}">
                <a16:creationId xmlns:a16="http://schemas.microsoft.com/office/drawing/2014/main" id="{14F94072-3DEE-4883-A7A5-E2E418D4B23B}"/>
              </a:ext>
            </a:extLst>
          </p:cNvPr>
          <p:cNvSpPr/>
          <p:nvPr/>
        </p:nvSpPr>
        <p:spPr>
          <a:xfrm>
            <a:off x="5243298" y="3946352"/>
            <a:ext cx="1564295" cy="276999"/>
          </a:xfrm>
          <a:prstGeom prst="rect">
            <a:avLst/>
          </a:prstGeom>
          <a:solidFill>
            <a:schemeClr val="bg1"/>
          </a:solidFill>
        </p:spPr>
        <p:txBody>
          <a:bodyPr wrap="square">
            <a:spAutoFit/>
          </a:bodyPr>
          <a:lstStyle/>
          <a:p>
            <a:r>
              <a:rPr lang="en-US" sz="1200" dirty="0">
                <a:solidFill>
                  <a:schemeClr val="bg2">
                    <a:lumMod val="25000"/>
                  </a:schemeClr>
                </a:solidFill>
                <a:latin typeface="Segoe UI" panose="020B0502040204020203" pitchFamily="34" charset="0"/>
                <a:cs typeface="Segoe UI" panose="020B0502040204020203" pitchFamily="34" charset="0"/>
              </a:rPr>
              <a:t>Lower Limit: </a:t>
            </a:r>
          </a:p>
        </p:txBody>
      </p:sp>
      <p:sp>
        <p:nvSpPr>
          <p:cNvPr id="22" name="Rectangle 21">
            <a:extLst>
              <a:ext uri="{FF2B5EF4-FFF2-40B4-BE49-F238E27FC236}">
                <a16:creationId xmlns:a16="http://schemas.microsoft.com/office/drawing/2014/main" id="{B75FD2D3-5A15-4F3C-BF6E-F940889DEFD2}"/>
              </a:ext>
            </a:extLst>
          </p:cNvPr>
          <p:cNvSpPr/>
          <p:nvPr/>
        </p:nvSpPr>
        <p:spPr>
          <a:xfrm>
            <a:off x="5243297" y="4237018"/>
            <a:ext cx="1564295" cy="276999"/>
          </a:xfrm>
          <a:prstGeom prst="rect">
            <a:avLst/>
          </a:prstGeom>
          <a:solidFill>
            <a:schemeClr val="bg1"/>
          </a:solidFill>
        </p:spPr>
        <p:txBody>
          <a:bodyPr wrap="square">
            <a:spAutoFit/>
          </a:bodyPr>
          <a:lstStyle/>
          <a:p>
            <a:r>
              <a:rPr lang="en-US" sz="1200" dirty="0">
                <a:solidFill>
                  <a:schemeClr val="bg2">
                    <a:lumMod val="25000"/>
                  </a:schemeClr>
                </a:solidFill>
                <a:latin typeface="Segoe UI" panose="020B0502040204020203" pitchFamily="34" charset="0"/>
                <a:cs typeface="Segoe UI" panose="020B0502040204020203" pitchFamily="34" charset="0"/>
              </a:rPr>
              <a:t>Upper Limit: </a:t>
            </a:r>
          </a:p>
        </p:txBody>
      </p:sp>
      <p:sp>
        <p:nvSpPr>
          <p:cNvPr id="23" name="Rectangle 22">
            <a:extLst>
              <a:ext uri="{FF2B5EF4-FFF2-40B4-BE49-F238E27FC236}">
                <a16:creationId xmlns:a16="http://schemas.microsoft.com/office/drawing/2014/main" id="{04DAB90D-07EE-4398-9663-4AABBF08C12C}"/>
              </a:ext>
            </a:extLst>
          </p:cNvPr>
          <p:cNvSpPr/>
          <p:nvPr/>
        </p:nvSpPr>
        <p:spPr>
          <a:xfrm>
            <a:off x="6283970" y="3991470"/>
            <a:ext cx="914400" cy="2318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374BA98-62A3-4871-BDE7-92CA8FEA29D4}"/>
              </a:ext>
            </a:extLst>
          </p:cNvPr>
          <p:cNvSpPr/>
          <p:nvPr/>
        </p:nvSpPr>
        <p:spPr>
          <a:xfrm>
            <a:off x="6283970" y="4282136"/>
            <a:ext cx="914400" cy="2318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9626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23C636B-FCBC-4AA7-8B3F-8ABB4DBA7674}"/>
              </a:ext>
            </a:extLst>
          </p:cNvPr>
          <p:cNvSpPr/>
          <p:nvPr/>
        </p:nvSpPr>
        <p:spPr>
          <a:xfrm>
            <a:off x="0" y="71926"/>
            <a:ext cx="3950312" cy="369332"/>
          </a:xfrm>
          <a:prstGeom prst="rect">
            <a:avLst/>
          </a:prstGeom>
        </p:spPr>
        <p:txBody>
          <a:bodyPr wrap="none">
            <a:spAutoFit/>
          </a:bodyPr>
          <a:lstStyle/>
          <a:p>
            <a:r>
              <a:rPr lang="en-US" dirty="0">
                <a:highlight>
                  <a:srgbClr val="FFFF00"/>
                </a:highlight>
              </a:rPr>
              <a:t>Adjusting the Date Range or Load Range</a:t>
            </a:r>
          </a:p>
        </p:txBody>
      </p:sp>
      <p:pic>
        <p:nvPicPr>
          <p:cNvPr id="2" name="Picture 1">
            <a:extLst>
              <a:ext uri="{FF2B5EF4-FFF2-40B4-BE49-F238E27FC236}">
                <a16:creationId xmlns:a16="http://schemas.microsoft.com/office/drawing/2014/main" id="{476AF848-6E53-4A0E-9444-5C6C9E48F149}"/>
              </a:ext>
            </a:extLst>
          </p:cNvPr>
          <p:cNvPicPr>
            <a:picLocks noChangeAspect="1"/>
          </p:cNvPicPr>
          <p:nvPr/>
        </p:nvPicPr>
        <p:blipFill>
          <a:blip r:embed="rId3"/>
          <a:stretch>
            <a:fillRect/>
          </a:stretch>
        </p:blipFill>
        <p:spPr>
          <a:xfrm>
            <a:off x="291958" y="675696"/>
            <a:ext cx="11382136" cy="2954379"/>
          </a:xfrm>
          <a:prstGeom prst="rect">
            <a:avLst/>
          </a:prstGeom>
        </p:spPr>
      </p:pic>
      <p:pic>
        <p:nvPicPr>
          <p:cNvPr id="4" name="Picture 3">
            <a:extLst>
              <a:ext uri="{FF2B5EF4-FFF2-40B4-BE49-F238E27FC236}">
                <a16:creationId xmlns:a16="http://schemas.microsoft.com/office/drawing/2014/main" id="{3F52B3CE-E003-49F3-A819-9C055401457C}"/>
              </a:ext>
            </a:extLst>
          </p:cNvPr>
          <p:cNvPicPr>
            <a:picLocks noChangeAspect="1"/>
          </p:cNvPicPr>
          <p:nvPr/>
        </p:nvPicPr>
        <p:blipFill>
          <a:blip r:embed="rId4"/>
          <a:stretch>
            <a:fillRect/>
          </a:stretch>
        </p:blipFill>
        <p:spPr>
          <a:xfrm>
            <a:off x="291958" y="4144638"/>
            <a:ext cx="11944350" cy="1647825"/>
          </a:xfrm>
          <a:prstGeom prst="rect">
            <a:avLst/>
          </a:prstGeom>
        </p:spPr>
      </p:pic>
      <p:sp>
        <p:nvSpPr>
          <p:cNvPr id="13" name="Rectangle 12">
            <a:extLst>
              <a:ext uri="{FF2B5EF4-FFF2-40B4-BE49-F238E27FC236}">
                <a16:creationId xmlns:a16="http://schemas.microsoft.com/office/drawing/2014/main" id="{A9FF7D8F-4F03-445D-897C-B8F5297DDAA1}"/>
              </a:ext>
            </a:extLst>
          </p:cNvPr>
          <p:cNvSpPr/>
          <p:nvPr/>
        </p:nvSpPr>
        <p:spPr>
          <a:xfrm>
            <a:off x="5029229" y="462231"/>
            <a:ext cx="6837000" cy="307777"/>
          </a:xfrm>
          <a:prstGeom prst="rect">
            <a:avLst/>
          </a:prstGeom>
        </p:spPr>
        <p:txBody>
          <a:bodyPr wrap="none">
            <a:spAutoFit/>
          </a:bodyPr>
          <a:lstStyle/>
          <a:p>
            <a:r>
              <a:rPr lang="en-US" sz="1400" dirty="0">
                <a:solidFill>
                  <a:srgbClr val="0033CC"/>
                </a:solidFill>
              </a:rPr>
              <a:t>User should be able to change the Date Range or Load Range and not lose the entire report</a:t>
            </a:r>
          </a:p>
        </p:txBody>
      </p:sp>
      <p:cxnSp>
        <p:nvCxnSpPr>
          <p:cNvPr id="14" name="Straight Arrow Connector 13">
            <a:extLst>
              <a:ext uri="{FF2B5EF4-FFF2-40B4-BE49-F238E27FC236}">
                <a16:creationId xmlns:a16="http://schemas.microsoft.com/office/drawing/2014/main" id="{65575D30-4031-47E4-91D8-C3E0920909C4}"/>
              </a:ext>
            </a:extLst>
          </p:cNvPr>
          <p:cNvCxnSpPr>
            <a:cxnSpLocks/>
          </p:cNvCxnSpPr>
          <p:nvPr/>
        </p:nvCxnSpPr>
        <p:spPr>
          <a:xfrm flipH="1">
            <a:off x="4158019" y="842457"/>
            <a:ext cx="1245254" cy="442181"/>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F3CAF52-1680-40FF-8FCE-CB6AD7FA2A9F}"/>
              </a:ext>
            </a:extLst>
          </p:cNvPr>
          <p:cNvCxnSpPr>
            <a:cxnSpLocks/>
          </p:cNvCxnSpPr>
          <p:nvPr/>
        </p:nvCxnSpPr>
        <p:spPr>
          <a:xfrm flipH="1">
            <a:off x="5787806" y="842457"/>
            <a:ext cx="93449" cy="583197"/>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3944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23C636B-FCBC-4AA7-8B3F-8ABB4DBA7674}"/>
              </a:ext>
            </a:extLst>
          </p:cNvPr>
          <p:cNvSpPr/>
          <p:nvPr/>
        </p:nvSpPr>
        <p:spPr>
          <a:xfrm>
            <a:off x="0" y="71926"/>
            <a:ext cx="3529171" cy="369332"/>
          </a:xfrm>
          <a:prstGeom prst="rect">
            <a:avLst/>
          </a:prstGeom>
        </p:spPr>
        <p:txBody>
          <a:bodyPr wrap="none">
            <a:spAutoFit/>
          </a:bodyPr>
          <a:lstStyle/>
          <a:p>
            <a:r>
              <a:rPr lang="en-US" dirty="0">
                <a:highlight>
                  <a:srgbClr val="FFFF00"/>
                </a:highlight>
              </a:rPr>
              <a:t>Count of Data based on Load Range</a:t>
            </a:r>
          </a:p>
        </p:txBody>
      </p:sp>
      <p:pic>
        <p:nvPicPr>
          <p:cNvPr id="2" name="Picture 1">
            <a:extLst>
              <a:ext uri="{FF2B5EF4-FFF2-40B4-BE49-F238E27FC236}">
                <a16:creationId xmlns:a16="http://schemas.microsoft.com/office/drawing/2014/main" id="{476AF848-6E53-4A0E-9444-5C6C9E48F149}"/>
              </a:ext>
            </a:extLst>
          </p:cNvPr>
          <p:cNvPicPr>
            <a:picLocks noChangeAspect="1"/>
          </p:cNvPicPr>
          <p:nvPr/>
        </p:nvPicPr>
        <p:blipFill>
          <a:blip r:embed="rId3"/>
          <a:stretch>
            <a:fillRect/>
          </a:stretch>
        </p:blipFill>
        <p:spPr>
          <a:xfrm>
            <a:off x="291958" y="675696"/>
            <a:ext cx="11382136" cy="2954379"/>
          </a:xfrm>
          <a:prstGeom prst="rect">
            <a:avLst/>
          </a:prstGeom>
        </p:spPr>
      </p:pic>
      <p:pic>
        <p:nvPicPr>
          <p:cNvPr id="4" name="Picture 3">
            <a:extLst>
              <a:ext uri="{FF2B5EF4-FFF2-40B4-BE49-F238E27FC236}">
                <a16:creationId xmlns:a16="http://schemas.microsoft.com/office/drawing/2014/main" id="{3F52B3CE-E003-49F3-A819-9C055401457C}"/>
              </a:ext>
            </a:extLst>
          </p:cNvPr>
          <p:cNvPicPr>
            <a:picLocks noChangeAspect="1"/>
          </p:cNvPicPr>
          <p:nvPr/>
        </p:nvPicPr>
        <p:blipFill>
          <a:blip r:embed="rId4"/>
          <a:stretch>
            <a:fillRect/>
          </a:stretch>
        </p:blipFill>
        <p:spPr>
          <a:xfrm>
            <a:off x="291958" y="4144638"/>
            <a:ext cx="11944350" cy="1647825"/>
          </a:xfrm>
          <a:prstGeom prst="rect">
            <a:avLst/>
          </a:prstGeom>
        </p:spPr>
      </p:pic>
      <p:sp>
        <p:nvSpPr>
          <p:cNvPr id="12" name="TextBox 11">
            <a:extLst>
              <a:ext uri="{FF2B5EF4-FFF2-40B4-BE49-F238E27FC236}">
                <a16:creationId xmlns:a16="http://schemas.microsoft.com/office/drawing/2014/main" id="{AB54068E-30ED-45EE-A424-60367EF1854C}"/>
              </a:ext>
            </a:extLst>
          </p:cNvPr>
          <p:cNvSpPr txBox="1"/>
          <p:nvPr/>
        </p:nvSpPr>
        <p:spPr>
          <a:xfrm>
            <a:off x="5082073" y="1952684"/>
            <a:ext cx="1801906" cy="307777"/>
          </a:xfrm>
          <a:prstGeom prst="rect">
            <a:avLst/>
          </a:prstGeom>
          <a:noFill/>
        </p:spPr>
        <p:txBody>
          <a:bodyPr wrap="square" rtlCol="0">
            <a:spAutoFit/>
          </a:bodyPr>
          <a:lstStyle/>
          <a:p>
            <a:pPr algn="ctr"/>
            <a:r>
              <a:rPr lang="en-US" sz="1400" dirty="0"/>
              <a:t>XXXXX Data Points</a:t>
            </a:r>
          </a:p>
        </p:txBody>
      </p:sp>
      <p:sp>
        <p:nvSpPr>
          <p:cNvPr id="13" name="Rectangle 12">
            <a:extLst>
              <a:ext uri="{FF2B5EF4-FFF2-40B4-BE49-F238E27FC236}">
                <a16:creationId xmlns:a16="http://schemas.microsoft.com/office/drawing/2014/main" id="{A9FF7D8F-4F03-445D-897C-B8F5297DDAA1}"/>
              </a:ext>
            </a:extLst>
          </p:cNvPr>
          <p:cNvSpPr/>
          <p:nvPr/>
        </p:nvSpPr>
        <p:spPr>
          <a:xfrm>
            <a:off x="6504738" y="458406"/>
            <a:ext cx="4463530" cy="307777"/>
          </a:xfrm>
          <a:prstGeom prst="rect">
            <a:avLst/>
          </a:prstGeom>
        </p:spPr>
        <p:txBody>
          <a:bodyPr wrap="none">
            <a:spAutoFit/>
          </a:bodyPr>
          <a:lstStyle/>
          <a:p>
            <a:r>
              <a:rPr lang="en-US" sz="1400" dirty="0">
                <a:solidFill>
                  <a:srgbClr val="0033CC"/>
                </a:solidFill>
              </a:rPr>
              <a:t>Display the number of data points based on the load range</a:t>
            </a:r>
          </a:p>
        </p:txBody>
      </p:sp>
      <p:cxnSp>
        <p:nvCxnSpPr>
          <p:cNvPr id="14" name="Straight Arrow Connector 13">
            <a:extLst>
              <a:ext uri="{FF2B5EF4-FFF2-40B4-BE49-F238E27FC236}">
                <a16:creationId xmlns:a16="http://schemas.microsoft.com/office/drawing/2014/main" id="{65575D30-4031-47E4-91D8-C3E0920909C4}"/>
              </a:ext>
            </a:extLst>
          </p:cNvPr>
          <p:cNvCxnSpPr>
            <a:cxnSpLocks/>
          </p:cNvCxnSpPr>
          <p:nvPr/>
        </p:nvCxnSpPr>
        <p:spPr>
          <a:xfrm flipH="1">
            <a:off x="5704655" y="811274"/>
            <a:ext cx="914623" cy="114141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4540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23C636B-FCBC-4AA7-8B3F-8ABB4DBA7674}"/>
              </a:ext>
            </a:extLst>
          </p:cNvPr>
          <p:cNvSpPr/>
          <p:nvPr/>
        </p:nvSpPr>
        <p:spPr>
          <a:xfrm>
            <a:off x="0" y="71926"/>
            <a:ext cx="2764283" cy="369332"/>
          </a:xfrm>
          <a:prstGeom prst="rect">
            <a:avLst/>
          </a:prstGeom>
        </p:spPr>
        <p:txBody>
          <a:bodyPr wrap="none">
            <a:spAutoFit/>
          </a:bodyPr>
          <a:lstStyle/>
          <a:p>
            <a:r>
              <a:rPr lang="en-US" dirty="0">
                <a:highlight>
                  <a:srgbClr val="FFFF00"/>
                </a:highlight>
              </a:rPr>
              <a:t>Adding custom parameters </a:t>
            </a:r>
          </a:p>
        </p:txBody>
      </p:sp>
      <p:pic>
        <p:nvPicPr>
          <p:cNvPr id="10" name="Picture 9">
            <a:extLst>
              <a:ext uri="{FF2B5EF4-FFF2-40B4-BE49-F238E27FC236}">
                <a16:creationId xmlns:a16="http://schemas.microsoft.com/office/drawing/2014/main" id="{62FC9CB1-4594-4C5E-A5DD-2DD3EF1B425A}"/>
              </a:ext>
            </a:extLst>
          </p:cNvPr>
          <p:cNvPicPr>
            <a:picLocks noChangeAspect="1"/>
          </p:cNvPicPr>
          <p:nvPr/>
        </p:nvPicPr>
        <p:blipFill>
          <a:blip r:embed="rId3"/>
          <a:stretch>
            <a:fillRect/>
          </a:stretch>
        </p:blipFill>
        <p:spPr>
          <a:xfrm>
            <a:off x="1382141" y="645180"/>
            <a:ext cx="9928333" cy="5463520"/>
          </a:xfrm>
          <a:prstGeom prst="rect">
            <a:avLst/>
          </a:prstGeom>
        </p:spPr>
      </p:pic>
      <p:sp>
        <p:nvSpPr>
          <p:cNvPr id="11" name="Rectangle 10">
            <a:extLst>
              <a:ext uri="{FF2B5EF4-FFF2-40B4-BE49-F238E27FC236}">
                <a16:creationId xmlns:a16="http://schemas.microsoft.com/office/drawing/2014/main" id="{A1A1DCA0-4B11-4CCF-8A70-CB23D8DA7208}"/>
              </a:ext>
            </a:extLst>
          </p:cNvPr>
          <p:cNvSpPr/>
          <p:nvPr/>
        </p:nvSpPr>
        <p:spPr>
          <a:xfrm>
            <a:off x="7327900" y="5638800"/>
            <a:ext cx="1117600" cy="127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6D27897-70CE-4CA2-853C-BC6E31CBDF0A}"/>
              </a:ext>
            </a:extLst>
          </p:cNvPr>
          <p:cNvSpPr/>
          <p:nvPr/>
        </p:nvSpPr>
        <p:spPr>
          <a:xfrm>
            <a:off x="7175500" y="5638800"/>
            <a:ext cx="114300" cy="127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BF3F4E89-26B6-4DF5-B144-C7F7D9772B53}"/>
              </a:ext>
            </a:extLst>
          </p:cNvPr>
          <p:cNvPicPr>
            <a:picLocks noChangeAspect="1"/>
          </p:cNvPicPr>
          <p:nvPr/>
        </p:nvPicPr>
        <p:blipFill rotWithShape="1">
          <a:blip r:embed="rId3"/>
          <a:srcRect l="75749" t="63505" r="13634" b="30684"/>
          <a:stretch/>
        </p:blipFill>
        <p:spPr>
          <a:xfrm>
            <a:off x="8928100" y="5581650"/>
            <a:ext cx="1054100" cy="317500"/>
          </a:xfrm>
          <a:prstGeom prst="rect">
            <a:avLst/>
          </a:prstGeom>
        </p:spPr>
      </p:pic>
      <p:sp>
        <p:nvSpPr>
          <p:cNvPr id="14" name="Rectangle 13">
            <a:extLst>
              <a:ext uri="{FF2B5EF4-FFF2-40B4-BE49-F238E27FC236}">
                <a16:creationId xmlns:a16="http://schemas.microsoft.com/office/drawing/2014/main" id="{889ED8B7-0696-408D-AB04-F64599DFDBBA}"/>
              </a:ext>
            </a:extLst>
          </p:cNvPr>
          <p:cNvSpPr/>
          <p:nvPr/>
        </p:nvSpPr>
        <p:spPr>
          <a:xfrm>
            <a:off x="4721885" y="6158733"/>
            <a:ext cx="6308009" cy="523220"/>
          </a:xfrm>
          <a:prstGeom prst="rect">
            <a:avLst/>
          </a:prstGeom>
        </p:spPr>
        <p:txBody>
          <a:bodyPr wrap="none">
            <a:spAutoFit/>
          </a:bodyPr>
          <a:lstStyle/>
          <a:p>
            <a:r>
              <a:rPr lang="en-US" sz="1400" dirty="0">
                <a:solidFill>
                  <a:srgbClr val="0033CC"/>
                </a:solidFill>
              </a:rPr>
              <a:t>Checkbox, Header text box and count added to Historian Data setup</a:t>
            </a:r>
          </a:p>
          <a:p>
            <a:r>
              <a:rPr lang="en-US" sz="1400" dirty="0">
                <a:solidFill>
                  <a:srgbClr val="0033CC"/>
                </a:solidFill>
              </a:rPr>
              <a:t>(note that the custom parameters added here will not be needed in any calculations)</a:t>
            </a:r>
          </a:p>
        </p:txBody>
      </p:sp>
      <p:cxnSp>
        <p:nvCxnSpPr>
          <p:cNvPr id="15" name="Straight Arrow Connector 14">
            <a:extLst>
              <a:ext uri="{FF2B5EF4-FFF2-40B4-BE49-F238E27FC236}">
                <a16:creationId xmlns:a16="http://schemas.microsoft.com/office/drawing/2014/main" id="{9522D4D5-F3E6-42D2-A884-ACDC75530733}"/>
              </a:ext>
            </a:extLst>
          </p:cNvPr>
          <p:cNvCxnSpPr>
            <a:cxnSpLocks/>
          </p:cNvCxnSpPr>
          <p:nvPr/>
        </p:nvCxnSpPr>
        <p:spPr>
          <a:xfrm flipV="1">
            <a:off x="7065818" y="5827492"/>
            <a:ext cx="223983" cy="331241"/>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1089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D8AB096-65FF-44B5-805A-4FEBCA9631B8}"/>
              </a:ext>
            </a:extLst>
          </p:cNvPr>
          <p:cNvSpPr/>
          <p:nvPr/>
        </p:nvSpPr>
        <p:spPr>
          <a:xfrm>
            <a:off x="0" y="71926"/>
            <a:ext cx="2805383" cy="369332"/>
          </a:xfrm>
          <a:prstGeom prst="rect">
            <a:avLst/>
          </a:prstGeom>
        </p:spPr>
        <p:txBody>
          <a:bodyPr wrap="none">
            <a:spAutoFit/>
          </a:bodyPr>
          <a:lstStyle/>
          <a:p>
            <a:r>
              <a:rPr lang="en-US" dirty="0">
                <a:highlight>
                  <a:srgbClr val="FFFF00"/>
                </a:highlight>
              </a:rPr>
              <a:t>Status Bar for Chart Loading</a:t>
            </a:r>
          </a:p>
        </p:txBody>
      </p:sp>
      <p:pic>
        <p:nvPicPr>
          <p:cNvPr id="1026" name="id-A71E3022-78D3-45E5-890D-3472765D40D0" descr="Image.jpeg">
            <a:extLst>
              <a:ext uri="{FF2B5EF4-FFF2-40B4-BE49-F238E27FC236}">
                <a16:creationId xmlns:a16="http://schemas.microsoft.com/office/drawing/2014/main" id="{D62C691C-D3EF-45D3-BE8A-8189E3289FEE}"/>
              </a:ext>
            </a:extLst>
          </p:cNvPr>
          <p:cNvPicPr>
            <a:picLocks noChangeAspect="1" noChangeArrowheads="1"/>
          </p:cNvPicPr>
          <p:nvPr/>
        </p:nvPicPr>
        <p:blipFill rotWithShape="1">
          <a:blip r:embed="rId3" r:link="rId4">
            <a:extLst>
              <a:ext uri="{28A0092B-C50C-407E-A947-70E740481C1C}">
                <a14:useLocalDpi xmlns:a14="http://schemas.microsoft.com/office/drawing/2010/main" val="0"/>
              </a:ext>
            </a:extLst>
          </a:blip>
          <a:srcRect l="9362" t="11528" r="9663" b="27551"/>
          <a:stretch>
            <a:fillRect/>
          </a:stretch>
        </p:blipFill>
        <p:spPr bwMode="auto">
          <a:xfrm>
            <a:off x="457198" y="1328738"/>
            <a:ext cx="11215862" cy="390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a:extLst>
              <a:ext uri="{FF2B5EF4-FFF2-40B4-BE49-F238E27FC236}">
                <a16:creationId xmlns:a16="http://schemas.microsoft.com/office/drawing/2014/main" id="{58C3CDFC-3F71-4E51-A39B-B6F352ACA0E7}"/>
              </a:ext>
            </a:extLst>
          </p:cNvPr>
          <p:cNvPicPr>
            <a:picLocks noChangeAspect="1"/>
          </p:cNvPicPr>
          <p:nvPr/>
        </p:nvPicPr>
        <p:blipFill>
          <a:blip r:embed="rId5"/>
          <a:stretch>
            <a:fillRect/>
          </a:stretch>
        </p:blipFill>
        <p:spPr>
          <a:xfrm>
            <a:off x="4650469" y="3278982"/>
            <a:ext cx="2829320" cy="1800476"/>
          </a:xfrm>
          <a:prstGeom prst="rect">
            <a:avLst/>
          </a:prstGeom>
        </p:spPr>
      </p:pic>
      <p:sp>
        <p:nvSpPr>
          <p:cNvPr id="14" name="Rectangle 13">
            <a:extLst>
              <a:ext uri="{FF2B5EF4-FFF2-40B4-BE49-F238E27FC236}">
                <a16:creationId xmlns:a16="http://schemas.microsoft.com/office/drawing/2014/main" id="{948D482B-15EE-4867-BFD2-11B4F23DADF3}"/>
              </a:ext>
            </a:extLst>
          </p:cNvPr>
          <p:cNvSpPr/>
          <p:nvPr/>
        </p:nvSpPr>
        <p:spPr>
          <a:xfrm>
            <a:off x="6908049" y="5535424"/>
            <a:ext cx="4463530" cy="307777"/>
          </a:xfrm>
          <a:prstGeom prst="rect">
            <a:avLst/>
          </a:prstGeom>
        </p:spPr>
        <p:txBody>
          <a:bodyPr wrap="square">
            <a:spAutoFit/>
          </a:bodyPr>
          <a:lstStyle/>
          <a:p>
            <a:r>
              <a:rPr lang="en-US" sz="1400" dirty="0">
                <a:solidFill>
                  <a:srgbClr val="0033CC"/>
                </a:solidFill>
              </a:rPr>
              <a:t>Display a status indicator for chart loading</a:t>
            </a:r>
          </a:p>
        </p:txBody>
      </p:sp>
      <p:cxnSp>
        <p:nvCxnSpPr>
          <p:cNvPr id="15" name="Straight Arrow Connector 14">
            <a:extLst>
              <a:ext uri="{FF2B5EF4-FFF2-40B4-BE49-F238E27FC236}">
                <a16:creationId xmlns:a16="http://schemas.microsoft.com/office/drawing/2014/main" id="{B7BE9280-D85D-4CC6-A56D-EC96F87C0D19}"/>
              </a:ext>
            </a:extLst>
          </p:cNvPr>
          <p:cNvCxnSpPr>
            <a:cxnSpLocks/>
          </p:cNvCxnSpPr>
          <p:nvPr/>
        </p:nvCxnSpPr>
        <p:spPr>
          <a:xfrm flipH="1" flipV="1">
            <a:off x="6429376" y="4556972"/>
            <a:ext cx="457199" cy="986578"/>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997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id-7259FFA1-0F35-47DC-90C3-1F49DB845004" descr="Image.jpeg">
            <a:extLst>
              <a:ext uri="{FF2B5EF4-FFF2-40B4-BE49-F238E27FC236}">
                <a16:creationId xmlns:a16="http://schemas.microsoft.com/office/drawing/2014/main" id="{ADE1257A-53D8-46B6-9A61-16915EF1A136}"/>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162756" y="715929"/>
            <a:ext cx="10351911" cy="5852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AA2ED239-F34B-4911-97E0-759A965913A1}"/>
              </a:ext>
            </a:extLst>
          </p:cNvPr>
          <p:cNvSpPr/>
          <p:nvPr/>
        </p:nvSpPr>
        <p:spPr>
          <a:xfrm>
            <a:off x="0" y="71926"/>
            <a:ext cx="12111777" cy="369332"/>
          </a:xfrm>
          <a:prstGeom prst="rect">
            <a:avLst/>
          </a:prstGeom>
        </p:spPr>
        <p:txBody>
          <a:bodyPr wrap="none">
            <a:spAutoFit/>
          </a:bodyPr>
          <a:lstStyle/>
          <a:p>
            <a:r>
              <a:rPr lang="en-US" dirty="0">
                <a:highlight>
                  <a:srgbClr val="FFFF00"/>
                </a:highlight>
              </a:rPr>
              <a:t>Intermittent Bug:  Advanced Charts – The boxes checked aren’t always in sync with the charts shown (may be a refresh issue)</a:t>
            </a:r>
          </a:p>
        </p:txBody>
      </p:sp>
      <p:sp>
        <p:nvSpPr>
          <p:cNvPr id="7" name="Rectangle 6">
            <a:extLst>
              <a:ext uri="{FF2B5EF4-FFF2-40B4-BE49-F238E27FC236}">
                <a16:creationId xmlns:a16="http://schemas.microsoft.com/office/drawing/2014/main" id="{7E22C532-771D-47B0-A4CB-FA572C00A4E5}"/>
              </a:ext>
            </a:extLst>
          </p:cNvPr>
          <p:cNvSpPr/>
          <p:nvPr/>
        </p:nvSpPr>
        <p:spPr>
          <a:xfrm>
            <a:off x="3118070" y="2764252"/>
            <a:ext cx="4102918" cy="307777"/>
          </a:xfrm>
          <a:prstGeom prst="rect">
            <a:avLst/>
          </a:prstGeom>
        </p:spPr>
        <p:txBody>
          <a:bodyPr wrap="none">
            <a:spAutoFit/>
          </a:bodyPr>
          <a:lstStyle/>
          <a:p>
            <a:r>
              <a:rPr lang="en-US" sz="1400" dirty="0">
                <a:solidFill>
                  <a:srgbClr val="0033CC"/>
                </a:solidFill>
              </a:rPr>
              <a:t>Selected variable not showing up in chart consistently</a:t>
            </a:r>
          </a:p>
        </p:txBody>
      </p:sp>
      <p:cxnSp>
        <p:nvCxnSpPr>
          <p:cNvPr id="8" name="Straight Arrow Connector 7">
            <a:extLst>
              <a:ext uri="{FF2B5EF4-FFF2-40B4-BE49-F238E27FC236}">
                <a16:creationId xmlns:a16="http://schemas.microsoft.com/office/drawing/2014/main" id="{02F3973A-5120-4A0D-B6F4-B5D188E43E58}"/>
              </a:ext>
            </a:extLst>
          </p:cNvPr>
          <p:cNvCxnSpPr>
            <a:cxnSpLocks/>
          </p:cNvCxnSpPr>
          <p:nvPr/>
        </p:nvCxnSpPr>
        <p:spPr>
          <a:xfrm flipH="1">
            <a:off x="2284122" y="3072029"/>
            <a:ext cx="833948" cy="8336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71578CB-8AD4-4A95-A900-01711E161DA9}"/>
              </a:ext>
            </a:extLst>
          </p:cNvPr>
          <p:cNvCxnSpPr>
            <a:cxnSpLocks/>
          </p:cNvCxnSpPr>
          <p:nvPr/>
        </p:nvCxnSpPr>
        <p:spPr>
          <a:xfrm flipH="1">
            <a:off x="3386668" y="3072029"/>
            <a:ext cx="135465" cy="416816"/>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68F9072-AF03-46E3-97C9-04129BA5649A}"/>
              </a:ext>
            </a:extLst>
          </p:cNvPr>
          <p:cNvCxnSpPr>
            <a:cxnSpLocks/>
          </p:cNvCxnSpPr>
          <p:nvPr/>
        </p:nvCxnSpPr>
        <p:spPr>
          <a:xfrm>
            <a:off x="5018924" y="3038741"/>
            <a:ext cx="54460" cy="450104"/>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98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23C636B-FCBC-4AA7-8B3F-8ABB4DBA7674}"/>
              </a:ext>
            </a:extLst>
          </p:cNvPr>
          <p:cNvSpPr/>
          <p:nvPr/>
        </p:nvSpPr>
        <p:spPr>
          <a:xfrm>
            <a:off x="0" y="71926"/>
            <a:ext cx="7065845" cy="369332"/>
          </a:xfrm>
          <a:prstGeom prst="rect">
            <a:avLst/>
          </a:prstGeom>
        </p:spPr>
        <p:txBody>
          <a:bodyPr wrap="none">
            <a:spAutoFit/>
          </a:bodyPr>
          <a:lstStyle/>
          <a:p>
            <a:r>
              <a:rPr lang="en-US" dirty="0">
                <a:highlight>
                  <a:srgbClr val="FFFF00"/>
                </a:highlight>
              </a:rPr>
              <a:t>Identify anomalous trends / Plot averaged, summed values of parameters</a:t>
            </a:r>
          </a:p>
        </p:txBody>
      </p:sp>
      <p:sp>
        <p:nvSpPr>
          <p:cNvPr id="4" name="Rectangle 3">
            <a:extLst>
              <a:ext uri="{FF2B5EF4-FFF2-40B4-BE49-F238E27FC236}">
                <a16:creationId xmlns:a16="http://schemas.microsoft.com/office/drawing/2014/main" id="{6B13AD65-61DC-407D-A2DE-DD12F1E58896}"/>
              </a:ext>
            </a:extLst>
          </p:cNvPr>
          <p:cNvSpPr/>
          <p:nvPr/>
        </p:nvSpPr>
        <p:spPr>
          <a:xfrm>
            <a:off x="883226" y="992604"/>
            <a:ext cx="5645911" cy="830997"/>
          </a:xfrm>
          <a:prstGeom prst="rect">
            <a:avLst/>
          </a:prstGeom>
        </p:spPr>
        <p:txBody>
          <a:bodyPr wrap="square">
            <a:spAutoFit/>
          </a:bodyPr>
          <a:lstStyle/>
          <a:p>
            <a:r>
              <a:rPr lang="en-US" sz="1600" dirty="0">
                <a:solidFill>
                  <a:srgbClr val="0033CC"/>
                </a:solidFill>
              </a:rPr>
              <a:t>Refer to:</a:t>
            </a:r>
          </a:p>
          <a:p>
            <a:r>
              <a:rPr lang="en-US" sz="1600" dirty="0">
                <a:solidFill>
                  <a:srgbClr val="0033CC"/>
                </a:solidFill>
              </a:rPr>
              <a:t>Excel File:  </a:t>
            </a:r>
            <a:r>
              <a:rPr lang="en-US" sz="1600" b="1" dirty="0">
                <a:solidFill>
                  <a:srgbClr val="0033CC"/>
                </a:solidFill>
              </a:rPr>
              <a:t>Condenser Efficiency Model (MASTER _ USE THIS)</a:t>
            </a:r>
          </a:p>
          <a:p>
            <a:r>
              <a:rPr lang="en-US" sz="1600" dirty="0">
                <a:solidFill>
                  <a:srgbClr val="0033CC"/>
                </a:solidFill>
              </a:rPr>
              <a:t>Tab: </a:t>
            </a:r>
            <a:r>
              <a:rPr lang="en-US" sz="1600" b="1" dirty="0">
                <a:solidFill>
                  <a:srgbClr val="0033CC"/>
                </a:solidFill>
              </a:rPr>
              <a:t>Workbook Model</a:t>
            </a:r>
          </a:p>
        </p:txBody>
      </p:sp>
      <p:sp>
        <p:nvSpPr>
          <p:cNvPr id="2" name="Rectangle 1">
            <a:extLst>
              <a:ext uri="{FF2B5EF4-FFF2-40B4-BE49-F238E27FC236}">
                <a16:creationId xmlns:a16="http://schemas.microsoft.com/office/drawing/2014/main" id="{9A272A03-3FA9-4B24-B1E2-D902FA139B33}"/>
              </a:ext>
            </a:extLst>
          </p:cNvPr>
          <p:cNvSpPr/>
          <p:nvPr/>
        </p:nvSpPr>
        <p:spPr>
          <a:xfrm>
            <a:off x="883226" y="1978796"/>
            <a:ext cx="11151816" cy="1200329"/>
          </a:xfrm>
          <a:prstGeom prst="rect">
            <a:avLst/>
          </a:prstGeom>
        </p:spPr>
        <p:txBody>
          <a:bodyPr wrap="square">
            <a:spAutoFit/>
          </a:bodyPr>
          <a:lstStyle/>
          <a:p>
            <a:r>
              <a:rPr lang="en-US" dirty="0">
                <a:latin typeface="Calibri" panose="020F0502020204030204" pitchFamily="34" charset="0"/>
                <a:ea typeface="Calibri" panose="020F0502020204030204" pitchFamily="34" charset="0"/>
              </a:rPr>
              <a:t>Condenser Operating BP </a:t>
            </a:r>
            <a:r>
              <a:rPr lang="en-US" dirty="0"/>
              <a:t>#1 thru #4 </a:t>
            </a:r>
            <a:r>
              <a:rPr lang="en-US" dirty="0">
                <a:latin typeface="Calibri" panose="020F0502020204030204" pitchFamily="34" charset="0"/>
                <a:ea typeface="Calibri" panose="020F0502020204030204" pitchFamily="34" charset="0"/>
              </a:rPr>
              <a:t> – column AA </a:t>
            </a:r>
            <a:r>
              <a:rPr lang="en-US" dirty="0">
                <a:latin typeface="Calibri" panose="020F0502020204030204" pitchFamily="34" charset="0"/>
                <a:ea typeface="Calibri" panose="020F0502020204030204" pitchFamily="34" charset="0"/>
                <a:sym typeface="Wingdings" panose="05000000000000000000" pitchFamily="2" charset="2"/>
              </a:rPr>
              <a:t> Need ability to ‘</a:t>
            </a:r>
            <a:r>
              <a:rPr lang="en-US" b="1" dirty="0">
                <a:latin typeface="Calibri" panose="020F0502020204030204" pitchFamily="34" charset="0"/>
                <a:ea typeface="Calibri" panose="020F0502020204030204" pitchFamily="34" charset="0"/>
                <a:sym typeface="Wingdings" panose="05000000000000000000" pitchFamily="2" charset="2"/>
              </a:rPr>
              <a:t>average</a:t>
            </a:r>
            <a:r>
              <a:rPr lang="en-US" dirty="0">
                <a:latin typeface="Calibri" panose="020F0502020204030204" pitchFamily="34" charset="0"/>
                <a:ea typeface="Calibri" panose="020F0502020204030204" pitchFamily="34" charset="0"/>
                <a:sym typeface="Wingdings" panose="05000000000000000000" pitchFamily="2" charset="2"/>
              </a:rPr>
              <a:t>’ and chart</a:t>
            </a:r>
            <a:endParaRPr lang="en-US" dirty="0">
              <a:latin typeface="Calibri" panose="020F0502020204030204" pitchFamily="34" charset="0"/>
              <a:ea typeface="Calibri" panose="020F0502020204030204" pitchFamily="34" charset="0"/>
            </a:endParaRPr>
          </a:p>
          <a:p>
            <a:r>
              <a:rPr lang="en-US" dirty="0">
                <a:latin typeface="Calibri" panose="020F0502020204030204" pitchFamily="34" charset="0"/>
                <a:ea typeface="Calibri" panose="020F0502020204030204" pitchFamily="34" charset="0"/>
              </a:rPr>
              <a:t>Turbine Steam Exhaust Temp (</a:t>
            </a:r>
            <a:r>
              <a:rPr lang="en-US" dirty="0"/>
              <a:t>Exhaust Steam Temp #1, #2, </a:t>
            </a:r>
            <a:r>
              <a:rPr lang="en-US" dirty="0" err="1"/>
              <a:t>etc</a:t>
            </a:r>
            <a:r>
              <a:rPr lang="en-US" dirty="0"/>
              <a:t>) </a:t>
            </a:r>
            <a:r>
              <a:rPr lang="en-US" dirty="0">
                <a:latin typeface="Calibri" panose="020F0502020204030204" pitchFamily="34" charset="0"/>
                <a:ea typeface="Calibri" panose="020F0502020204030204" pitchFamily="34" charset="0"/>
              </a:rPr>
              <a:t>– column AB </a:t>
            </a:r>
            <a:r>
              <a:rPr lang="en-US" dirty="0">
                <a:latin typeface="Calibri" panose="020F0502020204030204" pitchFamily="34" charset="0"/>
                <a:ea typeface="Calibri" panose="020F0502020204030204" pitchFamily="34" charset="0"/>
                <a:sym typeface="Wingdings" panose="05000000000000000000" pitchFamily="2" charset="2"/>
              </a:rPr>
              <a:t> Need ability to ‘</a:t>
            </a:r>
            <a:r>
              <a:rPr lang="en-US" b="1" dirty="0">
                <a:latin typeface="Calibri" panose="020F0502020204030204" pitchFamily="34" charset="0"/>
                <a:ea typeface="Calibri" panose="020F0502020204030204" pitchFamily="34" charset="0"/>
                <a:sym typeface="Wingdings" panose="05000000000000000000" pitchFamily="2" charset="2"/>
              </a:rPr>
              <a:t>average</a:t>
            </a:r>
            <a:r>
              <a:rPr lang="en-US" dirty="0">
                <a:latin typeface="Calibri" panose="020F0502020204030204" pitchFamily="34" charset="0"/>
                <a:ea typeface="Calibri" panose="020F0502020204030204" pitchFamily="34" charset="0"/>
                <a:sym typeface="Wingdings" panose="05000000000000000000" pitchFamily="2" charset="2"/>
              </a:rPr>
              <a:t>’ and chart</a:t>
            </a:r>
            <a:endParaRPr lang="en-US" dirty="0">
              <a:latin typeface="Calibri" panose="020F0502020204030204" pitchFamily="34" charset="0"/>
              <a:ea typeface="Calibri" panose="020F0502020204030204" pitchFamily="34" charset="0"/>
            </a:endParaRPr>
          </a:p>
          <a:p>
            <a:r>
              <a:rPr lang="en-US" dirty="0" err="1">
                <a:latin typeface="Calibri" panose="020F0502020204030204" pitchFamily="34" charset="0"/>
                <a:ea typeface="Calibri" panose="020F0502020204030204" pitchFamily="34" charset="0"/>
              </a:rPr>
              <a:t>Hotwell</a:t>
            </a:r>
            <a:r>
              <a:rPr lang="en-US" dirty="0">
                <a:latin typeface="Calibri" panose="020F0502020204030204" pitchFamily="34" charset="0"/>
                <a:ea typeface="Calibri" panose="020F0502020204030204" pitchFamily="34" charset="0"/>
              </a:rPr>
              <a:t> Temp – column – AC </a:t>
            </a:r>
            <a:r>
              <a:rPr lang="en-US" dirty="0">
                <a:latin typeface="Calibri" panose="020F0502020204030204" pitchFamily="34" charset="0"/>
                <a:ea typeface="Calibri" panose="020F0502020204030204" pitchFamily="34" charset="0"/>
                <a:sym typeface="Wingdings" panose="05000000000000000000" pitchFamily="2" charset="2"/>
              </a:rPr>
              <a:t> Need ability to ‘</a:t>
            </a:r>
            <a:r>
              <a:rPr lang="en-US" b="1" dirty="0">
                <a:latin typeface="Calibri" panose="020F0502020204030204" pitchFamily="34" charset="0"/>
                <a:ea typeface="Calibri" panose="020F0502020204030204" pitchFamily="34" charset="0"/>
                <a:sym typeface="Wingdings" panose="05000000000000000000" pitchFamily="2" charset="2"/>
              </a:rPr>
              <a:t>average</a:t>
            </a:r>
            <a:r>
              <a:rPr lang="en-US" dirty="0">
                <a:latin typeface="Calibri" panose="020F0502020204030204" pitchFamily="34" charset="0"/>
                <a:ea typeface="Calibri" panose="020F0502020204030204" pitchFamily="34" charset="0"/>
                <a:sym typeface="Wingdings" panose="05000000000000000000" pitchFamily="2" charset="2"/>
              </a:rPr>
              <a:t>’ and chart</a:t>
            </a:r>
            <a:endParaRPr lang="en-US" dirty="0">
              <a:latin typeface="Calibri" panose="020F0502020204030204" pitchFamily="34" charset="0"/>
              <a:ea typeface="Calibri" panose="020F0502020204030204" pitchFamily="34" charset="0"/>
            </a:endParaRPr>
          </a:p>
          <a:p>
            <a:r>
              <a:rPr lang="en-US" dirty="0">
                <a:latin typeface="Calibri" panose="020F0502020204030204" pitchFamily="34" charset="0"/>
                <a:ea typeface="Calibri" panose="020F0502020204030204" pitchFamily="34" charset="0"/>
              </a:rPr>
              <a:t>Total Boiler Steam Flow – column AD </a:t>
            </a:r>
            <a:r>
              <a:rPr lang="en-US" dirty="0">
                <a:latin typeface="Calibri" panose="020F0502020204030204" pitchFamily="34" charset="0"/>
                <a:ea typeface="Calibri" panose="020F0502020204030204" pitchFamily="34" charset="0"/>
                <a:sym typeface="Wingdings" panose="05000000000000000000" pitchFamily="2" charset="2"/>
              </a:rPr>
              <a:t> Need ability to ‘</a:t>
            </a:r>
            <a:r>
              <a:rPr lang="en-US" b="1" dirty="0">
                <a:latin typeface="Calibri" panose="020F0502020204030204" pitchFamily="34" charset="0"/>
                <a:ea typeface="Calibri" panose="020F0502020204030204" pitchFamily="34" charset="0"/>
                <a:sym typeface="Wingdings" panose="05000000000000000000" pitchFamily="2" charset="2"/>
              </a:rPr>
              <a:t>sum</a:t>
            </a:r>
            <a:r>
              <a:rPr lang="en-US" dirty="0">
                <a:latin typeface="Calibri" panose="020F0502020204030204" pitchFamily="34" charset="0"/>
                <a:ea typeface="Calibri" panose="020F0502020204030204" pitchFamily="34" charset="0"/>
                <a:sym typeface="Wingdings" panose="05000000000000000000" pitchFamily="2" charset="2"/>
              </a:rPr>
              <a:t>’ and chart</a:t>
            </a:r>
            <a:endParaRPr lang="en-US" dirty="0">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704777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2B4E47-FD3E-4FC8-8121-786EF9E78D80}"/>
              </a:ext>
            </a:extLst>
          </p:cNvPr>
          <p:cNvSpPr/>
          <p:nvPr/>
        </p:nvSpPr>
        <p:spPr>
          <a:xfrm>
            <a:off x="-1" y="71926"/>
            <a:ext cx="12074013" cy="369332"/>
          </a:xfrm>
          <a:prstGeom prst="rect">
            <a:avLst/>
          </a:prstGeom>
        </p:spPr>
        <p:txBody>
          <a:bodyPr wrap="square">
            <a:spAutoFit/>
          </a:bodyPr>
          <a:lstStyle/>
          <a:p>
            <a:r>
              <a:rPr lang="en-US" dirty="0">
                <a:highlight>
                  <a:srgbClr val="FFFF00"/>
                </a:highlight>
              </a:rPr>
              <a:t>Publish cleaner data in reports / Filter ‘outliers’ from KPI  and Custom charts and publish charts without outliers in report</a:t>
            </a:r>
          </a:p>
        </p:txBody>
      </p:sp>
      <p:pic>
        <p:nvPicPr>
          <p:cNvPr id="6" name="Picture 5">
            <a:extLst>
              <a:ext uri="{FF2B5EF4-FFF2-40B4-BE49-F238E27FC236}">
                <a16:creationId xmlns:a16="http://schemas.microsoft.com/office/drawing/2014/main" id="{EBBCBF03-1CB0-4A12-B5A1-727D82EFCE70}"/>
              </a:ext>
            </a:extLst>
          </p:cNvPr>
          <p:cNvPicPr>
            <a:picLocks noChangeAspect="1"/>
          </p:cNvPicPr>
          <p:nvPr/>
        </p:nvPicPr>
        <p:blipFill>
          <a:blip r:embed="rId3"/>
          <a:stretch>
            <a:fillRect/>
          </a:stretch>
        </p:blipFill>
        <p:spPr>
          <a:xfrm>
            <a:off x="2682920" y="616859"/>
            <a:ext cx="9292773" cy="4617724"/>
          </a:xfrm>
          <a:prstGeom prst="rect">
            <a:avLst/>
          </a:prstGeom>
          <a:ln>
            <a:solidFill>
              <a:schemeClr val="tx1">
                <a:lumMod val="50000"/>
                <a:lumOff val="50000"/>
              </a:schemeClr>
            </a:solidFill>
          </a:ln>
        </p:spPr>
      </p:pic>
      <p:pic>
        <p:nvPicPr>
          <p:cNvPr id="5" name="Picture 4">
            <a:extLst>
              <a:ext uri="{FF2B5EF4-FFF2-40B4-BE49-F238E27FC236}">
                <a16:creationId xmlns:a16="http://schemas.microsoft.com/office/drawing/2014/main" id="{B9310B9A-9ACF-45E5-A15C-298B68E7E0E5}"/>
              </a:ext>
            </a:extLst>
          </p:cNvPr>
          <p:cNvPicPr>
            <a:picLocks noChangeAspect="1"/>
          </p:cNvPicPr>
          <p:nvPr/>
        </p:nvPicPr>
        <p:blipFill>
          <a:blip r:embed="rId4"/>
          <a:stretch>
            <a:fillRect/>
          </a:stretch>
        </p:blipFill>
        <p:spPr>
          <a:xfrm>
            <a:off x="453685" y="4002844"/>
            <a:ext cx="5551257" cy="2624097"/>
          </a:xfrm>
          <a:prstGeom prst="rect">
            <a:avLst/>
          </a:prstGeom>
          <a:ln>
            <a:solidFill>
              <a:schemeClr val="tx1">
                <a:lumMod val="50000"/>
                <a:lumOff val="50000"/>
              </a:schemeClr>
            </a:solidFill>
          </a:ln>
        </p:spPr>
      </p:pic>
      <p:pic>
        <p:nvPicPr>
          <p:cNvPr id="13" name="Picture 12">
            <a:extLst>
              <a:ext uri="{FF2B5EF4-FFF2-40B4-BE49-F238E27FC236}">
                <a16:creationId xmlns:a16="http://schemas.microsoft.com/office/drawing/2014/main" id="{DE718A77-96DD-41E0-96F8-276A6FFBD342}"/>
              </a:ext>
            </a:extLst>
          </p:cNvPr>
          <p:cNvPicPr>
            <a:picLocks noChangeAspect="1"/>
          </p:cNvPicPr>
          <p:nvPr/>
        </p:nvPicPr>
        <p:blipFill rotWithShape="1">
          <a:blip r:embed="rId5"/>
          <a:srcRect t="6295" b="20513"/>
          <a:stretch/>
        </p:blipFill>
        <p:spPr>
          <a:xfrm>
            <a:off x="6803980" y="2504116"/>
            <a:ext cx="2705100" cy="1087559"/>
          </a:xfrm>
          <a:prstGeom prst="rect">
            <a:avLst/>
          </a:prstGeom>
          <a:ln>
            <a:solidFill>
              <a:schemeClr val="bg1">
                <a:lumMod val="50000"/>
              </a:schemeClr>
            </a:solidFill>
          </a:ln>
        </p:spPr>
      </p:pic>
      <p:sp>
        <p:nvSpPr>
          <p:cNvPr id="14" name="Rectangle 13">
            <a:extLst>
              <a:ext uri="{FF2B5EF4-FFF2-40B4-BE49-F238E27FC236}">
                <a16:creationId xmlns:a16="http://schemas.microsoft.com/office/drawing/2014/main" id="{6495788A-5514-4F68-967D-343A9A85B8FC}"/>
              </a:ext>
            </a:extLst>
          </p:cNvPr>
          <p:cNvSpPr/>
          <p:nvPr/>
        </p:nvSpPr>
        <p:spPr>
          <a:xfrm>
            <a:off x="7244869" y="3210802"/>
            <a:ext cx="1397969" cy="307777"/>
          </a:xfrm>
          <a:prstGeom prst="rect">
            <a:avLst/>
          </a:prstGeom>
          <a:solidFill>
            <a:schemeClr val="bg1"/>
          </a:solidFill>
        </p:spPr>
        <p:txBody>
          <a:bodyPr wrap="square">
            <a:spAutoFit/>
          </a:bodyPr>
          <a:lstStyle/>
          <a:p>
            <a:r>
              <a:rPr lang="en-US" sz="1400" dirty="0">
                <a:solidFill>
                  <a:schemeClr val="bg2">
                    <a:lumMod val="25000"/>
                  </a:schemeClr>
                </a:solidFill>
                <a:latin typeface="Segoe UI" panose="020B0502040204020203" pitchFamily="34" charset="0"/>
                <a:cs typeface="Segoe UI" panose="020B0502040204020203" pitchFamily="34" charset="0"/>
              </a:rPr>
              <a:t>Set Limits</a:t>
            </a:r>
          </a:p>
        </p:txBody>
      </p:sp>
      <p:pic>
        <p:nvPicPr>
          <p:cNvPr id="12" name="Picture 11">
            <a:extLst>
              <a:ext uri="{FF2B5EF4-FFF2-40B4-BE49-F238E27FC236}">
                <a16:creationId xmlns:a16="http://schemas.microsoft.com/office/drawing/2014/main" id="{BF5B9423-E3F9-4FE6-B723-07081405C02D}"/>
              </a:ext>
            </a:extLst>
          </p:cNvPr>
          <p:cNvPicPr>
            <a:picLocks noChangeAspect="1"/>
          </p:cNvPicPr>
          <p:nvPr/>
        </p:nvPicPr>
        <p:blipFill>
          <a:blip r:embed="rId6"/>
          <a:stretch>
            <a:fillRect/>
          </a:stretch>
        </p:blipFill>
        <p:spPr>
          <a:xfrm>
            <a:off x="7004005" y="2835886"/>
            <a:ext cx="1152525" cy="304800"/>
          </a:xfrm>
          <a:prstGeom prst="rect">
            <a:avLst/>
          </a:prstGeom>
        </p:spPr>
      </p:pic>
      <p:pic>
        <p:nvPicPr>
          <p:cNvPr id="15" name="Picture 14">
            <a:extLst>
              <a:ext uri="{FF2B5EF4-FFF2-40B4-BE49-F238E27FC236}">
                <a16:creationId xmlns:a16="http://schemas.microsoft.com/office/drawing/2014/main" id="{64C06F91-527D-4A52-80DB-648C931EA71B}"/>
              </a:ext>
            </a:extLst>
          </p:cNvPr>
          <p:cNvPicPr>
            <a:picLocks noChangeAspect="1"/>
          </p:cNvPicPr>
          <p:nvPr/>
        </p:nvPicPr>
        <p:blipFill>
          <a:blip r:embed="rId7"/>
          <a:stretch>
            <a:fillRect/>
          </a:stretch>
        </p:blipFill>
        <p:spPr>
          <a:xfrm>
            <a:off x="7023669" y="3261097"/>
            <a:ext cx="257175" cy="247650"/>
          </a:xfrm>
          <a:prstGeom prst="rect">
            <a:avLst/>
          </a:prstGeom>
        </p:spPr>
      </p:pic>
      <p:cxnSp>
        <p:nvCxnSpPr>
          <p:cNvPr id="8" name="Straight Arrow Connector 7">
            <a:extLst>
              <a:ext uri="{FF2B5EF4-FFF2-40B4-BE49-F238E27FC236}">
                <a16:creationId xmlns:a16="http://schemas.microsoft.com/office/drawing/2014/main" id="{36EBFDBF-9D5D-4AD4-8F25-040F890630E2}"/>
              </a:ext>
            </a:extLst>
          </p:cNvPr>
          <p:cNvCxnSpPr>
            <a:cxnSpLocks/>
          </p:cNvCxnSpPr>
          <p:nvPr/>
        </p:nvCxnSpPr>
        <p:spPr>
          <a:xfrm flipH="1">
            <a:off x="2487561" y="3047895"/>
            <a:ext cx="4516445" cy="1268466"/>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7A3D523-01CB-4F6E-9B1E-25BD7187565E}"/>
              </a:ext>
            </a:extLst>
          </p:cNvPr>
          <p:cNvSpPr/>
          <p:nvPr/>
        </p:nvSpPr>
        <p:spPr>
          <a:xfrm>
            <a:off x="559837" y="4592553"/>
            <a:ext cx="5355771" cy="4317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5225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2B4E47-FD3E-4FC8-8121-786EF9E78D80}"/>
              </a:ext>
            </a:extLst>
          </p:cNvPr>
          <p:cNvSpPr/>
          <p:nvPr/>
        </p:nvSpPr>
        <p:spPr>
          <a:xfrm>
            <a:off x="-1" y="71926"/>
            <a:ext cx="12074013" cy="369332"/>
          </a:xfrm>
          <a:prstGeom prst="rect">
            <a:avLst/>
          </a:prstGeom>
        </p:spPr>
        <p:txBody>
          <a:bodyPr wrap="square">
            <a:spAutoFit/>
          </a:bodyPr>
          <a:lstStyle/>
          <a:p>
            <a:r>
              <a:rPr lang="en-US" dirty="0">
                <a:highlight>
                  <a:srgbClr val="FFFF00"/>
                </a:highlight>
              </a:rPr>
              <a:t>Publish cleaner data in reports / Create upper control limits with ability to set limits</a:t>
            </a:r>
          </a:p>
        </p:txBody>
      </p:sp>
      <p:pic>
        <p:nvPicPr>
          <p:cNvPr id="9" name="Picture 8">
            <a:extLst>
              <a:ext uri="{FF2B5EF4-FFF2-40B4-BE49-F238E27FC236}">
                <a16:creationId xmlns:a16="http://schemas.microsoft.com/office/drawing/2014/main" id="{D3233B28-C83A-49DE-95AD-584393CBEFFA}"/>
              </a:ext>
            </a:extLst>
          </p:cNvPr>
          <p:cNvPicPr>
            <a:picLocks noChangeAspect="1"/>
          </p:cNvPicPr>
          <p:nvPr/>
        </p:nvPicPr>
        <p:blipFill>
          <a:blip r:embed="rId3"/>
          <a:stretch>
            <a:fillRect/>
          </a:stretch>
        </p:blipFill>
        <p:spPr>
          <a:xfrm>
            <a:off x="2682920" y="616859"/>
            <a:ext cx="9292773" cy="4617724"/>
          </a:xfrm>
          <a:prstGeom prst="rect">
            <a:avLst/>
          </a:prstGeom>
          <a:ln>
            <a:solidFill>
              <a:schemeClr val="tx1">
                <a:lumMod val="50000"/>
                <a:lumOff val="50000"/>
              </a:schemeClr>
            </a:solidFill>
          </a:ln>
        </p:spPr>
      </p:pic>
      <p:pic>
        <p:nvPicPr>
          <p:cNvPr id="10" name="Picture 9">
            <a:extLst>
              <a:ext uri="{FF2B5EF4-FFF2-40B4-BE49-F238E27FC236}">
                <a16:creationId xmlns:a16="http://schemas.microsoft.com/office/drawing/2014/main" id="{4191CFB5-D4B7-443A-9BC6-E7CF52216CF9}"/>
              </a:ext>
            </a:extLst>
          </p:cNvPr>
          <p:cNvPicPr>
            <a:picLocks noChangeAspect="1"/>
          </p:cNvPicPr>
          <p:nvPr/>
        </p:nvPicPr>
        <p:blipFill>
          <a:blip r:embed="rId4"/>
          <a:stretch>
            <a:fillRect/>
          </a:stretch>
        </p:blipFill>
        <p:spPr>
          <a:xfrm>
            <a:off x="453685" y="4002844"/>
            <a:ext cx="5551257" cy="2624097"/>
          </a:xfrm>
          <a:prstGeom prst="rect">
            <a:avLst/>
          </a:prstGeom>
          <a:ln>
            <a:solidFill>
              <a:schemeClr val="tx1">
                <a:lumMod val="50000"/>
                <a:lumOff val="50000"/>
              </a:schemeClr>
            </a:solidFill>
          </a:ln>
        </p:spPr>
      </p:pic>
      <p:pic>
        <p:nvPicPr>
          <p:cNvPr id="11" name="Picture 10">
            <a:extLst>
              <a:ext uri="{FF2B5EF4-FFF2-40B4-BE49-F238E27FC236}">
                <a16:creationId xmlns:a16="http://schemas.microsoft.com/office/drawing/2014/main" id="{174E2286-39AB-4CA0-A98A-30EF931D88C3}"/>
              </a:ext>
            </a:extLst>
          </p:cNvPr>
          <p:cNvPicPr>
            <a:picLocks noChangeAspect="1"/>
          </p:cNvPicPr>
          <p:nvPr/>
        </p:nvPicPr>
        <p:blipFill rotWithShape="1">
          <a:blip r:embed="rId5"/>
          <a:srcRect t="6295" b="20513"/>
          <a:stretch/>
        </p:blipFill>
        <p:spPr>
          <a:xfrm>
            <a:off x="6803980" y="2504116"/>
            <a:ext cx="2705100" cy="1087559"/>
          </a:xfrm>
          <a:prstGeom prst="rect">
            <a:avLst/>
          </a:prstGeom>
          <a:ln>
            <a:solidFill>
              <a:schemeClr val="bg1">
                <a:lumMod val="50000"/>
              </a:schemeClr>
            </a:solidFill>
          </a:ln>
        </p:spPr>
      </p:pic>
      <p:sp>
        <p:nvSpPr>
          <p:cNvPr id="12" name="Rectangle 11">
            <a:extLst>
              <a:ext uri="{FF2B5EF4-FFF2-40B4-BE49-F238E27FC236}">
                <a16:creationId xmlns:a16="http://schemas.microsoft.com/office/drawing/2014/main" id="{6363F0DE-7202-4F1D-B1F9-8625BAB4E7B0}"/>
              </a:ext>
            </a:extLst>
          </p:cNvPr>
          <p:cNvSpPr/>
          <p:nvPr/>
        </p:nvSpPr>
        <p:spPr>
          <a:xfrm>
            <a:off x="7244869" y="3210802"/>
            <a:ext cx="1397969" cy="307777"/>
          </a:xfrm>
          <a:prstGeom prst="rect">
            <a:avLst/>
          </a:prstGeom>
          <a:solidFill>
            <a:schemeClr val="bg1"/>
          </a:solidFill>
        </p:spPr>
        <p:txBody>
          <a:bodyPr wrap="square">
            <a:spAutoFit/>
          </a:bodyPr>
          <a:lstStyle/>
          <a:p>
            <a:r>
              <a:rPr lang="en-US" sz="1400" dirty="0">
                <a:solidFill>
                  <a:schemeClr val="bg2">
                    <a:lumMod val="25000"/>
                  </a:schemeClr>
                </a:solidFill>
                <a:latin typeface="Segoe UI" panose="020B0502040204020203" pitchFamily="34" charset="0"/>
                <a:cs typeface="Segoe UI" panose="020B0502040204020203" pitchFamily="34" charset="0"/>
              </a:rPr>
              <a:t>Set Limits</a:t>
            </a:r>
          </a:p>
        </p:txBody>
      </p:sp>
      <p:pic>
        <p:nvPicPr>
          <p:cNvPr id="13" name="Picture 12">
            <a:extLst>
              <a:ext uri="{FF2B5EF4-FFF2-40B4-BE49-F238E27FC236}">
                <a16:creationId xmlns:a16="http://schemas.microsoft.com/office/drawing/2014/main" id="{BF2151E9-D08A-481A-AC51-CB3C2EB1B3BC}"/>
              </a:ext>
            </a:extLst>
          </p:cNvPr>
          <p:cNvPicPr>
            <a:picLocks noChangeAspect="1"/>
          </p:cNvPicPr>
          <p:nvPr/>
        </p:nvPicPr>
        <p:blipFill>
          <a:blip r:embed="rId6"/>
          <a:stretch>
            <a:fillRect/>
          </a:stretch>
        </p:blipFill>
        <p:spPr>
          <a:xfrm>
            <a:off x="7004005" y="2835886"/>
            <a:ext cx="1152525" cy="304800"/>
          </a:xfrm>
          <a:prstGeom prst="rect">
            <a:avLst/>
          </a:prstGeom>
        </p:spPr>
      </p:pic>
      <p:pic>
        <p:nvPicPr>
          <p:cNvPr id="14" name="Picture 13">
            <a:extLst>
              <a:ext uri="{FF2B5EF4-FFF2-40B4-BE49-F238E27FC236}">
                <a16:creationId xmlns:a16="http://schemas.microsoft.com/office/drawing/2014/main" id="{ED9488F8-F2B8-4CE6-A28F-52673A61F034}"/>
              </a:ext>
            </a:extLst>
          </p:cNvPr>
          <p:cNvPicPr>
            <a:picLocks noChangeAspect="1"/>
          </p:cNvPicPr>
          <p:nvPr/>
        </p:nvPicPr>
        <p:blipFill>
          <a:blip r:embed="rId7"/>
          <a:stretch>
            <a:fillRect/>
          </a:stretch>
        </p:blipFill>
        <p:spPr>
          <a:xfrm>
            <a:off x="7023669" y="3261097"/>
            <a:ext cx="257175" cy="247650"/>
          </a:xfrm>
          <a:prstGeom prst="rect">
            <a:avLst/>
          </a:prstGeom>
        </p:spPr>
      </p:pic>
      <p:cxnSp>
        <p:nvCxnSpPr>
          <p:cNvPr id="15" name="Straight Arrow Connector 14">
            <a:extLst>
              <a:ext uri="{FF2B5EF4-FFF2-40B4-BE49-F238E27FC236}">
                <a16:creationId xmlns:a16="http://schemas.microsoft.com/office/drawing/2014/main" id="{E78F1119-1FF0-4455-844A-9BFBA2271206}"/>
              </a:ext>
            </a:extLst>
          </p:cNvPr>
          <p:cNvCxnSpPr>
            <a:cxnSpLocks/>
            <a:stCxn id="14" idx="1"/>
          </p:cNvCxnSpPr>
          <p:nvPr/>
        </p:nvCxnSpPr>
        <p:spPr>
          <a:xfrm flipH="1">
            <a:off x="4866216" y="3384922"/>
            <a:ext cx="2157453" cy="719924"/>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7511BB9-B03B-47DA-919C-1109635FCED0}"/>
              </a:ext>
            </a:extLst>
          </p:cNvPr>
          <p:cNvSpPr/>
          <p:nvPr/>
        </p:nvSpPr>
        <p:spPr>
          <a:xfrm>
            <a:off x="488288" y="4143810"/>
            <a:ext cx="1397969" cy="307777"/>
          </a:xfrm>
          <a:prstGeom prst="rect">
            <a:avLst/>
          </a:prstGeom>
          <a:solidFill>
            <a:schemeClr val="bg1"/>
          </a:solidFill>
        </p:spPr>
        <p:txBody>
          <a:bodyPr wrap="square">
            <a:spAutoFit/>
          </a:bodyPr>
          <a:lstStyle/>
          <a:p>
            <a:r>
              <a:rPr lang="en-US" sz="1400" b="1" dirty="0">
                <a:solidFill>
                  <a:schemeClr val="bg2">
                    <a:lumMod val="25000"/>
                  </a:schemeClr>
                </a:solidFill>
                <a:latin typeface="Segoe UI" panose="020B0502040204020203" pitchFamily="34" charset="0"/>
                <a:cs typeface="Segoe UI" panose="020B0502040204020203" pitchFamily="34" charset="0"/>
              </a:rPr>
              <a:t>Limits</a:t>
            </a:r>
          </a:p>
        </p:txBody>
      </p:sp>
      <p:sp>
        <p:nvSpPr>
          <p:cNvPr id="17" name="Rectangle 16">
            <a:extLst>
              <a:ext uri="{FF2B5EF4-FFF2-40B4-BE49-F238E27FC236}">
                <a16:creationId xmlns:a16="http://schemas.microsoft.com/office/drawing/2014/main" id="{09A1C1E8-C849-472E-A311-B491DEFDE465}"/>
              </a:ext>
            </a:extLst>
          </p:cNvPr>
          <p:cNvSpPr/>
          <p:nvPr/>
        </p:nvSpPr>
        <p:spPr>
          <a:xfrm>
            <a:off x="577965" y="4557543"/>
            <a:ext cx="5355771" cy="13587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A7E4FF0-21DB-410B-860A-5D474C38AF9A}"/>
              </a:ext>
            </a:extLst>
          </p:cNvPr>
          <p:cNvSpPr/>
          <p:nvPr/>
        </p:nvSpPr>
        <p:spPr>
          <a:xfrm>
            <a:off x="692573" y="6140989"/>
            <a:ext cx="870755" cy="400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19B7196C-EB42-4518-AADA-19491D0DC1DA}"/>
              </a:ext>
            </a:extLst>
          </p:cNvPr>
          <p:cNvPicPr>
            <a:picLocks noChangeAspect="1"/>
          </p:cNvPicPr>
          <p:nvPr/>
        </p:nvPicPr>
        <p:blipFill>
          <a:blip r:embed="rId8"/>
          <a:stretch>
            <a:fillRect/>
          </a:stretch>
        </p:blipFill>
        <p:spPr>
          <a:xfrm>
            <a:off x="559837" y="4502887"/>
            <a:ext cx="2262021" cy="226202"/>
          </a:xfrm>
          <a:prstGeom prst="rect">
            <a:avLst/>
          </a:prstGeom>
        </p:spPr>
      </p:pic>
      <p:pic>
        <p:nvPicPr>
          <p:cNvPr id="22" name="Picture 21">
            <a:extLst>
              <a:ext uri="{FF2B5EF4-FFF2-40B4-BE49-F238E27FC236}">
                <a16:creationId xmlns:a16="http://schemas.microsoft.com/office/drawing/2014/main" id="{1C9C0CC5-6250-4186-ACC8-755C96CF49EF}"/>
              </a:ext>
            </a:extLst>
          </p:cNvPr>
          <p:cNvPicPr>
            <a:picLocks noChangeAspect="1"/>
          </p:cNvPicPr>
          <p:nvPr/>
        </p:nvPicPr>
        <p:blipFill>
          <a:blip r:embed="rId9"/>
          <a:stretch>
            <a:fillRect/>
          </a:stretch>
        </p:blipFill>
        <p:spPr>
          <a:xfrm>
            <a:off x="577965" y="5492861"/>
            <a:ext cx="1513735" cy="324372"/>
          </a:xfrm>
          <a:prstGeom prst="rect">
            <a:avLst/>
          </a:prstGeom>
        </p:spPr>
      </p:pic>
      <p:sp>
        <p:nvSpPr>
          <p:cNvPr id="25" name="Rectangle 24">
            <a:extLst>
              <a:ext uri="{FF2B5EF4-FFF2-40B4-BE49-F238E27FC236}">
                <a16:creationId xmlns:a16="http://schemas.microsoft.com/office/drawing/2014/main" id="{7350CB37-4E3B-4F88-A207-29518864881F}"/>
              </a:ext>
            </a:extLst>
          </p:cNvPr>
          <p:cNvSpPr/>
          <p:nvPr/>
        </p:nvSpPr>
        <p:spPr>
          <a:xfrm>
            <a:off x="2955897" y="4475538"/>
            <a:ext cx="1323649" cy="276999"/>
          </a:xfrm>
          <a:prstGeom prst="rect">
            <a:avLst/>
          </a:prstGeom>
          <a:solidFill>
            <a:schemeClr val="bg1"/>
          </a:solidFill>
        </p:spPr>
        <p:txBody>
          <a:bodyPr wrap="square">
            <a:spAutoFit/>
          </a:bodyPr>
          <a:lstStyle/>
          <a:p>
            <a:r>
              <a:rPr lang="en-US" sz="1200" dirty="0">
                <a:solidFill>
                  <a:schemeClr val="bg2">
                    <a:lumMod val="25000"/>
                  </a:schemeClr>
                </a:solidFill>
                <a:latin typeface="Segoe UI" panose="020B0502040204020203" pitchFamily="34" charset="0"/>
                <a:cs typeface="Segoe UI" panose="020B0502040204020203" pitchFamily="34" charset="0"/>
              </a:rPr>
              <a:t>Lower Limit: </a:t>
            </a:r>
          </a:p>
        </p:txBody>
      </p:sp>
      <p:sp>
        <p:nvSpPr>
          <p:cNvPr id="26" name="Rectangle 25">
            <a:extLst>
              <a:ext uri="{FF2B5EF4-FFF2-40B4-BE49-F238E27FC236}">
                <a16:creationId xmlns:a16="http://schemas.microsoft.com/office/drawing/2014/main" id="{6D076949-6F22-44CB-B8C6-7E55661732A1}"/>
              </a:ext>
            </a:extLst>
          </p:cNvPr>
          <p:cNvSpPr/>
          <p:nvPr/>
        </p:nvSpPr>
        <p:spPr>
          <a:xfrm>
            <a:off x="2955896" y="4766204"/>
            <a:ext cx="1323649" cy="276999"/>
          </a:xfrm>
          <a:prstGeom prst="rect">
            <a:avLst/>
          </a:prstGeom>
          <a:solidFill>
            <a:schemeClr val="bg1"/>
          </a:solidFill>
        </p:spPr>
        <p:txBody>
          <a:bodyPr wrap="square">
            <a:spAutoFit/>
          </a:bodyPr>
          <a:lstStyle/>
          <a:p>
            <a:r>
              <a:rPr lang="en-US" sz="1200" dirty="0">
                <a:solidFill>
                  <a:schemeClr val="bg2">
                    <a:lumMod val="25000"/>
                  </a:schemeClr>
                </a:solidFill>
                <a:latin typeface="Segoe UI" panose="020B0502040204020203" pitchFamily="34" charset="0"/>
                <a:cs typeface="Segoe UI" panose="020B0502040204020203" pitchFamily="34" charset="0"/>
              </a:rPr>
              <a:t>Upper Limit: </a:t>
            </a:r>
          </a:p>
        </p:txBody>
      </p:sp>
      <p:sp>
        <p:nvSpPr>
          <p:cNvPr id="27" name="Rectangle 26">
            <a:extLst>
              <a:ext uri="{FF2B5EF4-FFF2-40B4-BE49-F238E27FC236}">
                <a16:creationId xmlns:a16="http://schemas.microsoft.com/office/drawing/2014/main" id="{4F32FBED-B0E9-4C36-BBA9-15A74CABE6AF}"/>
              </a:ext>
            </a:extLst>
          </p:cNvPr>
          <p:cNvSpPr/>
          <p:nvPr/>
        </p:nvSpPr>
        <p:spPr>
          <a:xfrm>
            <a:off x="3896591" y="4520382"/>
            <a:ext cx="773732" cy="2368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B6A62BE-1097-427E-904B-A3B71E5BC8E8}"/>
              </a:ext>
            </a:extLst>
          </p:cNvPr>
          <p:cNvSpPr/>
          <p:nvPr/>
        </p:nvSpPr>
        <p:spPr>
          <a:xfrm>
            <a:off x="3896591" y="4807193"/>
            <a:ext cx="773732" cy="2223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D2AE2DC-3C9B-45CF-B4FC-9805E30C25E8}"/>
              </a:ext>
            </a:extLst>
          </p:cNvPr>
          <p:cNvSpPr/>
          <p:nvPr/>
        </p:nvSpPr>
        <p:spPr>
          <a:xfrm>
            <a:off x="2955897" y="5411573"/>
            <a:ext cx="1323649" cy="276999"/>
          </a:xfrm>
          <a:prstGeom prst="rect">
            <a:avLst/>
          </a:prstGeom>
          <a:solidFill>
            <a:schemeClr val="bg1"/>
          </a:solidFill>
        </p:spPr>
        <p:txBody>
          <a:bodyPr wrap="square">
            <a:spAutoFit/>
          </a:bodyPr>
          <a:lstStyle/>
          <a:p>
            <a:r>
              <a:rPr lang="en-US" sz="1200" dirty="0">
                <a:solidFill>
                  <a:schemeClr val="bg2">
                    <a:lumMod val="25000"/>
                  </a:schemeClr>
                </a:solidFill>
                <a:latin typeface="Segoe UI" panose="020B0502040204020203" pitchFamily="34" charset="0"/>
                <a:cs typeface="Segoe UI" panose="020B0502040204020203" pitchFamily="34" charset="0"/>
              </a:rPr>
              <a:t>Lower Limit: </a:t>
            </a:r>
          </a:p>
        </p:txBody>
      </p:sp>
      <p:sp>
        <p:nvSpPr>
          <p:cNvPr id="29" name="Rectangle 28">
            <a:extLst>
              <a:ext uri="{FF2B5EF4-FFF2-40B4-BE49-F238E27FC236}">
                <a16:creationId xmlns:a16="http://schemas.microsoft.com/office/drawing/2014/main" id="{C06D3DA7-71F8-4A4F-8A5A-77FFD6005A5A}"/>
              </a:ext>
            </a:extLst>
          </p:cNvPr>
          <p:cNvSpPr/>
          <p:nvPr/>
        </p:nvSpPr>
        <p:spPr>
          <a:xfrm>
            <a:off x="2955896" y="5702239"/>
            <a:ext cx="1323649" cy="276999"/>
          </a:xfrm>
          <a:prstGeom prst="rect">
            <a:avLst/>
          </a:prstGeom>
          <a:solidFill>
            <a:schemeClr val="bg1"/>
          </a:solidFill>
        </p:spPr>
        <p:txBody>
          <a:bodyPr wrap="square">
            <a:spAutoFit/>
          </a:bodyPr>
          <a:lstStyle/>
          <a:p>
            <a:r>
              <a:rPr lang="en-US" sz="1200" dirty="0">
                <a:solidFill>
                  <a:schemeClr val="bg2">
                    <a:lumMod val="25000"/>
                  </a:schemeClr>
                </a:solidFill>
                <a:latin typeface="Segoe UI" panose="020B0502040204020203" pitchFamily="34" charset="0"/>
                <a:cs typeface="Segoe UI" panose="020B0502040204020203" pitchFamily="34" charset="0"/>
              </a:rPr>
              <a:t>Upper Limit: </a:t>
            </a:r>
          </a:p>
        </p:txBody>
      </p:sp>
      <p:sp>
        <p:nvSpPr>
          <p:cNvPr id="30" name="Rectangle 29">
            <a:extLst>
              <a:ext uri="{FF2B5EF4-FFF2-40B4-BE49-F238E27FC236}">
                <a16:creationId xmlns:a16="http://schemas.microsoft.com/office/drawing/2014/main" id="{13EB0768-84A6-4432-A235-55C0E277FAA7}"/>
              </a:ext>
            </a:extLst>
          </p:cNvPr>
          <p:cNvSpPr/>
          <p:nvPr/>
        </p:nvSpPr>
        <p:spPr>
          <a:xfrm>
            <a:off x="3896591" y="5456417"/>
            <a:ext cx="773732" cy="2368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0C15FA0-C04D-4BE0-86A8-3F7DE9EBEBA5}"/>
              </a:ext>
            </a:extLst>
          </p:cNvPr>
          <p:cNvSpPr/>
          <p:nvPr/>
        </p:nvSpPr>
        <p:spPr>
          <a:xfrm>
            <a:off x="3896591" y="5743228"/>
            <a:ext cx="773732" cy="2223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E467DE0F-E945-406E-8203-7E8E07AB90CE}"/>
              </a:ext>
            </a:extLst>
          </p:cNvPr>
          <p:cNvSpPr/>
          <p:nvPr/>
        </p:nvSpPr>
        <p:spPr>
          <a:xfrm>
            <a:off x="6243830" y="5354994"/>
            <a:ext cx="5948170" cy="1169551"/>
          </a:xfrm>
          <a:prstGeom prst="rect">
            <a:avLst/>
          </a:prstGeom>
        </p:spPr>
        <p:txBody>
          <a:bodyPr wrap="square">
            <a:spAutoFit/>
          </a:bodyPr>
          <a:lstStyle/>
          <a:p>
            <a:r>
              <a:rPr lang="en-US" sz="1400" dirty="0">
                <a:solidFill>
                  <a:srgbClr val="0033CC"/>
                </a:solidFill>
              </a:rPr>
              <a:t>The limits should be persisted and the same for all users of that chart for that condenser.</a:t>
            </a:r>
          </a:p>
          <a:p>
            <a:endParaRPr lang="en-US" sz="1400" dirty="0">
              <a:solidFill>
                <a:srgbClr val="0033CC"/>
              </a:solidFill>
            </a:endParaRPr>
          </a:p>
          <a:p>
            <a:r>
              <a:rPr lang="en-US" sz="1400" dirty="0">
                <a:solidFill>
                  <a:srgbClr val="0033CC"/>
                </a:solidFill>
              </a:rPr>
              <a:t>If the chart exceeds to upper limit or goes below the lower limit, the line of the chart should turn a red color. (note that no email notification needs to be sent)</a:t>
            </a:r>
          </a:p>
        </p:txBody>
      </p:sp>
      <p:cxnSp>
        <p:nvCxnSpPr>
          <p:cNvPr id="33" name="Straight Arrow Connector 32">
            <a:extLst>
              <a:ext uri="{FF2B5EF4-FFF2-40B4-BE49-F238E27FC236}">
                <a16:creationId xmlns:a16="http://schemas.microsoft.com/office/drawing/2014/main" id="{3DE0C0BC-7808-4D66-B0B9-22900541304A}"/>
              </a:ext>
            </a:extLst>
          </p:cNvPr>
          <p:cNvCxnSpPr>
            <a:cxnSpLocks/>
          </p:cNvCxnSpPr>
          <p:nvPr/>
        </p:nvCxnSpPr>
        <p:spPr>
          <a:xfrm>
            <a:off x="4866216" y="4926432"/>
            <a:ext cx="1306408" cy="584427"/>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2813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23C636B-FCBC-4AA7-8B3F-8ABB4DBA7674}"/>
              </a:ext>
            </a:extLst>
          </p:cNvPr>
          <p:cNvSpPr/>
          <p:nvPr/>
        </p:nvSpPr>
        <p:spPr>
          <a:xfrm>
            <a:off x="0" y="71926"/>
            <a:ext cx="4423647" cy="369332"/>
          </a:xfrm>
          <a:prstGeom prst="rect">
            <a:avLst/>
          </a:prstGeom>
        </p:spPr>
        <p:txBody>
          <a:bodyPr wrap="none">
            <a:spAutoFit/>
          </a:bodyPr>
          <a:lstStyle/>
          <a:p>
            <a:r>
              <a:rPr lang="en-US" dirty="0">
                <a:highlight>
                  <a:srgbClr val="FFFF00"/>
                </a:highlight>
              </a:rPr>
              <a:t>Identify anomalous trends / Advanced Charts</a:t>
            </a:r>
          </a:p>
        </p:txBody>
      </p:sp>
      <p:pic>
        <p:nvPicPr>
          <p:cNvPr id="4" name="Picture 3">
            <a:extLst>
              <a:ext uri="{FF2B5EF4-FFF2-40B4-BE49-F238E27FC236}">
                <a16:creationId xmlns:a16="http://schemas.microsoft.com/office/drawing/2014/main" id="{D3BEBAC8-70AD-4169-AFE8-362387B6B2EC}"/>
              </a:ext>
            </a:extLst>
          </p:cNvPr>
          <p:cNvPicPr>
            <a:picLocks noChangeAspect="1"/>
          </p:cNvPicPr>
          <p:nvPr/>
        </p:nvPicPr>
        <p:blipFill>
          <a:blip r:embed="rId3"/>
          <a:stretch>
            <a:fillRect/>
          </a:stretch>
        </p:blipFill>
        <p:spPr>
          <a:xfrm>
            <a:off x="2183367" y="1429180"/>
            <a:ext cx="9927771" cy="3999639"/>
          </a:xfrm>
          <a:prstGeom prst="rect">
            <a:avLst/>
          </a:prstGeom>
        </p:spPr>
      </p:pic>
      <p:sp>
        <p:nvSpPr>
          <p:cNvPr id="5" name="Rectangle 4">
            <a:extLst>
              <a:ext uri="{FF2B5EF4-FFF2-40B4-BE49-F238E27FC236}">
                <a16:creationId xmlns:a16="http://schemas.microsoft.com/office/drawing/2014/main" id="{BA192E06-A51C-491D-A510-1ABBCC7C4146}"/>
              </a:ext>
            </a:extLst>
          </p:cNvPr>
          <p:cNvSpPr/>
          <p:nvPr/>
        </p:nvSpPr>
        <p:spPr>
          <a:xfrm>
            <a:off x="0" y="2759058"/>
            <a:ext cx="2201634" cy="954107"/>
          </a:xfrm>
          <a:prstGeom prst="rect">
            <a:avLst/>
          </a:prstGeom>
        </p:spPr>
        <p:txBody>
          <a:bodyPr wrap="square">
            <a:spAutoFit/>
          </a:bodyPr>
          <a:lstStyle/>
          <a:p>
            <a:r>
              <a:rPr lang="en-US" sz="1400" dirty="0">
                <a:solidFill>
                  <a:srgbClr val="0033CC"/>
                </a:solidFill>
              </a:rPr>
              <a:t>Advanced Chart page:</a:t>
            </a:r>
          </a:p>
          <a:p>
            <a:r>
              <a:rPr lang="en-US" sz="1400" dirty="0">
                <a:solidFill>
                  <a:srgbClr val="0033CC"/>
                </a:solidFill>
              </a:rPr>
              <a:t>Allow multiple items to be checked aligning to Y1 or Y2 axis</a:t>
            </a:r>
          </a:p>
        </p:txBody>
      </p:sp>
      <p:cxnSp>
        <p:nvCxnSpPr>
          <p:cNvPr id="6" name="Straight Arrow Connector 5">
            <a:extLst>
              <a:ext uri="{FF2B5EF4-FFF2-40B4-BE49-F238E27FC236}">
                <a16:creationId xmlns:a16="http://schemas.microsoft.com/office/drawing/2014/main" id="{5DEBAA11-E88A-48AE-9D9B-7A4150ED7344}"/>
              </a:ext>
            </a:extLst>
          </p:cNvPr>
          <p:cNvCxnSpPr>
            <a:cxnSpLocks/>
          </p:cNvCxnSpPr>
          <p:nvPr/>
        </p:nvCxnSpPr>
        <p:spPr>
          <a:xfrm>
            <a:off x="1940771" y="2939142"/>
            <a:ext cx="363504" cy="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22A14065-4A62-441E-A96A-5C7BB4BC78DC}"/>
              </a:ext>
            </a:extLst>
          </p:cNvPr>
          <p:cNvPicPr>
            <a:picLocks noChangeAspect="1"/>
          </p:cNvPicPr>
          <p:nvPr/>
        </p:nvPicPr>
        <p:blipFill rotWithShape="1">
          <a:blip r:embed="rId4"/>
          <a:srcRect l="35301" t="25381" r="30020" b="25705"/>
          <a:stretch/>
        </p:blipFill>
        <p:spPr>
          <a:xfrm>
            <a:off x="7315200" y="2824847"/>
            <a:ext cx="4410635" cy="3591894"/>
          </a:xfrm>
          <a:prstGeom prst="rect">
            <a:avLst/>
          </a:prstGeom>
        </p:spPr>
      </p:pic>
      <p:pic>
        <p:nvPicPr>
          <p:cNvPr id="7" name="Picture 6">
            <a:extLst>
              <a:ext uri="{FF2B5EF4-FFF2-40B4-BE49-F238E27FC236}">
                <a16:creationId xmlns:a16="http://schemas.microsoft.com/office/drawing/2014/main" id="{5C6B55C1-6AAD-4576-A06B-5B30CA65AEEB}"/>
              </a:ext>
            </a:extLst>
          </p:cNvPr>
          <p:cNvPicPr>
            <a:picLocks noChangeAspect="1"/>
          </p:cNvPicPr>
          <p:nvPr/>
        </p:nvPicPr>
        <p:blipFill rotWithShape="1">
          <a:blip r:embed="rId4"/>
          <a:srcRect l="54651" t="24681" r="43235" b="25887"/>
          <a:stretch/>
        </p:blipFill>
        <p:spPr>
          <a:xfrm>
            <a:off x="11649545" y="2785952"/>
            <a:ext cx="268941" cy="3629998"/>
          </a:xfrm>
          <a:prstGeom prst="rect">
            <a:avLst/>
          </a:prstGeom>
        </p:spPr>
      </p:pic>
      <p:pic>
        <p:nvPicPr>
          <p:cNvPr id="9" name="Picture 8">
            <a:extLst>
              <a:ext uri="{FF2B5EF4-FFF2-40B4-BE49-F238E27FC236}">
                <a16:creationId xmlns:a16="http://schemas.microsoft.com/office/drawing/2014/main" id="{C0656A18-F120-49BE-B47F-834AD6A55E18}"/>
              </a:ext>
            </a:extLst>
          </p:cNvPr>
          <p:cNvPicPr>
            <a:picLocks noChangeAspect="1"/>
          </p:cNvPicPr>
          <p:nvPr/>
        </p:nvPicPr>
        <p:blipFill rotWithShape="1">
          <a:blip r:embed="rId4"/>
          <a:srcRect l="54651" t="24681" r="43235" b="25887"/>
          <a:stretch/>
        </p:blipFill>
        <p:spPr>
          <a:xfrm>
            <a:off x="11931933" y="2824847"/>
            <a:ext cx="268941" cy="3629998"/>
          </a:xfrm>
          <a:prstGeom prst="rect">
            <a:avLst/>
          </a:prstGeom>
        </p:spPr>
      </p:pic>
      <p:sp>
        <p:nvSpPr>
          <p:cNvPr id="10" name="TextBox 9">
            <a:extLst>
              <a:ext uri="{FF2B5EF4-FFF2-40B4-BE49-F238E27FC236}">
                <a16:creationId xmlns:a16="http://schemas.microsoft.com/office/drawing/2014/main" id="{EDDEBDDC-7628-4AFF-A394-5FDB3ADAB609}"/>
              </a:ext>
            </a:extLst>
          </p:cNvPr>
          <p:cNvSpPr txBox="1"/>
          <p:nvPr/>
        </p:nvSpPr>
        <p:spPr>
          <a:xfrm>
            <a:off x="11308976" y="3428998"/>
            <a:ext cx="416859" cy="400110"/>
          </a:xfrm>
          <a:prstGeom prst="rect">
            <a:avLst/>
          </a:prstGeom>
          <a:solidFill>
            <a:srgbClr val="FFFFFF"/>
          </a:solidFill>
        </p:spPr>
        <p:txBody>
          <a:bodyPr wrap="square" rtlCol="0">
            <a:spAutoFit/>
          </a:bodyPr>
          <a:lstStyle/>
          <a:p>
            <a:r>
              <a:rPr lang="en-US" sz="1000" dirty="0"/>
              <a:t>Left Axis</a:t>
            </a:r>
          </a:p>
        </p:txBody>
      </p:sp>
      <p:sp>
        <p:nvSpPr>
          <p:cNvPr id="11" name="TextBox 10">
            <a:extLst>
              <a:ext uri="{FF2B5EF4-FFF2-40B4-BE49-F238E27FC236}">
                <a16:creationId xmlns:a16="http://schemas.microsoft.com/office/drawing/2014/main" id="{74A13A4B-A795-4F2B-9F81-1000ED0EE243}"/>
              </a:ext>
            </a:extLst>
          </p:cNvPr>
          <p:cNvSpPr txBox="1"/>
          <p:nvPr/>
        </p:nvSpPr>
        <p:spPr>
          <a:xfrm>
            <a:off x="11693910" y="3428998"/>
            <a:ext cx="457749" cy="400110"/>
          </a:xfrm>
          <a:prstGeom prst="rect">
            <a:avLst/>
          </a:prstGeom>
          <a:solidFill>
            <a:srgbClr val="FFFFFF"/>
          </a:solidFill>
        </p:spPr>
        <p:txBody>
          <a:bodyPr wrap="square" rtlCol="0">
            <a:spAutoFit/>
          </a:bodyPr>
          <a:lstStyle/>
          <a:p>
            <a:r>
              <a:rPr lang="en-US" sz="1000" dirty="0"/>
              <a:t>Right Axis</a:t>
            </a:r>
          </a:p>
        </p:txBody>
      </p:sp>
      <p:pic>
        <p:nvPicPr>
          <p:cNvPr id="12" name="Picture 11">
            <a:extLst>
              <a:ext uri="{FF2B5EF4-FFF2-40B4-BE49-F238E27FC236}">
                <a16:creationId xmlns:a16="http://schemas.microsoft.com/office/drawing/2014/main" id="{473515F9-3BEB-4845-A3C3-6A8BD6ADC982}"/>
              </a:ext>
            </a:extLst>
          </p:cNvPr>
          <p:cNvPicPr>
            <a:picLocks noChangeAspect="1"/>
          </p:cNvPicPr>
          <p:nvPr/>
        </p:nvPicPr>
        <p:blipFill rotWithShape="1">
          <a:blip r:embed="rId3"/>
          <a:srcRect l="2078" t="36439" r="96168" b="50448"/>
          <a:stretch/>
        </p:blipFill>
        <p:spPr>
          <a:xfrm>
            <a:off x="11381667" y="3798237"/>
            <a:ext cx="174103" cy="524436"/>
          </a:xfrm>
          <a:prstGeom prst="rect">
            <a:avLst/>
          </a:prstGeom>
        </p:spPr>
      </p:pic>
      <p:pic>
        <p:nvPicPr>
          <p:cNvPr id="13" name="Picture 12">
            <a:extLst>
              <a:ext uri="{FF2B5EF4-FFF2-40B4-BE49-F238E27FC236}">
                <a16:creationId xmlns:a16="http://schemas.microsoft.com/office/drawing/2014/main" id="{6172090B-FDEB-4C16-8A3B-9D8F78F1F17C}"/>
              </a:ext>
            </a:extLst>
          </p:cNvPr>
          <p:cNvPicPr>
            <a:picLocks noChangeAspect="1"/>
          </p:cNvPicPr>
          <p:nvPr/>
        </p:nvPicPr>
        <p:blipFill rotWithShape="1">
          <a:blip r:embed="rId3"/>
          <a:srcRect l="2078" t="36439" r="96168" b="50448"/>
          <a:stretch/>
        </p:blipFill>
        <p:spPr>
          <a:xfrm>
            <a:off x="11809287" y="3802664"/>
            <a:ext cx="174103" cy="524436"/>
          </a:xfrm>
          <a:prstGeom prst="rect">
            <a:avLst/>
          </a:prstGeom>
        </p:spPr>
      </p:pic>
    </p:spTree>
    <p:extLst>
      <p:ext uri="{BB962C8B-B14F-4D97-AF65-F5344CB8AC3E}">
        <p14:creationId xmlns:p14="http://schemas.microsoft.com/office/powerpoint/2010/main" val="702879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23C636B-FCBC-4AA7-8B3F-8ABB4DBA7674}"/>
              </a:ext>
            </a:extLst>
          </p:cNvPr>
          <p:cNvSpPr/>
          <p:nvPr/>
        </p:nvSpPr>
        <p:spPr>
          <a:xfrm>
            <a:off x="0" y="71926"/>
            <a:ext cx="4154342" cy="369332"/>
          </a:xfrm>
          <a:prstGeom prst="rect">
            <a:avLst/>
          </a:prstGeom>
        </p:spPr>
        <p:txBody>
          <a:bodyPr wrap="none">
            <a:spAutoFit/>
          </a:bodyPr>
          <a:lstStyle/>
          <a:p>
            <a:r>
              <a:rPr lang="en-US" dirty="0">
                <a:highlight>
                  <a:srgbClr val="FFFF00"/>
                </a:highlight>
              </a:rPr>
              <a:t>Identify anomalous trends / Scatter Charts</a:t>
            </a:r>
          </a:p>
        </p:txBody>
      </p:sp>
      <p:pic>
        <p:nvPicPr>
          <p:cNvPr id="2" name="Picture 1">
            <a:extLst>
              <a:ext uri="{FF2B5EF4-FFF2-40B4-BE49-F238E27FC236}">
                <a16:creationId xmlns:a16="http://schemas.microsoft.com/office/drawing/2014/main" id="{99020293-55AA-4B12-B7F8-DE0C10D3D32F}"/>
              </a:ext>
            </a:extLst>
          </p:cNvPr>
          <p:cNvPicPr>
            <a:picLocks noChangeAspect="1"/>
          </p:cNvPicPr>
          <p:nvPr/>
        </p:nvPicPr>
        <p:blipFill>
          <a:blip r:embed="rId3"/>
          <a:stretch>
            <a:fillRect/>
          </a:stretch>
        </p:blipFill>
        <p:spPr>
          <a:xfrm>
            <a:off x="0" y="1120290"/>
            <a:ext cx="12192000" cy="2852027"/>
          </a:xfrm>
          <a:prstGeom prst="rect">
            <a:avLst/>
          </a:prstGeom>
        </p:spPr>
      </p:pic>
      <p:sp>
        <p:nvSpPr>
          <p:cNvPr id="4" name="Rectangle 3">
            <a:extLst>
              <a:ext uri="{FF2B5EF4-FFF2-40B4-BE49-F238E27FC236}">
                <a16:creationId xmlns:a16="http://schemas.microsoft.com/office/drawing/2014/main" id="{D8B98C50-266C-4ED0-ADE1-EF19CFFAA51B}"/>
              </a:ext>
            </a:extLst>
          </p:cNvPr>
          <p:cNvSpPr/>
          <p:nvPr/>
        </p:nvSpPr>
        <p:spPr>
          <a:xfrm>
            <a:off x="8072890" y="2907901"/>
            <a:ext cx="2201634" cy="307777"/>
          </a:xfrm>
          <a:prstGeom prst="rect">
            <a:avLst/>
          </a:prstGeom>
        </p:spPr>
        <p:txBody>
          <a:bodyPr wrap="square">
            <a:spAutoFit/>
          </a:bodyPr>
          <a:lstStyle/>
          <a:p>
            <a:r>
              <a:rPr lang="en-US" sz="1400" dirty="0">
                <a:solidFill>
                  <a:srgbClr val="0033CC"/>
                </a:solidFill>
              </a:rPr>
              <a:t>Add a </a:t>
            </a:r>
            <a:r>
              <a:rPr lang="en-US" sz="1400" b="1" dirty="0">
                <a:solidFill>
                  <a:srgbClr val="0033CC"/>
                </a:solidFill>
              </a:rPr>
              <a:t>Scatter Charts </a:t>
            </a:r>
            <a:r>
              <a:rPr lang="en-US" sz="1400" dirty="0">
                <a:solidFill>
                  <a:srgbClr val="0033CC"/>
                </a:solidFill>
              </a:rPr>
              <a:t>tab</a:t>
            </a:r>
          </a:p>
        </p:txBody>
      </p:sp>
      <p:cxnSp>
        <p:nvCxnSpPr>
          <p:cNvPr id="5" name="Straight Arrow Connector 4">
            <a:extLst>
              <a:ext uri="{FF2B5EF4-FFF2-40B4-BE49-F238E27FC236}">
                <a16:creationId xmlns:a16="http://schemas.microsoft.com/office/drawing/2014/main" id="{04E1A699-EF5B-453B-BAF7-8CF8C453E6A7}"/>
              </a:ext>
            </a:extLst>
          </p:cNvPr>
          <p:cNvCxnSpPr>
            <a:cxnSpLocks/>
          </p:cNvCxnSpPr>
          <p:nvPr/>
        </p:nvCxnSpPr>
        <p:spPr>
          <a:xfrm flipH="1" flipV="1">
            <a:off x="7797585" y="3061789"/>
            <a:ext cx="275305" cy="1"/>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D111C77-949A-4363-A194-7454F2A71A8B}"/>
              </a:ext>
            </a:extLst>
          </p:cNvPr>
          <p:cNvSpPr/>
          <p:nvPr/>
        </p:nvSpPr>
        <p:spPr>
          <a:xfrm>
            <a:off x="2870229" y="4151620"/>
            <a:ext cx="6096000" cy="2031325"/>
          </a:xfrm>
          <a:prstGeom prst="rect">
            <a:avLst/>
          </a:prstGeom>
        </p:spPr>
        <p:txBody>
          <a:bodyPr>
            <a:spAutoFit/>
          </a:bodyPr>
          <a:lstStyle/>
          <a:p>
            <a:r>
              <a:rPr lang="en-US" sz="1400" dirty="0">
                <a:solidFill>
                  <a:srgbClr val="0033CC"/>
                </a:solidFill>
              </a:rPr>
              <a:t>User should be able to create a scatter plot by selecting any two parameters available for trending. User should be able to specify which parameter goes on the x axis and which goes on the y axis.</a:t>
            </a:r>
          </a:p>
          <a:p>
            <a:endParaRPr lang="en-US" sz="1400" dirty="0">
              <a:solidFill>
                <a:srgbClr val="0033CC"/>
              </a:solidFill>
            </a:endParaRPr>
          </a:p>
          <a:p>
            <a:r>
              <a:rPr lang="en-US" sz="1400" dirty="0">
                <a:solidFill>
                  <a:srgbClr val="0033CC"/>
                </a:solidFill>
              </a:rPr>
              <a:t>Scatter plot can be refined using load range and date range filters. </a:t>
            </a:r>
          </a:p>
          <a:p>
            <a:endParaRPr lang="en-US" sz="1400" dirty="0">
              <a:solidFill>
                <a:srgbClr val="0033CC"/>
              </a:solidFill>
            </a:endParaRPr>
          </a:p>
          <a:p>
            <a:r>
              <a:rPr lang="en-US" sz="1400" dirty="0" err="1">
                <a:solidFill>
                  <a:srgbClr val="0033CC"/>
                </a:solidFill>
              </a:rPr>
              <a:t>Rsquared</a:t>
            </a:r>
            <a:r>
              <a:rPr lang="en-US" sz="1400" dirty="0">
                <a:solidFill>
                  <a:srgbClr val="0033CC"/>
                </a:solidFill>
              </a:rPr>
              <a:t> values should be generated and displayed in the graph area. </a:t>
            </a:r>
          </a:p>
          <a:p>
            <a:endParaRPr lang="en-US" sz="1400" dirty="0">
              <a:solidFill>
                <a:srgbClr val="0033CC"/>
              </a:solidFill>
            </a:endParaRPr>
          </a:p>
          <a:p>
            <a:r>
              <a:rPr lang="en-US" sz="1400" dirty="0">
                <a:solidFill>
                  <a:srgbClr val="0033CC"/>
                </a:solidFill>
              </a:rPr>
              <a:t>Desired snapshot/state of the analysis can be captured for adding in a report</a:t>
            </a:r>
          </a:p>
        </p:txBody>
      </p:sp>
      <p:pic>
        <p:nvPicPr>
          <p:cNvPr id="10" name="Picture 9">
            <a:extLst>
              <a:ext uri="{FF2B5EF4-FFF2-40B4-BE49-F238E27FC236}">
                <a16:creationId xmlns:a16="http://schemas.microsoft.com/office/drawing/2014/main" id="{C5EF23F1-CF6A-42CD-8251-F1D2A7F40018}"/>
              </a:ext>
            </a:extLst>
          </p:cNvPr>
          <p:cNvPicPr>
            <a:picLocks noChangeAspect="1"/>
          </p:cNvPicPr>
          <p:nvPr/>
        </p:nvPicPr>
        <p:blipFill rotWithShape="1">
          <a:blip r:embed="rId3"/>
          <a:srcRect l="16059" t="57172" r="69864" b="23422"/>
          <a:stretch/>
        </p:blipFill>
        <p:spPr>
          <a:xfrm>
            <a:off x="5486401" y="2742861"/>
            <a:ext cx="1716258" cy="553448"/>
          </a:xfrm>
          <a:prstGeom prst="rect">
            <a:avLst/>
          </a:prstGeom>
        </p:spPr>
      </p:pic>
      <p:sp>
        <p:nvSpPr>
          <p:cNvPr id="11" name="Rectangle 10">
            <a:extLst>
              <a:ext uri="{FF2B5EF4-FFF2-40B4-BE49-F238E27FC236}">
                <a16:creationId xmlns:a16="http://schemas.microsoft.com/office/drawing/2014/main" id="{C14F48D6-9813-499F-8C03-484AA5FB1E9F}"/>
              </a:ext>
            </a:extLst>
          </p:cNvPr>
          <p:cNvSpPr/>
          <p:nvPr/>
        </p:nvSpPr>
        <p:spPr>
          <a:xfrm>
            <a:off x="5566923" y="2941973"/>
            <a:ext cx="1445665" cy="307777"/>
          </a:xfrm>
          <a:prstGeom prst="rect">
            <a:avLst/>
          </a:prstGeom>
          <a:solidFill>
            <a:srgbClr val="337AB7"/>
          </a:solidFill>
        </p:spPr>
        <p:txBody>
          <a:bodyPr wrap="square">
            <a:spAutoFit/>
          </a:bodyPr>
          <a:lstStyle/>
          <a:p>
            <a:pPr algn="ctr"/>
            <a:r>
              <a:rPr lang="en-US" sz="1400" dirty="0">
                <a:solidFill>
                  <a:schemeClr val="bg1"/>
                </a:solidFill>
                <a:latin typeface="Segoe UI" panose="020B0502040204020203" pitchFamily="34" charset="0"/>
                <a:cs typeface="Segoe UI" panose="020B0502040204020203" pitchFamily="34" charset="0"/>
              </a:rPr>
              <a:t>Scatter Charts</a:t>
            </a:r>
          </a:p>
        </p:txBody>
      </p:sp>
      <p:sp>
        <p:nvSpPr>
          <p:cNvPr id="12" name="Rectangle 11">
            <a:extLst>
              <a:ext uri="{FF2B5EF4-FFF2-40B4-BE49-F238E27FC236}">
                <a16:creationId xmlns:a16="http://schemas.microsoft.com/office/drawing/2014/main" id="{BAD46B0A-E028-4DAF-84BD-FB275EE4D1B4}"/>
              </a:ext>
            </a:extLst>
          </p:cNvPr>
          <p:cNvSpPr/>
          <p:nvPr/>
        </p:nvSpPr>
        <p:spPr>
          <a:xfrm>
            <a:off x="1975533" y="2922414"/>
            <a:ext cx="1636776" cy="338328"/>
          </a:xfrm>
          <a:prstGeom prst="rect">
            <a:avLst/>
          </a:prstGeom>
          <a:solidFill>
            <a:srgbClr val="D8D8D8"/>
          </a:solidFill>
        </p:spPr>
        <p:txBody>
          <a:bodyPr wrap="square">
            <a:spAutoFit/>
          </a:bodyPr>
          <a:lstStyle/>
          <a:p>
            <a:pPr algn="ctr"/>
            <a:r>
              <a:rPr lang="en-US" sz="1400" dirty="0">
                <a:solidFill>
                  <a:schemeClr val="bg2">
                    <a:lumMod val="25000"/>
                  </a:schemeClr>
                </a:solidFill>
                <a:latin typeface="Segoe UI" panose="020B0502040204020203" pitchFamily="34" charset="0"/>
                <a:cs typeface="Segoe UI" panose="020B0502040204020203" pitchFamily="34" charset="0"/>
              </a:rPr>
              <a:t>KPI Charts</a:t>
            </a:r>
          </a:p>
        </p:txBody>
      </p:sp>
    </p:spTree>
    <p:extLst>
      <p:ext uri="{BB962C8B-B14F-4D97-AF65-F5344CB8AC3E}">
        <p14:creationId xmlns:p14="http://schemas.microsoft.com/office/powerpoint/2010/main" val="369187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23C636B-FCBC-4AA7-8B3F-8ABB4DBA7674}"/>
              </a:ext>
            </a:extLst>
          </p:cNvPr>
          <p:cNvSpPr/>
          <p:nvPr/>
        </p:nvSpPr>
        <p:spPr>
          <a:xfrm>
            <a:off x="0" y="71926"/>
            <a:ext cx="5965672" cy="369332"/>
          </a:xfrm>
          <a:prstGeom prst="rect">
            <a:avLst/>
          </a:prstGeom>
        </p:spPr>
        <p:txBody>
          <a:bodyPr wrap="none">
            <a:spAutoFit/>
          </a:bodyPr>
          <a:lstStyle/>
          <a:p>
            <a:r>
              <a:rPr lang="en-US" dirty="0">
                <a:highlight>
                  <a:srgbClr val="FFFF00"/>
                </a:highlight>
              </a:rPr>
              <a:t>Identify anomalous trends / Custom Charts – Favorited Charts</a:t>
            </a:r>
          </a:p>
        </p:txBody>
      </p:sp>
      <p:pic>
        <p:nvPicPr>
          <p:cNvPr id="5" name="Picture 4">
            <a:extLst>
              <a:ext uri="{FF2B5EF4-FFF2-40B4-BE49-F238E27FC236}">
                <a16:creationId xmlns:a16="http://schemas.microsoft.com/office/drawing/2014/main" id="{220C699F-899E-4BFD-B22C-6B65CDF8C18B}"/>
              </a:ext>
            </a:extLst>
          </p:cNvPr>
          <p:cNvPicPr>
            <a:picLocks noChangeAspect="1"/>
          </p:cNvPicPr>
          <p:nvPr/>
        </p:nvPicPr>
        <p:blipFill>
          <a:blip r:embed="rId3"/>
          <a:stretch>
            <a:fillRect/>
          </a:stretch>
        </p:blipFill>
        <p:spPr>
          <a:xfrm>
            <a:off x="961054" y="834969"/>
            <a:ext cx="9974424" cy="2594031"/>
          </a:xfrm>
          <a:prstGeom prst="rect">
            <a:avLst/>
          </a:prstGeom>
        </p:spPr>
      </p:pic>
      <p:sp>
        <p:nvSpPr>
          <p:cNvPr id="2" name="Rectangle 1">
            <a:extLst>
              <a:ext uri="{FF2B5EF4-FFF2-40B4-BE49-F238E27FC236}">
                <a16:creationId xmlns:a16="http://schemas.microsoft.com/office/drawing/2014/main" id="{EA8910AD-C858-4B4F-A892-4A54DCDF3427}"/>
              </a:ext>
            </a:extLst>
          </p:cNvPr>
          <p:cNvSpPr/>
          <p:nvPr/>
        </p:nvSpPr>
        <p:spPr>
          <a:xfrm>
            <a:off x="3252411" y="3642631"/>
            <a:ext cx="7221625" cy="1169551"/>
          </a:xfrm>
          <a:prstGeom prst="rect">
            <a:avLst/>
          </a:prstGeom>
        </p:spPr>
        <p:txBody>
          <a:bodyPr wrap="square">
            <a:spAutoFit/>
          </a:bodyPr>
          <a:lstStyle/>
          <a:p>
            <a:r>
              <a:rPr lang="en-US" sz="1400" dirty="0">
                <a:solidFill>
                  <a:srgbClr val="0033CC"/>
                </a:solidFill>
              </a:rPr>
              <a:t>User will have the ability to select multiple Custom Charts, and then save the grouping as a list of favorited charts. This list of favorited charts should be persisted and available to all users so that in future sessions that have the ability to click the Favorited charts link and the charts that have been favorited will be shown</a:t>
            </a:r>
          </a:p>
          <a:p>
            <a:endParaRPr lang="en-US" sz="1400" dirty="0">
              <a:solidFill>
                <a:srgbClr val="0033CC"/>
              </a:solidFill>
            </a:endParaRPr>
          </a:p>
        </p:txBody>
      </p:sp>
      <p:sp>
        <p:nvSpPr>
          <p:cNvPr id="4" name="TextBox 3">
            <a:extLst>
              <a:ext uri="{FF2B5EF4-FFF2-40B4-BE49-F238E27FC236}">
                <a16:creationId xmlns:a16="http://schemas.microsoft.com/office/drawing/2014/main" id="{C8C753E6-FAC0-450F-B4DF-E9669ADC06B4}"/>
              </a:ext>
            </a:extLst>
          </p:cNvPr>
          <p:cNvSpPr txBox="1"/>
          <p:nvPr/>
        </p:nvSpPr>
        <p:spPr>
          <a:xfrm>
            <a:off x="4390281" y="2846294"/>
            <a:ext cx="1473200" cy="276999"/>
          </a:xfrm>
          <a:prstGeom prst="rect">
            <a:avLst/>
          </a:prstGeom>
          <a:noFill/>
        </p:spPr>
        <p:txBody>
          <a:bodyPr wrap="square" rtlCol="0">
            <a:spAutoFit/>
          </a:bodyPr>
          <a:lstStyle/>
          <a:p>
            <a:r>
              <a:rPr lang="en-US" sz="1200" u="sng" dirty="0">
                <a:solidFill>
                  <a:srgbClr val="337AB7"/>
                </a:solidFill>
              </a:rPr>
              <a:t>Favorited Charts</a:t>
            </a:r>
          </a:p>
        </p:txBody>
      </p:sp>
      <p:cxnSp>
        <p:nvCxnSpPr>
          <p:cNvPr id="6" name="Straight Arrow Connector 5">
            <a:extLst>
              <a:ext uri="{FF2B5EF4-FFF2-40B4-BE49-F238E27FC236}">
                <a16:creationId xmlns:a16="http://schemas.microsoft.com/office/drawing/2014/main" id="{537415B3-5171-4D8B-8EEC-98C96DA2B824}"/>
              </a:ext>
            </a:extLst>
          </p:cNvPr>
          <p:cNvCxnSpPr>
            <a:cxnSpLocks/>
          </p:cNvCxnSpPr>
          <p:nvPr/>
        </p:nvCxnSpPr>
        <p:spPr>
          <a:xfrm flipH="1">
            <a:off x="4390281" y="3160279"/>
            <a:ext cx="333230" cy="445366"/>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1074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A5591F3-D168-461F-BAB7-1A4DF15C0808}"/>
              </a:ext>
            </a:extLst>
          </p:cNvPr>
          <p:cNvPicPr>
            <a:picLocks noChangeAspect="1"/>
          </p:cNvPicPr>
          <p:nvPr/>
        </p:nvPicPr>
        <p:blipFill>
          <a:blip r:embed="rId3"/>
          <a:stretch>
            <a:fillRect/>
          </a:stretch>
        </p:blipFill>
        <p:spPr>
          <a:xfrm>
            <a:off x="1762611" y="1229222"/>
            <a:ext cx="8183822" cy="4875966"/>
          </a:xfrm>
          <a:prstGeom prst="rect">
            <a:avLst/>
          </a:prstGeom>
        </p:spPr>
      </p:pic>
      <p:sp>
        <p:nvSpPr>
          <p:cNvPr id="3" name="Rectangle 2">
            <a:extLst>
              <a:ext uri="{FF2B5EF4-FFF2-40B4-BE49-F238E27FC236}">
                <a16:creationId xmlns:a16="http://schemas.microsoft.com/office/drawing/2014/main" id="{FF413366-1741-43A6-85A1-6D9D9ACA9FBE}"/>
              </a:ext>
            </a:extLst>
          </p:cNvPr>
          <p:cNvSpPr/>
          <p:nvPr/>
        </p:nvSpPr>
        <p:spPr>
          <a:xfrm>
            <a:off x="0" y="71926"/>
            <a:ext cx="2145203" cy="369332"/>
          </a:xfrm>
          <a:prstGeom prst="rect">
            <a:avLst/>
          </a:prstGeom>
        </p:spPr>
        <p:txBody>
          <a:bodyPr wrap="none">
            <a:spAutoFit/>
          </a:bodyPr>
          <a:lstStyle/>
          <a:p>
            <a:r>
              <a:rPr lang="en-US" dirty="0">
                <a:highlight>
                  <a:srgbClr val="FFFF00"/>
                </a:highlight>
              </a:rPr>
              <a:t>Language and metric</a:t>
            </a:r>
          </a:p>
        </p:txBody>
      </p:sp>
      <p:sp>
        <p:nvSpPr>
          <p:cNvPr id="6" name="Rectangle 5">
            <a:extLst>
              <a:ext uri="{FF2B5EF4-FFF2-40B4-BE49-F238E27FC236}">
                <a16:creationId xmlns:a16="http://schemas.microsoft.com/office/drawing/2014/main" id="{4CBC6EDD-AB97-4404-B215-F15559A8A663}"/>
              </a:ext>
            </a:extLst>
          </p:cNvPr>
          <p:cNvSpPr/>
          <p:nvPr/>
        </p:nvSpPr>
        <p:spPr>
          <a:xfrm>
            <a:off x="6009305" y="4931701"/>
            <a:ext cx="3937128" cy="573360"/>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02856D8-0DD4-4706-BF82-3AD9C8149087}"/>
              </a:ext>
            </a:extLst>
          </p:cNvPr>
          <p:cNvSpPr/>
          <p:nvPr/>
        </p:nvSpPr>
        <p:spPr>
          <a:xfrm>
            <a:off x="6009305" y="3255301"/>
            <a:ext cx="3937128" cy="573360"/>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D966C7D8-0EC2-4530-9854-CBE1D8F864FC}"/>
              </a:ext>
            </a:extLst>
          </p:cNvPr>
          <p:cNvSpPr/>
          <p:nvPr/>
        </p:nvSpPr>
        <p:spPr>
          <a:xfrm>
            <a:off x="7427558" y="2180561"/>
            <a:ext cx="4636924" cy="523220"/>
          </a:xfrm>
          <a:prstGeom prst="rect">
            <a:avLst/>
          </a:prstGeom>
        </p:spPr>
        <p:txBody>
          <a:bodyPr wrap="square">
            <a:spAutoFit/>
          </a:bodyPr>
          <a:lstStyle/>
          <a:p>
            <a:r>
              <a:rPr lang="en-US" sz="1400" dirty="0">
                <a:solidFill>
                  <a:srgbClr val="0033CC"/>
                </a:solidFill>
              </a:rPr>
              <a:t>Leverage the existing language and Units of Measure preference specified in the user’s Profile and Preferences</a:t>
            </a:r>
          </a:p>
        </p:txBody>
      </p:sp>
    </p:spTree>
    <p:extLst>
      <p:ext uri="{BB962C8B-B14F-4D97-AF65-F5344CB8AC3E}">
        <p14:creationId xmlns:p14="http://schemas.microsoft.com/office/powerpoint/2010/main" val="1258399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23C636B-FCBC-4AA7-8B3F-8ABB4DBA7674}"/>
              </a:ext>
            </a:extLst>
          </p:cNvPr>
          <p:cNvSpPr/>
          <p:nvPr/>
        </p:nvSpPr>
        <p:spPr>
          <a:xfrm>
            <a:off x="0" y="71926"/>
            <a:ext cx="1439689" cy="369332"/>
          </a:xfrm>
          <a:prstGeom prst="rect">
            <a:avLst/>
          </a:prstGeom>
        </p:spPr>
        <p:txBody>
          <a:bodyPr wrap="none">
            <a:spAutoFit/>
          </a:bodyPr>
          <a:lstStyle/>
          <a:p>
            <a:r>
              <a:rPr lang="en-US" dirty="0">
                <a:highlight>
                  <a:srgbClr val="FFFF00"/>
                </a:highlight>
              </a:rPr>
              <a:t>Data Uploads</a:t>
            </a:r>
          </a:p>
        </p:txBody>
      </p:sp>
      <p:pic>
        <p:nvPicPr>
          <p:cNvPr id="2" name="Picture 1">
            <a:extLst>
              <a:ext uri="{FF2B5EF4-FFF2-40B4-BE49-F238E27FC236}">
                <a16:creationId xmlns:a16="http://schemas.microsoft.com/office/drawing/2014/main" id="{77F876AC-7AF9-4C93-907D-D01D76DFE6FA}"/>
              </a:ext>
            </a:extLst>
          </p:cNvPr>
          <p:cNvPicPr>
            <a:picLocks noChangeAspect="1"/>
          </p:cNvPicPr>
          <p:nvPr/>
        </p:nvPicPr>
        <p:blipFill>
          <a:blip r:embed="rId3"/>
          <a:stretch>
            <a:fillRect/>
          </a:stretch>
        </p:blipFill>
        <p:spPr>
          <a:xfrm>
            <a:off x="1741252" y="256592"/>
            <a:ext cx="8487892" cy="4851050"/>
          </a:xfrm>
          <a:prstGeom prst="rect">
            <a:avLst/>
          </a:prstGeom>
          <a:ln>
            <a:solidFill>
              <a:schemeClr val="accent1">
                <a:shade val="50000"/>
              </a:schemeClr>
            </a:solidFill>
          </a:ln>
        </p:spPr>
      </p:pic>
      <p:sp>
        <p:nvSpPr>
          <p:cNvPr id="4" name="Rectangle 3">
            <a:extLst>
              <a:ext uri="{FF2B5EF4-FFF2-40B4-BE49-F238E27FC236}">
                <a16:creationId xmlns:a16="http://schemas.microsoft.com/office/drawing/2014/main" id="{F8349C86-FAE7-4ED6-82A9-123F00DB729E}"/>
              </a:ext>
            </a:extLst>
          </p:cNvPr>
          <p:cNvSpPr/>
          <p:nvPr/>
        </p:nvSpPr>
        <p:spPr>
          <a:xfrm>
            <a:off x="1615925" y="5402613"/>
            <a:ext cx="4369273" cy="307777"/>
          </a:xfrm>
          <a:prstGeom prst="rect">
            <a:avLst/>
          </a:prstGeom>
        </p:spPr>
        <p:txBody>
          <a:bodyPr wrap="none">
            <a:spAutoFit/>
          </a:bodyPr>
          <a:lstStyle/>
          <a:p>
            <a:r>
              <a:rPr lang="en-US" sz="1400" dirty="0">
                <a:solidFill>
                  <a:srgbClr val="0033CC"/>
                </a:solidFill>
              </a:rPr>
              <a:t>Send email alert to user for data upload success or failure</a:t>
            </a:r>
          </a:p>
        </p:txBody>
      </p:sp>
      <p:sp>
        <p:nvSpPr>
          <p:cNvPr id="6" name="Rectangle 5">
            <a:extLst>
              <a:ext uri="{FF2B5EF4-FFF2-40B4-BE49-F238E27FC236}">
                <a16:creationId xmlns:a16="http://schemas.microsoft.com/office/drawing/2014/main" id="{6354B68A-1518-4D6D-8C9C-5C8A8A6A9681}"/>
              </a:ext>
            </a:extLst>
          </p:cNvPr>
          <p:cNvSpPr/>
          <p:nvPr/>
        </p:nvSpPr>
        <p:spPr>
          <a:xfrm>
            <a:off x="370635" y="6005362"/>
            <a:ext cx="4264873" cy="523220"/>
          </a:xfrm>
          <a:prstGeom prst="rect">
            <a:avLst/>
          </a:prstGeom>
        </p:spPr>
        <p:txBody>
          <a:bodyPr wrap="square">
            <a:spAutoFit/>
          </a:bodyPr>
          <a:lstStyle/>
          <a:p>
            <a:r>
              <a:rPr lang="en-US" sz="1400" dirty="0">
                <a:solidFill>
                  <a:srgbClr val="0033CC"/>
                </a:solidFill>
              </a:rPr>
              <a:t>As part of the upload process, have the tool remove non-empty cells to try to prevent the upload from failing</a:t>
            </a:r>
          </a:p>
        </p:txBody>
      </p:sp>
      <p:pic>
        <p:nvPicPr>
          <p:cNvPr id="7" name="Picture 6">
            <a:extLst>
              <a:ext uri="{FF2B5EF4-FFF2-40B4-BE49-F238E27FC236}">
                <a16:creationId xmlns:a16="http://schemas.microsoft.com/office/drawing/2014/main" id="{3CE4FEC8-5D69-4794-935E-6E08B141DD91}"/>
              </a:ext>
            </a:extLst>
          </p:cNvPr>
          <p:cNvPicPr>
            <a:picLocks noChangeAspect="1"/>
          </p:cNvPicPr>
          <p:nvPr/>
        </p:nvPicPr>
        <p:blipFill>
          <a:blip r:embed="rId4"/>
          <a:stretch>
            <a:fillRect/>
          </a:stretch>
        </p:blipFill>
        <p:spPr>
          <a:xfrm>
            <a:off x="7050804" y="4166358"/>
            <a:ext cx="5249351" cy="1886365"/>
          </a:xfrm>
          <a:prstGeom prst="rect">
            <a:avLst/>
          </a:prstGeom>
        </p:spPr>
      </p:pic>
      <p:sp>
        <p:nvSpPr>
          <p:cNvPr id="8" name="Rectangle 7">
            <a:extLst>
              <a:ext uri="{FF2B5EF4-FFF2-40B4-BE49-F238E27FC236}">
                <a16:creationId xmlns:a16="http://schemas.microsoft.com/office/drawing/2014/main" id="{C65F3FA2-970C-4C0A-A046-FD270C82CE88}"/>
              </a:ext>
            </a:extLst>
          </p:cNvPr>
          <p:cNvSpPr/>
          <p:nvPr/>
        </p:nvSpPr>
        <p:spPr>
          <a:xfrm>
            <a:off x="7142813" y="4935556"/>
            <a:ext cx="1898277" cy="261610"/>
          </a:xfrm>
          <a:prstGeom prst="rect">
            <a:avLst/>
          </a:prstGeom>
          <a:solidFill>
            <a:schemeClr val="bg1"/>
          </a:solidFill>
        </p:spPr>
        <p:txBody>
          <a:bodyPr wrap="none">
            <a:spAutoFit/>
          </a:bodyPr>
          <a:lstStyle/>
          <a:p>
            <a:pPr algn="ctr"/>
            <a:r>
              <a:rPr lang="en-US" sz="1100" dirty="0">
                <a:solidFill>
                  <a:schemeClr val="bg2">
                    <a:lumMod val="25000"/>
                  </a:schemeClr>
                </a:solidFill>
                <a:latin typeface="Segoe UI" panose="020B0502040204020203" pitchFamily="34" charset="0"/>
                <a:cs typeface="Segoe UI" panose="020B0502040204020203" pitchFamily="34" charset="0"/>
              </a:rPr>
              <a:t>The upload was successful !</a:t>
            </a:r>
          </a:p>
        </p:txBody>
      </p:sp>
      <p:cxnSp>
        <p:nvCxnSpPr>
          <p:cNvPr id="9" name="Straight Arrow Connector 8">
            <a:extLst>
              <a:ext uri="{FF2B5EF4-FFF2-40B4-BE49-F238E27FC236}">
                <a16:creationId xmlns:a16="http://schemas.microsoft.com/office/drawing/2014/main" id="{C8E0C0DD-CA7D-4ACB-93CF-B043B07B3B8B}"/>
              </a:ext>
            </a:extLst>
          </p:cNvPr>
          <p:cNvCxnSpPr>
            <a:cxnSpLocks/>
          </p:cNvCxnSpPr>
          <p:nvPr/>
        </p:nvCxnSpPr>
        <p:spPr>
          <a:xfrm flipV="1">
            <a:off x="5879690" y="4935556"/>
            <a:ext cx="1149483" cy="554682"/>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0459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23C636B-FCBC-4AA7-8B3F-8ABB4DBA7674}"/>
              </a:ext>
            </a:extLst>
          </p:cNvPr>
          <p:cNvSpPr/>
          <p:nvPr/>
        </p:nvSpPr>
        <p:spPr>
          <a:xfrm>
            <a:off x="0" y="71926"/>
            <a:ext cx="1963871" cy="369332"/>
          </a:xfrm>
          <a:prstGeom prst="rect">
            <a:avLst/>
          </a:prstGeom>
        </p:spPr>
        <p:txBody>
          <a:bodyPr wrap="none">
            <a:spAutoFit/>
          </a:bodyPr>
          <a:lstStyle/>
          <a:p>
            <a:r>
              <a:rPr lang="en-US" dirty="0">
                <a:highlight>
                  <a:srgbClr val="FFFF00"/>
                </a:highlight>
              </a:rPr>
              <a:t>Data Uploads / Log</a:t>
            </a:r>
          </a:p>
        </p:txBody>
      </p:sp>
      <p:graphicFrame>
        <p:nvGraphicFramePr>
          <p:cNvPr id="5" name="Table 6">
            <a:extLst>
              <a:ext uri="{FF2B5EF4-FFF2-40B4-BE49-F238E27FC236}">
                <a16:creationId xmlns:a16="http://schemas.microsoft.com/office/drawing/2014/main" id="{84D93AEF-A7E8-4F3D-8661-9F2C69C0F0ED}"/>
              </a:ext>
            </a:extLst>
          </p:cNvPr>
          <p:cNvGraphicFramePr>
            <a:graphicFrameLocks noGrp="1"/>
          </p:cNvGraphicFramePr>
          <p:nvPr>
            <p:extLst>
              <p:ext uri="{D42A27DB-BD31-4B8C-83A1-F6EECF244321}">
                <p14:modId xmlns:p14="http://schemas.microsoft.com/office/powerpoint/2010/main" val="2551734591"/>
              </p:ext>
            </p:extLst>
          </p:nvPr>
        </p:nvGraphicFramePr>
        <p:xfrm>
          <a:off x="527106" y="4158729"/>
          <a:ext cx="10797592" cy="1198880"/>
        </p:xfrm>
        <a:graphic>
          <a:graphicData uri="http://schemas.openxmlformats.org/drawingml/2006/table">
            <a:tbl>
              <a:tblPr firstRow="1" bandRow="1">
                <a:tableStyleId>{2D5ABB26-0587-4C30-8999-92F81FD0307C}</a:tableStyleId>
              </a:tblPr>
              <a:tblGrid>
                <a:gridCol w="813838">
                  <a:extLst>
                    <a:ext uri="{9D8B030D-6E8A-4147-A177-3AD203B41FA5}">
                      <a16:colId xmlns:a16="http://schemas.microsoft.com/office/drawing/2014/main" val="2917794453"/>
                    </a:ext>
                  </a:extLst>
                </a:gridCol>
                <a:gridCol w="1035698">
                  <a:extLst>
                    <a:ext uri="{9D8B030D-6E8A-4147-A177-3AD203B41FA5}">
                      <a16:colId xmlns:a16="http://schemas.microsoft.com/office/drawing/2014/main" val="1726327114"/>
                    </a:ext>
                  </a:extLst>
                </a:gridCol>
                <a:gridCol w="951723">
                  <a:extLst>
                    <a:ext uri="{9D8B030D-6E8A-4147-A177-3AD203B41FA5}">
                      <a16:colId xmlns:a16="http://schemas.microsoft.com/office/drawing/2014/main" val="872038465"/>
                    </a:ext>
                  </a:extLst>
                </a:gridCol>
                <a:gridCol w="7996333">
                  <a:extLst>
                    <a:ext uri="{9D8B030D-6E8A-4147-A177-3AD203B41FA5}">
                      <a16:colId xmlns:a16="http://schemas.microsoft.com/office/drawing/2014/main" val="1888169323"/>
                    </a:ext>
                  </a:extLst>
                </a:gridCol>
              </a:tblGrid>
              <a:tr h="0">
                <a:tc>
                  <a:txBody>
                    <a:bodyPr/>
                    <a:lstStyle/>
                    <a:p>
                      <a:pPr algn="ctr"/>
                      <a:r>
                        <a:rPr lang="en-US" sz="1200" dirty="0">
                          <a:solidFill>
                            <a:schemeClr val="bg1"/>
                          </a:solidFill>
                          <a:latin typeface="Segoe UI" panose="020B0502040204020203" pitchFamily="34" charset="0"/>
                          <a:cs typeface="Segoe UI" panose="020B0502040204020203" pitchFamily="34" charset="0"/>
                        </a:rPr>
                        <a:t>Date of Upload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en-US" sz="1200" dirty="0">
                        <a:solidFill>
                          <a:schemeClr val="bg1"/>
                        </a:solidFill>
                        <a:latin typeface="Segoe UI" panose="020B0502040204020203" pitchFamily="34" charset="0"/>
                        <a:cs typeface="Segoe UI" panose="020B0502040204020203" pitchFamily="34" charset="0"/>
                      </a:endParaRPr>
                    </a:p>
                    <a:p>
                      <a:r>
                        <a:rPr lang="en-US" sz="1200" dirty="0">
                          <a:solidFill>
                            <a:schemeClr val="bg1"/>
                          </a:solidFill>
                          <a:latin typeface="Segoe UI" panose="020B0502040204020203" pitchFamily="34" charset="0"/>
                          <a:cs typeface="Segoe UI" panose="020B0502040204020203" pitchFamily="34" charset="0"/>
                        </a:rPr>
                        <a:t>User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sz="1200" dirty="0">
                          <a:solidFill>
                            <a:schemeClr val="bg1"/>
                          </a:solidFill>
                          <a:latin typeface="Segoe UI" panose="020B0502040204020203" pitchFamily="34" charset="0"/>
                          <a:cs typeface="Segoe UI" panose="020B0502040204020203" pitchFamily="34" charset="0"/>
                        </a:rPr>
                        <a:t>Success or Failure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lang="en-US" sz="1200" dirty="0">
                        <a:solidFill>
                          <a:schemeClr val="bg1"/>
                        </a:solidFill>
                        <a:latin typeface="Segoe UI" panose="020B0502040204020203" pitchFamily="34" charset="0"/>
                        <a:cs typeface="Segoe UI" panose="020B0502040204020203" pitchFamily="34" charset="0"/>
                      </a:endParaRPr>
                    </a:p>
                    <a:p>
                      <a:r>
                        <a:rPr lang="en-US" sz="1200" dirty="0">
                          <a:solidFill>
                            <a:schemeClr val="bg1"/>
                          </a:solidFill>
                          <a:latin typeface="Segoe UI" panose="020B0502040204020203" pitchFamily="34" charset="0"/>
                          <a:cs typeface="Segoe UI" panose="020B0502040204020203" pitchFamily="34" charset="0"/>
                        </a:rPr>
                        <a:t>Upload Details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302121943"/>
                  </a:ext>
                </a:extLst>
              </a:tr>
              <a:tr h="370840">
                <a:tc>
                  <a:txBody>
                    <a:bodyPr/>
                    <a:lstStyle/>
                    <a:p>
                      <a:pPr algn="ctr"/>
                      <a:endParaRPr lang="en-US" dirty="0">
                        <a:latin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latin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latin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latin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13158537"/>
                  </a:ext>
                </a:extLst>
              </a:tr>
              <a:tr h="370840">
                <a:tc>
                  <a:txBody>
                    <a:bodyPr/>
                    <a:lstStyle/>
                    <a:p>
                      <a:pPr algn="ctr"/>
                      <a:endParaRPr lang="en-US" dirty="0">
                        <a:latin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latin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latin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latin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5951767"/>
                  </a:ext>
                </a:extLst>
              </a:tr>
            </a:tbl>
          </a:graphicData>
        </a:graphic>
      </p:graphicFrame>
      <p:sp>
        <p:nvSpPr>
          <p:cNvPr id="7" name="TextBox 6">
            <a:extLst>
              <a:ext uri="{FF2B5EF4-FFF2-40B4-BE49-F238E27FC236}">
                <a16:creationId xmlns:a16="http://schemas.microsoft.com/office/drawing/2014/main" id="{0FD2416E-367B-49BB-B1A0-2EF8D5F2041C}"/>
              </a:ext>
            </a:extLst>
          </p:cNvPr>
          <p:cNvSpPr txBox="1"/>
          <p:nvPr/>
        </p:nvSpPr>
        <p:spPr>
          <a:xfrm>
            <a:off x="489785" y="3799715"/>
            <a:ext cx="2090058" cy="338554"/>
          </a:xfrm>
          <a:prstGeom prst="rect">
            <a:avLst/>
          </a:prstGeom>
          <a:noFill/>
        </p:spPr>
        <p:txBody>
          <a:bodyPr wrap="square" rtlCol="0">
            <a:spAutoFit/>
          </a:bodyPr>
          <a:lstStyle/>
          <a:p>
            <a:r>
              <a:rPr lang="en-US" sz="1600" dirty="0">
                <a:latin typeface="Segoe UI" panose="020B0502040204020203" pitchFamily="34" charset="0"/>
                <a:cs typeface="Segoe UI" panose="020B0502040204020203" pitchFamily="34" charset="0"/>
              </a:rPr>
              <a:t>Upload Log</a:t>
            </a:r>
          </a:p>
        </p:txBody>
      </p:sp>
      <p:sp>
        <p:nvSpPr>
          <p:cNvPr id="8" name="Rectangle 7">
            <a:extLst>
              <a:ext uri="{FF2B5EF4-FFF2-40B4-BE49-F238E27FC236}">
                <a16:creationId xmlns:a16="http://schemas.microsoft.com/office/drawing/2014/main" id="{5434F0F5-E86B-4667-A763-848D751F5814}"/>
              </a:ext>
            </a:extLst>
          </p:cNvPr>
          <p:cNvSpPr/>
          <p:nvPr/>
        </p:nvSpPr>
        <p:spPr>
          <a:xfrm>
            <a:off x="4868307" y="3445772"/>
            <a:ext cx="4636924" cy="523220"/>
          </a:xfrm>
          <a:prstGeom prst="rect">
            <a:avLst/>
          </a:prstGeom>
        </p:spPr>
        <p:txBody>
          <a:bodyPr wrap="square">
            <a:spAutoFit/>
          </a:bodyPr>
          <a:lstStyle/>
          <a:p>
            <a:r>
              <a:rPr lang="en-US" sz="1400" dirty="0">
                <a:solidFill>
                  <a:srgbClr val="0033CC"/>
                </a:solidFill>
              </a:rPr>
              <a:t>For Failures, show the error message</a:t>
            </a:r>
          </a:p>
          <a:p>
            <a:r>
              <a:rPr lang="en-US" sz="1400" dirty="0">
                <a:solidFill>
                  <a:srgbClr val="0033CC"/>
                </a:solidFill>
              </a:rPr>
              <a:t>For Successes, show the number of records processed</a:t>
            </a:r>
          </a:p>
        </p:txBody>
      </p:sp>
      <p:cxnSp>
        <p:nvCxnSpPr>
          <p:cNvPr id="9" name="Straight Arrow Connector 8">
            <a:extLst>
              <a:ext uri="{FF2B5EF4-FFF2-40B4-BE49-F238E27FC236}">
                <a16:creationId xmlns:a16="http://schemas.microsoft.com/office/drawing/2014/main" id="{DDC7735D-0C40-4A42-B5E7-C912A19A9D95}"/>
              </a:ext>
            </a:extLst>
          </p:cNvPr>
          <p:cNvCxnSpPr>
            <a:cxnSpLocks/>
          </p:cNvCxnSpPr>
          <p:nvPr/>
        </p:nvCxnSpPr>
        <p:spPr>
          <a:xfrm flipH="1">
            <a:off x="4280087" y="3799715"/>
            <a:ext cx="588220" cy="558621"/>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04FC26F4-5078-46EC-AA4B-DB32C51831B5}"/>
              </a:ext>
            </a:extLst>
          </p:cNvPr>
          <p:cNvPicPr>
            <a:picLocks noChangeAspect="1"/>
          </p:cNvPicPr>
          <p:nvPr/>
        </p:nvPicPr>
        <p:blipFill>
          <a:blip r:embed="rId3"/>
          <a:stretch>
            <a:fillRect/>
          </a:stretch>
        </p:blipFill>
        <p:spPr>
          <a:xfrm>
            <a:off x="867302" y="1117705"/>
            <a:ext cx="10457396" cy="1819602"/>
          </a:xfrm>
          <a:prstGeom prst="rect">
            <a:avLst/>
          </a:prstGeom>
        </p:spPr>
      </p:pic>
      <p:sp>
        <p:nvSpPr>
          <p:cNvPr id="13" name="Rectangle: Rounded Corners 12">
            <a:extLst>
              <a:ext uri="{FF2B5EF4-FFF2-40B4-BE49-F238E27FC236}">
                <a16:creationId xmlns:a16="http://schemas.microsoft.com/office/drawing/2014/main" id="{C0067D38-8827-417B-A386-997B98C7B27E}"/>
              </a:ext>
            </a:extLst>
          </p:cNvPr>
          <p:cNvSpPr/>
          <p:nvPr/>
        </p:nvSpPr>
        <p:spPr>
          <a:xfrm>
            <a:off x="3578094" y="1520889"/>
            <a:ext cx="947253" cy="2270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latin typeface="Segoe UI" panose="020B0502040204020203" pitchFamily="34" charset="0"/>
                <a:cs typeface="Segoe UI" panose="020B0502040204020203" pitchFamily="34" charset="0"/>
              </a:rPr>
              <a:t>Upload Log</a:t>
            </a:r>
          </a:p>
        </p:txBody>
      </p:sp>
      <p:sp>
        <p:nvSpPr>
          <p:cNvPr id="14" name="Arrow: Down 13">
            <a:extLst>
              <a:ext uri="{FF2B5EF4-FFF2-40B4-BE49-F238E27FC236}">
                <a16:creationId xmlns:a16="http://schemas.microsoft.com/office/drawing/2014/main" id="{93D0C934-1695-4714-AEDA-7F592B83296E}"/>
              </a:ext>
            </a:extLst>
          </p:cNvPr>
          <p:cNvSpPr/>
          <p:nvPr/>
        </p:nvSpPr>
        <p:spPr>
          <a:xfrm>
            <a:off x="3967083" y="2876916"/>
            <a:ext cx="169274" cy="419405"/>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75172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F52E3DF4A192C428B400D01E1CCE36E" ma:contentTypeVersion="13" ma:contentTypeDescription="Create a new document." ma:contentTypeScope="" ma:versionID="ca8035552acea96b88acaa7eb07d691c">
  <xsd:schema xmlns:xsd="http://www.w3.org/2001/XMLSchema" xmlns:xs="http://www.w3.org/2001/XMLSchema" xmlns:p="http://schemas.microsoft.com/office/2006/metadata/properties" xmlns:ns3="a5afe9ac-cef0-4c37-bb11-a7cd49a71b07" xmlns:ns4="067f21e1-92da-42c8-8853-a0f5c66acfc9" targetNamespace="http://schemas.microsoft.com/office/2006/metadata/properties" ma:root="true" ma:fieldsID="292a6c259e01b2bb0f4f6350701a6e6f" ns3:_="" ns4:_="">
    <xsd:import namespace="a5afe9ac-cef0-4c37-bb11-a7cd49a71b07"/>
    <xsd:import namespace="067f21e1-92da-42c8-8853-a0f5c66acfc9"/>
    <xsd:element name="properties">
      <xsd:complexType>
        <xsd:sequence>
          <xsd:element name="documentManagement">
            <xsd:complexType>
              <xsd:all>
                <xsd:element ref="ns3:SharedWithUsers" minOccurs="0"/>
                <xsd:element ref="ns4:MediaServiceMetadata" minOccurs="0"/>
                <xsd:element ref="ns4:MediaServiceFastMetadata" minOccurs="0"/>
                <xsd:element ref="ns4:MediaServiceDateTaken" minOccurs="0"/>
                <xsd:element ref="ns3:SharedWithDetails" minOccurs="0"/>
                <xsd:element ref="ns3:SharingHintHash" minOccurs="0"/>
                <xsd:element ref="ns4:MediaServiceAutoTags" minOccurs="0"/>
                <xsd:element ref="ns4:MediaServiceOCR" minOccurs="0"/>
                <xsd:element ref="ns4:MediaServiceGenerationTime" minOccurs="0"/>
                <xsd:element ref="ns4:MediaServiceEventHashCode" minOccurs="0"/>
                <xsd:element ref="ns4:MediaServiceAutoKeyPoints" minOccurs="0"/>
                <xsd:element ref="ns4:MediaServiceKeyPoints"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5afe9ac-cef0-4c37-bb11-a7cd49a71b0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SharingHintHash" ma:index="13"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67f21e1-92da-42c8-8853-a0f5c66acfc9" elementFormDefault="qualified">
    <xsd:import namespace="http://schemas.microsoft.com/office/2006/documentManagement/types"/>
    <xsd:import namespace="http://schemas.microsoft.com/office/infopath/2007/PartnerControls"/>
    <xsd:element name="MediaServiceMetadata" ma:index="9" nillable="true" ma:displayName="MediaServiceMetadata" ma:description="" ma:hidden="true" ma:internalName="MediaServiceMetadata" ma:readOnly="true">
      <xsd:simpleType>
        <xsd:restriction base="dms:Note"/>
      </xsd:simpleType>
    </xsd:element>
    <xsd:element name="MediaServiceFastMetadata" ma:index="10" nillable="true" ma:displayName="MediaServiceFastMetadata" ma:description="" ma:hidden="true" ma:internalName="MediaServiceFastMetadata" ma:readOnly="true">
      <xsd:simpleType>
        <xsd:restriction base="dms:Note"/>
      </xsd:simpleType>
    </xsd:element>
    <xsd:element name="MediaServiceDateTaken" ma:index="11"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2D9A654-1F23-4626-885F-85DE22A7FA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5afe9ac-cef0-4c37-bb11-a7cd49a71b07"/>
    <ds:schemaRef ds:uri="067f21e1-92da-42c8-8853-a0f5c66acfc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C32ED36-2528-4FB4-B80A-19D4BCE56BD5}">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1DD6236A-256B-4E52-BA23-CDAC67B872D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1769</TotalTime>
  <Words>834</Words>
  <Application>Microsoft Office PowerPoint</Application>
  <PresentationFormat>Widescreen</PresentationFormat>
  <Paragraphs>123</Paragraphs>
  <Slides>16</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Lewis, John R</dc:creator>
  <cp:lastModifiedBy>Lewis, John R</cp:lastModifiedBy>
  <cp:revision>36</cp:revision>
  <dcterms:created xsi:type="dcterms:W3CDTF">2021-05-24T17:38:39Z</dcterms:created>
  <dcterms:modified xsi:type="dcterms:W3CDTF">2021-06-10T15:08:33Z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0x010100BF52E3DF4A192C428B400D01E1CCE36E</vt:lpwstr>
  </property>
</Properties>
</file>