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3637-2E84-CC43-3B6B-75BD24EDB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3F1AB-BED2-D145-2BAF-0821B636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C449-EA24-5C98-F0DE-B304332A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54C8-1944-8006-8D9E-1E920998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A5EDA-4036-84CE-E560-408C17D6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F169-EBE1-1432-8EEB-24C9CB1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1F8F-5840-2FBB-78A5-40919FBC9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7884-7924-8032-B550-08D910C7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E399-B191-E2F5-5FCC-5D9EAB2C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7343-B009-113B-EFCA-3EF6D2FB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62750-2A5A-3BC7-D247-2314DB9D6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12387-3A2E-B200-F23B-FCFBF114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D1CB-8CAF-1B2A-8E6D-80F0FF38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6B40-9EA0-55FA-6F3C-B3BED89A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5306-9054-DFE0-75C0-DDE82A25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0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3AAC-CF5A-02B2-205C-04AE1B25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AAB1-709D-EF71-E4F8-89BEA08C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CDE5-A0BE-8216-9CDD-575B3DAA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DDD4-1A2A-F1CA-71C3-8D9D8C38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FCFC-65FA-0BED-65A9-C02E944A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1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FABF-C37A-7CD3-1475-6CB6EE58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B86D-80BC-477B-DC6A-A2E6FE4F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B0BB-97AC-0BBA-E850-AC74D33E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C99D-5CBC-BAF1-384D-3FDCCA9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428F-BA56-21D4-9412-71512EB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07ED-2514-B16D-77ED-9FC9705D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960-571A-1052-3D00-035650BA4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E29F8-2184-6221-1EC7-D07EFE5F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55DA1-2E26-A730-1AE8-883F930F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7C2A-815C-D816-C26E-5A671E38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FCD7-C4DA-E041-7B2A-3246E85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8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14EF-DB20-7478-FBE2-7068EF7A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B27F9-6E99-E743-816E-923EF48A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A0C00-9A5B-0921-3C60-5A537360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1007A-5524-07E3-3ED1-76DE682ED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709C4-59CB-6EA4-6109-36217D3FD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EF7F7-A5ED-18DE-E405-5955A511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4D9BA-C53B-CA60-8D2E-CB9D6F34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E6CE5-8344-4F8E-FD9E-90E86BF3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8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831-1947-182E-29FC-C04220A1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7BEA8-1BD1-AF7A-A5EA-2E9980C8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AE2FC-80C8-1B8D-2392-F5DFF051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BA877-07E3-7EC4-7D53-8D99AAE1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2B334-F492-C42D-AEA9-B75C5AF1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D6240-0670-3CC3-41C0-FD4A334B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00B14-DAD6-BCB7-A685-59F0239E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8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7F90-66DE-9E2B-45C6-52895E66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DE49-9350-9762-0AC5-7B391289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A4135-E8F2-CBB4-A63F-A0C466A27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251D4-7EF9-C4B2-5AF3-EB75DA0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F12D-028A-E2AF-DE0A-3C882A28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2AAD-FEF0-30CD-FA5E-3159C9ED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3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8E24-2875-860A-51B7-C9A1D6BE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362D5-8C79-3B38-AEAD-E5DE384A6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49336-D163-6759-1CCE-D6173CBFE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7B40E-2921-CEAF-5C78-155C447A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FF6DB-9789-4245-6F5E-B827063C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8244C-0E99-EB84-6145-C75F135B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9C5CF-B49F-3C29-2353-C964881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64A0B-3FAF-704D-BC48-1408B2B5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97A6-5146-8169-3B47-A14C2568D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FF912-022E-4138-BE3E-DEB04543107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1D65-C969-185F-C203-2AFAE8D31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7493-41FD-1043-609E-44A6F4A3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DE865-5757-46E4-87F5-6F4765335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AECBB7-45B3-A206-1C93-A8B5DDD63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Retail Store </a:t>
            </a:r>
            <a:br>
              <a:rPr lang="en-US" dirty="0">
                <a:latin typeface="Product Sans" panose="020B0403030502040203" pitchFamily="34" charset="0"/>
              </a:rPr>
            </a:br>
            <a:r>
              <a:rPr lang="en-US" dirty="0">
                <a:latin typeface="Product Sans" panose="020B0403030502040203" pitchFamily="34" charset="0"/>
              </a:rPr>
              <a:t>Performance</a:t>
            </a:r>
            <a:endParaRPr lang="en-IN" dirty="0">
              <a:latin typeface="Product Sans" panose="020B040303050204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3EBC5A5-E40C-48DF-7C20-6A95E33CA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oduct Sans Light" panose="020B0303030502040203" pitchFamily="34" charset="0"/>
              </a:rPr>
              <a:t>Report By Vivek Pradhan</a:t>
            </a:r>
            <a:endParaRPr lang="en-IN" dirty="0">
              <a:latin typeface="Product Sans Light" panose="020B03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9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463AB-537F-B978-384A-D900CB321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AA176B-DEBE-7E50-917D-978E2590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Insights</a:t>
            </a:r>
            <a:endParaRPr lang="en-IN" dirty="0">
              <a:latin typeface="Product Sans" panose="020B040303050204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0367F2-20F5-E698-798D-53801E58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500" dirty="0">
              <a:latin typeface="Product Sans Light" panose="020B0303030502040203" pitchFamily="34" charset="0"/>
            </a:endParaRPr>
          </a:p>
          <a:p>
            <a:r>
              <a:rPr lang="en-US" sz="1500" dirty="0">
                <a:latin typeface="Product Sans Light" panose="020B0303030502040203" pitchFamily="34" charset="0"/>
              </a:rPr>
              <a:t>The total marketing spend is 45309 and Revenue is 493768.</a:t>
            </a:r>
          </a:p>
          <a:p>
            <a:r>
              <a:rPr lang="en-US" sz="1500" dirty="0">
                <a:latin typeface="Product Sans Light" panose="020B0303030502040203" pitchFamily="34" charset="0"/>
              </a:rPr>
              <a:t>Revenue generation is higher from  Grocery as compared to Electronics and Clothing as seen in the Pie chart.</a:t>
            </a:r>
          </a:p>
          <a:p>
            <a:r>
              <a:rPr lang="en-IN" sz="1500" dirty="0">
                <a:latin typeface="Product Sans Light" panose="020B0303030502040203" pitchFamily="34" charset="0"/>
              </a:rPr>
              <a:t>Higher the product variety higher the Sales, this can be drawn from the Scatter plot.</a:t>
            </a:r>
          </a:p>
          <a:p>
            <a:r>
              <a:rPr lang="en-IN" sz="1500" dirty="0">
                <a:latin typeface="Product Sans Light" panose="020B0303030502040203" pitchFamily="34" charset="0"/>
              </a:rPr>
              <a:t>Customer footfall can be inferred as higher with higher Marketing expenditure which shows an extreme impact on Sacramento which is Marketing expense sensitive.</a:t>
            </a:r>
          </a:p>
          <a:p>
            <a:r>
              <a:rPr lang="en-IN" sz="1500" dirty="0">
                <a:latin typeface="Product Sans Light" panose="020B0303030502040203" pitchFamily="34" charset="0"/>
              </a:rPr>
              <a:t>The Store locations with higher customer footfall with high marketing expense are Sacramento and Los Angeles.</a:t>
            </a:r>
          </a:p>
          <a:p>
            <a:r>
              <a:rPr lang="en-IN" sz="1500" dirty="0">
                <a:latin typeface="Product Sans Light" panose="020B0303030502040203" pitchFamily="34" charset="0"/>
              </a:rPr>
              <a:t>The Store locations with higher customer footfall with low marketing expense are Los Angeles and low in Palo Alto.</a:t>
            </a:r>
          </a:p>
          <a:p>
            <a:r>
              <a:rPr lang="en-IN" sz="1500" dirty="0">
                <a:latin typeface="Product Sans Light" panose="020B0303030502040203" pitchFamily="34" charset="0"/>
              </a:rPr>
              <a:t>High employee efficiency doesn’t lead to high revenue as we can see that higher employee efficiency contributing to sales between 150-300.</a:t>
            </a:r>
          </a:p>
          <a:p>
            <a:r>
              <a:rPr lang="en-IN" sz="1500" dirty="0">
                <a:latin typeface="Product Sans Light" panose="020B0303030502040203" pitchFamily="34" charset="0"/>
              </a:rPr>
              <a:t>We can derive that the father the competitor higher the Marketing employed by retail stores. Competitors at a distance of 10-20 has higher marketing spend than 0-10.</a:t>
            </a:r>
          </a:p>
          <a:p>
            <a:pPr marL="0" indent="0">
              <a:buNone/>
            </a:pPr>
            <a:endParaRPr lang="en-IN" sz="1500" dirty="0">
              <a:latin typeface="Product Sans Light" panose="020B0303030502040203" pitchFamily="34" charset="0"/>
            </a:endParaRPr>
          </a:p>
          <a:p>
            <a:endParaRPr lang="en-IN" sz="1500" dirty="0">
              <a:latin typeface="Product Sans Light" panose="020B03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7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A7A33-2828-B6B8-B654-24EFE51D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61389A-BC7F-9DE1-F7B5-5FB36E2E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3" y="2766218"/>
            <a:ext cx="2957423" cy="1325563"/>
          </a:xfrm>
        </p:spPr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Dashboard</a:t>
            </a:r>
            <a:endParaRPr lang="en-IN" dirty="0">
              <a:latin typeface="Product Sans" panose="020B0403030502040203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C516FB8-52BD-AAF9-7D1A-AD079232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98" y="-8628"/>
            <a:ext cx="8522899" cy="6797618"/>
          </a:xfrm>
        </p:spPr>
      </p:pic>
    </p:spTree>
    <p:extLst>
      <p:ext uri="{BB962C8B-B14F-4D97-AF65-F5344CB8AC3E}">
        <p14:creationId xmlns:p14="http://schemas.microsoft.com/office/powerpoint/2010/main" val="309421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Product Sans</vt:lpstr>
      <vt:lpstr>Product Sans Light</vt:lpstr>
      <vt:lpstr>Office Theme</vt:lpstr>
      <vt:lpstr>Retail Store  Performance</vt:lpstr>
      <vt:lpstr>Insights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Pradhan</dc:creator>
  <cp:lastModifiedBy>Vivek Pradhan</cp:lastModifiedBy>
  <cp:revision>1</cp:revision>
  <dcterms:created xsi:type="dcterms:W3CDTF">2024-12-05T06:07:00Z</dcterms:created>
  <dcterms:modified xsi:type="dcterms:W3CDTF">2024-12-05T06:21:06Z</dcterms:modified>
</cp:coreProperties>
</file>