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20FA-EF88-EDAF-05A4-0582445F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A591FB-B856-3F33-822E-1F87D25FC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6EAD2D-D788-62A1-2E08-3CBA8E64C128}"/>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4E3A73AA-9A06-F217-C265-23A247AAE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83232-1A6C-D9B4-03C6-E5A898D607EA}"/>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21105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6535-8EDB-45C0-D2B9-854D21DB4F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EA2C6-057D-62D1-594F-2268A3A19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85590-F26F-4A18-1571-AEDD9C2C8708}"/>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E3CB1B55-65C8-FCCF-E57A-764E4B2CE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A35642-917C-5FB6-5F32-31EE26FB6F5A}"/>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321128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8F607-CC54-22A3-C23F-D39AE578E4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A90B9-FBD5-C882-8E88-27F16B8A46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9458-17CC-B612-718F-996369ECD34D}"/>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4F6F8B2C-455D-37B4-8452-1CE04C957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A49C7-7C7A-FA88-5A2F-DA56A34B5A30}"/>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1548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4FCE-7AC3-5310-4D80-36AB574E87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53F90-8F39-D3AD-66C6-1DAFAA829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3CDBC-342B-C0A7-F952-4A882AF05EEC}"/>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F505A6B7-291C-DEBC-517F-1A446D05E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50F51-DF75-7490-E41D-36D14B6AA440}"/>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127463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EB02-2C14-17C0-C727-D1E8F9A87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E6595F-F3B8-EA53-3031-DDB755EF5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8B612-C244-AC86-1BBB-614448D5C7A6}"/>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AE6EC0D2-C873-295A-B069-FFDFA089E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95476-6B98-E5D5-5741-4C0209BA8F58}"/>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44792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CD5F-8655-EB98-5B52-8E4382BF68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9906BD-63AB-46AF-4832-1AFEC0146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F477C-B6F0-C1B8-0C30-B11FB93B2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C1C344-D96B-7750-FF71-E9C6686B901D}"/>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6" name="Footer Placeholder 5">
            <a:extLst>
              <a:ext uri="{FF2B5EF4-FFF2-40B4-BE49-F238E27FC236}">
                <a16:creationId xmlns:a16="http://schemas.microsoft.com/office/drawing/2014/main" id="{E038C5E8-0067-E9BE-E9F1-5F0012C3E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5B2C2-F14B-A509-E5C4-96BEF6A67897}"/>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248525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6543-955B-3778-C84F-D3434F73B5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3EF36-8107-BEC6-CAC7-CB608104F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04FC7-D6A1-AE25-A354-309167925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7ADAA2-0CD5-F123-A18A-5EF4538C1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F3785-B578-B56B-B5EE-DEB70B622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3CFF2B-7B05-10E0-BCF2-5C6C98E9487A}"/>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8" name="Footer Placeholder 7">
            <a:extLst>
              <a:ext uri="{FF2B5EF4-FFF2-40B4-BE49-F238E27FC236}">
                <a16:creationId xmlns:a16="http://schemas.microsoft.com/office/drawing/2014/main" id="{23716A8C-8AE6-A509-CEAC-A9BD82E1F2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1D4550-EB48-AE26-4911-A3A3AF73A95A}"/>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29810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5D17-B86E-0528-59C4-0CEFB9E64E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F758CC-AA2A-19B7-7372-32EAD978ED1D}"/>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4" name="Footer Placeholder 3">
            <a:extLst>
              <a:ext uri="{FF2B5EF4-FFF2-40B4-BE49-F238E27FC236}">
                <a16:creationId xmlns:a16="http://schemas.microsoft.com/office/drawing/2014/main" id="{8CCF5807-E39B-D043-CFBC-13440132AD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AE57C7-19EB-8CDB-7A83-CDE1B4B73A95}"/>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364752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7EF33-5F69-A6E1-0DEE-F468A313C2C1}"/>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3" name="Footer Placeholder 2">
            <a:extLst>
              <a:ext uri="{FF2B5EF4-FFF2-40B4-BE49-F238E27FC236}">
                <a16:creationId xmlns:a16="http://schemas.microsoft.com/office/drawing/2014/main" id="{BE941CF1-25AE-81B8-C76E-9853E279C3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7A6C4-C7BA-52A7-FB44-9465F6C511E7}"/>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327705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DB1B-AFC8-B6AA-0FA2-4B12C574E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89490A-320C-4B13-9CEB-137F9CE63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C0CBFE-8468-7A14-20F6-DD2F1A6F6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4F947-114B-D543-6892-E0A90B524C46}"/>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6" name="Footer Placeholder 5">
            <a:extLst>
              <a:ext uri="{FF2B5EF4-FFF2-40B4-BE49-F238E27FC236}">
                <a16:creationId xmlns:a16="http://schemas.microsoft.com/office/drawing/2014/main" id="{F87C3E4A-7DE9-4C94-E49E-23E93B6CF6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E2C28F-C80A-0177-4510-FB56578A36AC}"/>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279336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BD61-9964-79E9-530C-9D85D1B0D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7BE170-51C7-3944-5985-FFE2C9A9B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C20997-12BF-D347-53BD-A1F20CD10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0C502-4B14-5830-1539-750B84DD3430}"/>
              </a:ext>
            </a:extLst>
          </p:cNvPr>
          <p:cNvSpPr>
            <a:spLocks noGrp="1"/>
          </p:cNvSpPr>
          <p:nvPr>
            <p:ph type="dt" sz="half" idx="10"/>
          </p:nvPr>
        </p:nvSpPr>
        <p:spPr/>
        <p:txBody>
          <a:bodyPr/>
          <a:lstStyle/>
          <a:p>
            <a:fld id="{03FC664F-5A11-4466-BF14-3C143CEC703C}" type="datetimeFigureOut">
              <a:rPr lang="en-IN" smtClean="0"/>
              <a:t>29-12-2024</a:t>
            </a:fld>
            <a:endParaRPr lang="en-IN"/>
          </a:p>
        </p:txBody>
      </p:sp>
      <p:sp>
        <p:nvSpPr>
          <p:cNvPr id="6" name="Footer Placeholder 5">
            <a:extLst>
              <a:ext uri="{FF2B5EF4-FFF2-40B4-BE49-F238E27FC236}">
                <a16:creationId xmlns:a16="http://schemas.microsoft.com/office/drawing/2014/main" id="{CE51DA5C-236B-8F95-EE09-4DF9D3481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5C377-79F1-C7AA-5BC6-FAAC19CCCCFF}"/>
              </a:ext>
            </a:extLst>
          </p:cNvPr>
          <p:cNvSpPr>
            <a:spLocks noGrp="1"/>
          </p:cNvSpPr>
          <p:nvPr>
            <p:ph type="sldNum" sz="quarter" idx="12"/>
          </p:nvPr>
        </p:nvSpPr>
        <p:spPr/>
        <p:txBody>
          <a:bodyPr/>
          <a:lstStyle/>
          <a:p>
            <a:fld id="{5251A809-FC74-4879-A3CD-F91D24BA86C6}" type="slidenum">
              <a:rPr lang="en-IN" smtClean="0"/>
              <a:t>‹#›</a:t>
            </a:fld>
            <a:endParaRPr lang="en-IN"/>
          </a:p>
        </p:txBody>
      </p:sp>
    </p:spTree>
    <p:extLst>
      <p:ext uri="{BB962C8B-B14F-4D97-AF65-F5344CB8AC3E}">
        <p14:creationId xmlns:p14="http://schemas.microsoft.com/office/powerpoint/2010/main" val="271793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B947D-5C74-B6DE-69AE-AB8591173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DF2A5-71B6-D4EA-8AFE-A6D6DC620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7F12D-09A3-6DB0-4CF5-7ADF9F405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FC664F-5A11-4466-BF14-3C143CEC703C}" type="datetimeFigureOut">
              <a:rPr lang="en-IN" smtClean="0"/>
              <a:t>29-12-2024</a:t>
            </a:fld>
            <a:endParaRPr lang="en-IN"/>
          </a:p>
        </p:txBody>
      </p:sp>
      <p:sp>
        <p:nvSpPr>
          <p:cNvPr id="5" name="Footer Placeholder 4">
            <a:extLst>
              <a:ext uri="{FF2B5EF4-FFF2-40B4-BE49-F238E27FC236}">
                <a16:creationId xmlns:a16="http://schemas.microsoft.com/office/drawing/2014/main" id="{DBF547D5-8D90-6118-8477-55669AF03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4B77887-16C7-7E44-C451-ED3C7474E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51A809-FC74-4879-A3CD-F91D24BA86C6}" type="slidenum">
              <a:rPr lang="en-IN" smtClean="0"/>
              <a:t>‹#›</a:t>
            </a:fld>
            <a:endParaRPr lang="en-IN"/>
          </a:p>
        </p:txBody>
      </p:sp>
    </p:spTree>
    <p:extLst>
      <p:ext uri="{BB962C8B-B14F-4D97-AF65-F5344CB8AC3E}">
        <p14:creationId xmlns:p14="http://schemas.microsoft.com/office/powerpoint/2010/main" val="32654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0C33-47F7-1915-5158-8F19D0647D95}"/>
              </a:ext>
            </a:extLst>
          </p:cNvPr>
          <p:cNvSpPr>
            <a:spLocks noGrp="1"/>
          </p:cNvSpPr>
          <p:nvPr>
            <p:ph type="ctrTitle"/>
          </p:nvPr>
        </p:nvSpPr>
        <p:spPr/>
        <p:txBody>
          <a:bodyPr/>
          <a:lstStyle/>
          <a:p>
            <a:r>
              <a:rPr lang="en-IN" dirty="0">
                <a:latin typeface="Product Sans" panose="020B0403030502040203" pitchFamily="34" charset="0"/>
              </a:rPr>
              <a:t>Data visualization </a:t>
            </a:r>
          </a:p>
        </p:txBody>
      </p:sp>
      <p:sp>
        <p:nvSpPr>
          <p:cNvPr id="3" name="Subtitle 2">
            <a:extLst>
              <a:ext uri="{FF2B5EF4-FFF2-40B4-BE49-F238E27FC236}">
                <a16:creationId xmlns:a16="http://schemas.microsoft.com/office/drawing/2014/main" id="{C116AD2A-8FA4-F9A1-C7AD-5758A406DB49}"/>
              </a:ext>
            </a:extLst>
          </p:cNvPr>
          <p:cNvSpPr>
            <a:spLocks noGrp="1"/>
          </p:cNvSpPr>
          <p:nvPr>
            <p:ph type="subTitle" idx="1"/>
          </p:nvPr>
        </p:nvSpPr>
        <p:spPr/>
        <p:txBody>
          <a:bodyPr/>
          <a:lstStyle/>
          <a:p>
            <a:r>
              <a:rPr lang="en-IN" dirty="0">
                <a:latin typeface="Product Sans" panose="020B0403030502040203" pitchFamily="34" charset="0"/>
              </a:rPr>
              <a:t>Submitted by Vivek Pradhan</a:t>
            </a:r>
          </a:p>
        </p:txBody>
      </p:sp>
    </p:spTree>
    <p:extLst>
      <p:ext uri="{BB962C8B-B14F-4D97-AF65-F5344CB8AC3E}">
        <p14:creationId xmlns:p14="http://schemas.microsoft.com/office/powerpoint/2010/main" val="130300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17D95-3941-CC68-7C31-0D01376FE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944B7-52F2-BED2-597E-DA9DAD2BDEA2}"/>
              </a:ext>
            </a:extLst>
          </p:cNvPr>
          <p:cNvSpPr>
            <a:spLocks noGrp="1"/>
          </p:cNvSpPr>
          <p:nvPr>
            <p:ph type="title"/>
          </p:nvPr>
        </p:nvSpPr>
        <p:spPr>
          <a:xfrm>
            <a:off x="431800" y="18255"/>
            <a:ext cx="10515600" cy="1325563"/>
          </a:xfrm>
        </p:spPr>
        <p:txBody>
          <a:bodyPr/>
          <a:lstStyle/>
          <a:p>
            <a:r>
              <a:rPr lang="en-IN" dirty="0">
                <a:latin typeface="Product Sans" panose="020B0403030502040203" pitchFamily="34" charset="0"/>
              </a:rPr>
              <a:t>Insights</a:t>
            </a:r>
          </a:p>
        </p:txBody>
      </p:sp>
      <p:sp>
        <p:nvSpPr>
          <p:cNvPr id="6" name="Content Placeholder 5">
            <a:extLst>
              <a:ext uri="{FF2B5EF4-FFF2-40B4-BE49-F238E27FC236}">
                <a16:creationId xmlns:a16="http://schemas.microsoft.com/office/drawing/2014/main" id="{AF6E0704-8BC9-0EFD-0E22-495A8184423C}"/>
              </a:ext>
            </a:extLst>
          </p:cNvPr>
          <p:cNvSpPr>
            <a:spLocks noGrp="1"/>
          </p:cNvSpPr>
          <p:nvPr>
            <p:ph idx="1"/>
          </p:nvPr>
        </p:nvSpPr>
        <p:spPr>
          <a:xfrm>
            <a:off x="333375" y="1196180"/>
            <a:ext cx="11525250" cy="5263583"/>
          </a:xfrm>
        </p:spPr>
        <p:txBody>
          <a:bodyPr>
            <a:noAutofit/>
          </a:bodyPr>
          <a:lstStyle/>
          <a:p>
            <a:r>
              <a:rPr lang="en-US" sz="1800" dirty="0">
                <a:latin typeface="Product Sans" panose="020B0403030502040203" pitchFamily="34" charset="0"/>
              </a:rPr>
              <a:t>Looking at the gender demographics we can see a higher ratio of Male over Female in terms of Purchases as shown in the pie chart. Male accounted for </a:t>
            </a:r>
            <a:r>
              <a:rPr lang="en-US" sz="1800" b="1" dirty="0">
                <a:latin typeface="Product Sans" panose="020B0403030502040203" pitchFamily="34" charset="0"/>
              </a:rPr>
              <a:t>68%</a:t>
            </a:r>
            <a:r>
              <a:rPr lang="en-US" sz="1800" dirty="0">
                <a:latin typeface="Product Sans" panose="020B0403030502040203" pitchFamily="34" charset="0"/>
              </a:rPr>
              <a:t> while the rest </a:t>
            </a:r>
            <a:r>
              <a:rPr lang="en-US" sz="1800" b="1" dirty="0">
                <a:latin typeface="Product Sans" panose="020B0403030502040203" pitchFamily="34" charset="0"/>
              </a:rPr>
              <a:t>32%</a:t>
            </a:r>
            <a:r>
              <a:rPr lang="en-US" sz="1800" dirty="0">
                <a:latin typeface="Product Sans" panose="020B0403030502040203" pitchFamily="34" charset="0"/>
              </a:rPr>
              <a:t> was occupied by Females.</a:t>
            </a:r>
          </a:p>
          <a:p>
            <a:r>
              <a:rPr lang="en-US" sz="1800" dirty="0">
                <a:latin typeface="Product Sans" panose="020B0403030502040203" pitchFamily="34" charset="0"/>
              </a:rPr>
              <a:t>Looking at the Categories, Clothing category exhibited the highest purchases where age demographics segment of </a:t>
            </a:r>
            <a:r>
              <a:rPr lang="en-US" sz="1800" b="1" dirty="0">
                <a:latin typeface="Product Sans" panose="020B0403030502040203" pitchFamily="34" charset="0"/>
              </a:rPr>
              <a:t>25-50 year </a:t>
            </a:r>
            <a:r>
              <a:rPr lang="en-US" sz="1800" dirty="0">
                <a:latin typeface="Product Sans" panose="020B0403030502040203" pitchFamily="34" charset="0"/>
              </a:rPr>
              <a:t>shows the highest amount purchases which can be due to reason of working age group. The second highest purchase in amount is 50–75-year age group and the lowest is the student group from 0-25 year.</a:t>
            </a:r>
          </a:p>
          <a:p>
            <a:r>
              <a:rPr lang="en-US" sz="1800" dirty="0">
                <a:latin typeface="Product Sans" panose="020B0403030502040203" pitchFamily="34" charset="0"/>
              </a:rPr>
              <a:t>Attacking the attributes of demand for optimizing inventory management we can see a higher purchases of </a:t>
            </a:r>
            <a:r>
              <a:rPr lang="en-US" sz="1800" b="1" dirty="0">
                <a:latin typeface="Product Sans" panose="020B0403030502040203" pitchFamily="34" charset="0"/>
              </a:rPr>
              <a:t>“M”</a:t>
            </a:r>
            <a:r>
              <a:rPr lang="en-US" sz="1800" dirty="0">
                <a:latin typeface="Product Sans" panose="020B0403030502040203" pitchFamily="34" charset="0"/>
              </a:rPr>
              <a:t> or medium sized items as compared to other sizes. For the color preference </a:t>
            </a:r>
            <a:r>
              <a:rPr lang="en-US" sz="1800" b="1" dirty="0">
                <a:latin typeface="Product Sans" panose="020B0403030502040203" pitchFamily="34" charset="0"/>
              </a:rPr>
              <a:t>“Olive”, “Yellow” </a:t>
            </a:r>
            <a:r>
              <a:rPr lang="en-US" sz="1800" dirty="0">
                <a:latin typeface="Product Sans" panose="020B0403030502040203" pitchFamily="34" charset="0"/>
              </a:rPr>
              <a:t>and </a:t>
            </a:r>
            <a:r>
              <a:rPr lang="en-US" sz="1800" b="1" dirty="0">
                <a:latin typeface="Product Sans" panose="020B0403030502040203" pitchFamily="34" charset="0"/>
              </a:rPr>
              <a:t>“Green” </a:t>
            </a:r>
            <a:r>
              <a:rPr lang="en-US" sz="1800" dirty="0">
                <a:latin typeface="Product Sans" panose="020B0403030502040203" pitchFamily="34" charset="0"/>
              </a:rPr>
              <a:t>were high in demand which can be considered for fluid inventory management and higher sales.</a:t>
            </a:r>
          </a:p>
          <a:p>
            <a:r>
              <a:rPr lang="en-US" sz="1800" dirty="0">
                <a:latin typeface="Product Sans" panose="020B0403030502040203" pitchFamily="34" charset="0"/>
              </a:rPr>
              <a:t>The company can elevate it personalization to its customer by leveraging more promotions and discounts via free shipping incentives to encourage more sales as free shipping comprised of 67% of the purchases shipping type.</a:t>
            </a:r>
          </a:p>
          <a:p>
            <a:r>
              <a:rPr lang="en-US" sz="1800" dirty="0">
                <a:latin typeface="Product Sans" panose="020B0403030502040203" pitchFamily="34" charset="0"/>
              </a:rPr>
              <a:t>Credit cards as a payment option on the basis the frequency of payment and the size of amount lead the chart followed by </a:t>
            </a:r>
            <a:r>
              <a:rPr lang="en-US" sz="1800" dirty="0" err="1">
                <a:latin typeface="Product Sans" panose="020B0403030502040203" pitchFamily="34" charset="0"/>
              </a:rPr>
              <a:t>Paypal</a:t>
            </a:r>
            <a:r>
              <a:rPr lang="en-US" sz="1800" dirty="0">
                <a:latin typeface="Product Sans" panose="020B0403030502040203" pitchFamily="34" charset="0"/>
              </a:rPr>
              <a:t> and Cash. These parameters can be followed by the company to trigger promotions and perks on a preferred payment platform for them.</a:t>
            </a:r>
          </a:p>
          <a:p>
            <a:r>
              <a:rPr lang="en-US" sz="1800" dirty="0">
                <a:latin typeface="Product Sans" panose="020B0403030502040203" pitchFamily="34" charset="0"/>
              </a:rPr>
              <a:t>We can see a contradiction in the promotion code use in making purchase where a higher number of purchase were through “No” promotion code. This must be accounted for and examined for the reasons to increase its usage and awareness of its advantages facilitating customer engagement and knowledge.</a:t>
            </a:r>
          </a:p>
          <a:p>
            <a:endParaRPr lang="en-US" sz="1800" dirty="0">
              <a:latin typeface="Product Sans" panose="020B0403030502040203" pitchFamily="34" charset="0"/>
            </a:endParaRPr>
          </a:p>
          <a:p>
            <a:endParaRPr lang="en-US" sz="1800" dirty="0">
              <a:latin typeface="Product Sans" panose="020B0403030502040203" pitchFamily="34" charset="0"/>
            </a:endParaRPr>
          </a:p>
          <a:p>
            <a:endParaRPr lang="en-US" sz="1800" dirty="0">
              <a:latin typeface="Product Sans" panose="020B0403030502040203" pitchFamily="34" charset="0"/>
            </a:endParaRPr>
          </a:p>
          <a:p>
            <a:endParaRPr lang="en-US" sz="1800" dirty="0">
              <a:latin typeface="Product Sans" panose="020B0403030502040203" pitchFamily="34" charset="0"/>
            </a:endParaRPr>
          </a:p>
          <a:p>
            <a:endParaRPr lang="en-IN" sz="1800" dirty="0">
              <a:latin typeface="Product Sans" panose="020B0403030502040203" pitchFamily="34" charset="0"/>
            </a:endParaRPr>
          </a:p>
          <a:p>
            <a:endParaRPr lang="en-IN" sz="1800" dirty="0">
              <a:latin typeface="Product Sans" panose="020B0403030502040203" pitchFamily="34" charset="0"/>
            </a:endParaRPr>
          </a:p>
        </p:txBody>
      </p:sp>
    </p:spTree>
    <p:extLst>
      <p:ext uri="{BB962C8B-B14F-4D97-AF65-F5344CB8AC3E}">
        <p14:creationId xmlns:p14="http://schemas.microsoft.com/office/powerpoint/2010/main" val="398628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FECE-E20A-9826-AA68-73E16AEE14CD}"/>
            </a:ext>
          </a:extLst>
        </p:cNvPr>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0BEEF93A-0819-B613-CB2D-E25F9A220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6" y="0"/>
            <a:ext cx="12201276" cy="6858000"/>
          </a:xfrm>
        </p:spPr>
      </p:pic>
    </p:spTree>
    <p:extLst>
      <p:ext uri="{BB962C8B-B14F-4D97-AF65-F5344CB8AC3E}">
        <p14:creationId xmlns:p14="http://schemas.microsoft.com/office/powerpoint/2010/main" val="3711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298</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Product Sans</vt:lpstr>
      <vt:lpstr>Office Theme</vt:lpstr>
      <vt:lpstr>Data visualization </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Pradhan</dc:creator>
  <cp:lastModifiedBy>Vivek Pradhan</cp:lastModifiedBy>
  <cp:revision>7</cp:revision>
  <dcterms:created xsi:type="dcterms:W3CDTF">2024-12-16T10:02:23Z</dcterms:created>
  <dcterms:modified xsi:type="dcterms:W3CDTF">2024-12-29T06:51:57Z</dcterms:modified>
</cp:coreProperties>
</file>