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4" r:id="rId7"/>
    <p:sldId id="263" r:id="rId8"/>
    <p:sldId id="265" r:id="rId9"/>
    <p:sldId id="276" r:id="rId10"/>
    <p:sldId id="266" r:id="rId11"/>
    <p:sldId id="267" r:id="rId12"/>
    <p:sldId id="275" r:id="rId13"/>
    <p:sldId id="260" r:id="rId14"/>
    <p:sldId id="277" r:id="rId15"/>
    <p:sldId id="278" r:id="rId16"/>
    <p:sldId id="279" r:id="rId17"/>
    <p:sldId id="280" r:id="rId18"/>
    <p:sldId id="281" r:id="rId19"/>
    <p:sldId id="282" r:id="rId20"/>
    <p:sldId id="273" r:id="rId21"/>
    <p:sldId id="261" r:id="rId22"/>
    <p:sldId id="268" r:id="rId23"/>
    <p:sldId id="269" r:id="rId24"/>
    <p:sldId id="270" r:id="rId25"/>
    <p:sldId id="271" r:id="rId26"/>
    <p:sldId id="272" r:id="rId27"/>
    <p:sldId id="27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517CE-CE4A-117A-871A-E06093A875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D82585C-94F5-03E3-EF66-0AC7516327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9DBA6E3-FFA6-3D3C-BC9D-4CEDC1D91DE5}"/>
              </a:ext>
            </a:extLst>
          </p:cNvPr>
          <p:cNvSpPr>
            <a:spLocks noGrp="1"/>
          </p:cNvSpPr>
          <p:nvPr>
            <p:ph type="dt" sz="half" idx="10"/>
          </p:nvPr>
        </p:nvSpPr>
        <p:spPr/>
        <p:txBody>
          <a:bodyPr/>
          <a:lstStyle/>
          <a:p>
            <a:fld id="{ADE2CC84-46A3-4842-B551-721E5BA65434}" type="datetimeFigureOut">
              <a:rPr lang="en-IN" smtClean="0"/>
              <a:t>21-03-2023</a:t>
            </a:fld>
            <a:endParaRPr lang="en-IN" dirty="0"/>
          </a:p>
        </p:txBody>
      </p:sp>
      <p:sp>
        <p:nvSpPr>
          <p:cNvPr id="5" name="Footer Placeholder 4">
            <a:extLst>
              <a:ext uri="{FF2B5EF4-FFF2-40B4-BE49-F238E27FC236}">
                <a16:creationId xmlns:a16="http://schemas.microsoft.com/office/drawing/2014/main" id="{EFDC75A7-ED26-C184-7989-BC74B5A74E3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680D690-58F3-5F2A-B724-0BA628B833A0}"/>
              </a:ext>
            </a:extLst>
          </p:cNvPr>
          <p:cNvSpPr>
            <a:spLocks noGrp="1"/>
          </p:cNvSpPr>
          <p:nvPr>
            <p:ph type="sldNum" sz="quarter" idx="12"/>
          </p:nvPr>
        </p:nvSpPr>
        <p:spPr/>
        <p:txBody>
          <a:bodyPr/>
          <a:lstStyle/>
          <a:p>
            <a:fld id="{A238B7FF-37EC-425A-8E9F-77C3CF86A85F}" type="slidenum">
              <a:rPr lang="en-IN" smtClean="0"/>
              <a:t>‹#›</a:t>
            </a:fld>
            <a:endParaRPr lang="en-IN" dirty="0"/>
          </a:p>
        </p:txBody>
      </p:sp>
    </p:spTree>
    <p:extLst>
      <p:ext uri="{BB962C8B-B14F-4D97-AF65-F5344CB8AC3E}">
        <p14:creationId xmlns:p14="http://schemas.microsoft.com/office/powerpoint/2010/main" val="51466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02365-C842-DCA0-15B3-B0B110BAEDE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30FEEB-DA0B-0457-B264-F051C4A41B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2CDF81-E995-3B5E-8B60-7C359891DC70}"/>
              </a:ext>
            </a:extLst>
          </p:cNvPr>
          <p:cNvSpPr>
            <a:spLocks noGrp="1"/>
          </p:cNvSpPr>
          <p:nvPr>
            <p:ph type="dt" sz="half" idx="10"/>
          </p:nvPr>
        </p:nvSpPr>
        <p:spPr/>
        <p:txBody>
          <a:bodyPr/>
          <a:lstStyle/>
          <a:p>
            <a:fld id="{ADE2CC84-46A3-4842-B551-721E5BA65434}" type="datetimeFigureOut">
              <a:rPr lang="en-IN" smtClean="0"/>
              <a:t>21-03-2023</a:t>
            </a:fld>
            <a:endParaRPr lang="en-IN" dirty="0"/>
          </a:p>
        </p:txBody>
      </p:sp>
      <p:sp>
        <p:nvSpPr>
          <p:cNvPr id="5" name="Footer Placeholder 4">
            <a:extLst>
              <a:ext uri="{FF2B5EF4-FFF2-40B4-BE49-F238E27FC236}">
                <a16:creationId xmlns:a16="http://schemas.microsoft.com/office/drawing/2014/main" id="{DF8DBC40-434B-C8D1-E35D-13A61626C7E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072304C-2265-2050-B8E9-3C6FD78B4CFF}"/>
              </a:ext>
            </a:extLst>
          </p:cNvPr>
          <p:cNvSpPr>
            <a:spLocks noGrp="1"/>
          </p:cNvSpPr>
          <p:nvPr>
            <p:ph type="sldNum" sz="quarter" idx="12"/>
          </p:nvPr>
        </p:nvSpPr>
        <p:spPr/>
        <p:txBody>
          <a:bodyPr/>
          <a:lstStyle/>
          <a:p>
            <a:fld id="{A238B7FF-37EC-425A-8E9F-77C3CF86A85F}" type="slidenum">
              <a:rPr lang="en-IN" smtClean="0"/>
              <a:t>‹#›</a:t>
            </a:fld>
            <a:endParaRPr lang="en-IN" dirty="0"/>
          </a:p>
        </p:txBody>
      </p:sp>
    </p:spTree>
    <p:extLst>
      <p:ext uri="{BB962C8B-B14F-4D97-AF65-F5344CB8AC3E}">
        <p14:creationId xmlns:p14="http://schemas.microsoft.com/office/powerpoint/2010/main" val="1659839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693F2C-E2B7-6EF2-D120-9C818636F5F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BB52E2-9261-84A7-1A4B-E074A5D38C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720143-3C4B-DD85-ED70-3D01D54FEE03}"/>
              </a:ext>
            </a:extLst>
          </p:cNvPr>
          <p:cNvSpPr>
            <a:spLocks noGrp="1"/>
          </p:cNvSpPr>
          <p:nvPr>
            <p:ph type="dt" sz="half" idx="10"/>
          </p:nvPr>
        </p:nvSpPr>
        <p:spPr/>
        <p:txBody>
          <a:bodyPr/>
          <a:lstStyle/>
          <a:p>
            <a:fld id="{ADE2CC84-46A3-4842-B551-721E5BA65434}" type="datetimeFigureOut">
              <a:rPr lang="en-IN" smtClean="0"/>
              <a:t>21-03-2023</a:t>
            </a:fld>
            <a:endParaRPr lang="en-IN" dirty="0"/>
          </a:p>
        </p:txBody>
      </p:sp>
      <p:sp>
        <p:nvSpPr>
          <p:cNvPr id="5" name="Footer Placeholder 4">
            <a:extLst>
              <a:ext uri="{FF2B5EF4-FFF2-40B4-BE49-F238E27FC236}">
                <a16:creationId xmlns:a16="http://schemas.microsoft.com/office/drawing/2014/main" id="{86305DDC-A38C-FCB4-8768-7F240D68324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88E77912-4D95-3EF8-1F09-15287ED52FB0}"/>
              </a:ext>
            </a:extLst>
          </p:cNvPr>
          <p:cNvSpPr>
            <a:spLocks noGrp="1"/>
          </p:cNvSpPr>
          <p:nvPr>
            <p:ph type="sldNum" sz="quarter" idx="12"/>
          </p:nvPr>
        </p:nvSpPr>
        <p:spPr/>
        <p:txBody>
          <a:bodyPr/>
          <a:lstStyle/>
          <a:p>
            <a:fld id="{A238B7FF-37EC-425A-8E9F-77C3CF86A85F}" type="slidenum">
              <a:rPr lang="en-IN" smtClean="0"/>
              <a:t>‹#›</a:t>
            </a:fld>
            <a:endParaRPr lang="en-IN" dirty="0"/>
          </a:p>
        </p:txBody>
      </p:sp>
    </p:spTree>
    <p:extLst>
      <p:ext uri="{BB962C8B-B14F-4D97-AF65-F5344CB8AC3E}">
        <p14:creationId xmlns:p14="http://schemas.microsoft.com/office/powerpoint/2010/main" val="1159429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F8DEE-025B-BA0A-15D9-122B8B89411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A7D3C1-3F5F-EDD9-A5B1-9F95D40D74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15FC8A-6480-9785-BA6A-2ECE45761F14}"/>
              </a:ext>
            </a:extLst>
          </p:cNvPr>
          <p:cNvSpPr>
            <a:spLocks noGrp="1"/>
          </p:cNvSpPr>
          <p:nvPr>
            <p:ph type="dt" sz="half" idx="10"/>
          </p:nvPr>
        </p:nvSpPr>
        <p:spPr/>
        <p:txBody>
          <a:bodyPr/>
          <a:lstStyle/>
          <a:p>
            <a:fld id="{ADE2CC84-46A3-4842-B551-721E5BA65434}" type="datetimeFigureOut">
              <a:rPr lang="en-IN" smtClean="0"/>
              <a:t>21-03-2023</a:t>
            </a:fld>
            <a:endParaRPr lang="en-IN" dirty="0"/>
          </a:p>
        </p:txBody>
      </p:sp>
      <p:sp>
        <p:nvSpPr>
          <p:cNvPr id="5" name="Footer Placeholder 4">
            <a:extLst>
              <a:ext uri="{FF2B5EF4-FFF2-40B4-BE49-F238E27FC236}">
                <a16:creationId xmlns:a16="http://schemas.microsoft.com/office/drawing/2014/main" id="{64DD000D-1327-ED14-3B7E-8007DACBA42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16CAA15-0FB0-812A-82A7-50C7A1C0B8C0}"/>
              </a:ext>
            </a:extLst>
          </p:cNvPr>
          <p:cNvSpPr>
            <a:spLocks noGrp="1"/>
          </p:cNvSpPr>
          <p:nvPr>
            <p:ph type="sldNum" sz="quarter" idx="12"/>
          </p:nvPr>
        </p:nvSpPr>
        <p:spPr/>
        <p:txBody>
          <a:bodyPr/>
          <a:lstStyle/>
          <a:p>
            <a:fld id="{A238B7FF-37EC-425A-8E9F-77C3CF86A85F}" type="slidenum">
              <a:rPr lang="en-IN" smtClean="0"/>
              <a:t>‹#›</a:t>
            </a:fld>
            <a:endParaRPr lang="en-IN" dirty="0"/>
          </a:p>
        </p:txBody>
      </p:sp>
    </p:spTree>
    <p:extLst>
      <p:ext uri="{BB962C8B-B14F-4D97-AF65-F5344CB8AC3E}">
        <p14:creationId xmlns:p14="http://schemas.microsoft.com/office/powerpoint/2010/main" val="3012675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D42FE-C590-27C1-8897-BF4C1174AD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252F3E3-50B2-1C8F-3644-1F35E14230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FB9A50-4D3E-0FCD-9E2B-32C7B087B912}"/>
              </a:ext>
            </a:extLst>
          </p:cNvPr>
          <p:cNvSpPr>
            <a:spLocks noGrp="1"/>
          </p:cNvSpPr>
          <p:nvPr>
            <p:ph type="dt" sz="half" idx="10"/>
          </p:nvPr>
        </p:nvSpPr>
        <p:spPr/>
        <p:txBody>
          <a:bodyPr/>
          <a:lstStyle/>
          <a:p>
            <a:fld id="{ADE2CC84-46A3-4842-B551-721E5BA65434}" type="datetimeFigureOut">
              <a:rPr lang="en-IN" smtClean="0"/>
              <a:t>21-03-2023</a:t>
            </a:fld>
            <a:endParaRPr lang="en-IN" dirty="0"/>
          </a:p>
        </p:txBody>
      </p:sp>
      <p:sp>
        <p:nvSpPr>
          <p:cNvPr id="5" name="Footer Placeholder 4">
            <a:extLst>
              <a:ext uri="{FF2B5EF4-FFF2-40B4-BE49-F238E27FC236}">
                <a16:creationId xmlns:a16="http://schemas.microsoft.com/office/drawing/2014/main" id="{69C4BAEC-DAF2-CF57-DF30-564ADD3447C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8D244ED-5F9C-BDE8-3C66-B446BBDCC627}"/>
              </a:ext>
            </a:extLst>
          </p:cNvPr>
          <p:cNvSpPr>
            <a:spLocks noGrp="1"/>
          </p:cNvSpPr>
          <p:nvPr>
            <p:ph type="sldNum" sz="quarter" idx="12"/>
          </p:nvPr>
        </p:nvSpPr>
        <p:spPr/>
        <p:txBody>
          <a:bodyPr/>
          <a:lstStyle/>
          <a:p>
            <a:fld id="{A238B7FF-37EC-425A-8E9F-77C3CF86A85F}" type="slidenum">
              <a:rPr lang="en-IN" smtClean="0"/>
              <a:t>‹#›</a:t>
            </a:fld>
            <a:endParaRPr lang="en-IN" dirty="0"/>
          </a:p>
        </p:txBody>
      </p:sp>
    </p:spTree>
    <p:extLst>
      <p:ext uri="{BB962C8B-B14F-4D97-AF65-F5344CB8AC3E}">
        <p14:creationId xmlns:p14="http://schemas.microsoft.com/office/powerpoint/2010/main" val="2655605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D3AE6-E449-E91C-AB75-0A8DF8F26BF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711CBF-F0F3-36D8-EE5E-63203B082E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3B328B2-58BC-B3CF-787C-8107AB0479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C1A936D-FC8E-689E-6AE2-DA86D34B5704}"/>
              </a:ext>
            </a:extLst>
          </p:cNvPr>
          <p:cNvSpPr>
            <a:spLocks noGrp="1"/>
          </p:cNvSpPr>
          <p:nvPr>
            <p:ph type="dt" sz="half" idx="10"/>
          </p:nvPr>
        </p:nvSpPr>
        <p:spPr/>
        <p:txBody>
          <a:bodyPr/>
          <a:lstStyle/>
          <a:p>
            <a:fld id="{ADE2CC84-46A3-4842-B551-721E5BA65434}" type="datetimeFigureOut">
              <a:rPr lang="en-IN" smtClean="0"/>
              <a:t>21-03-2023</a:t>
            </a:fld>
            <a:endParaRPr lang="en-IN" dirty="0"/>
          </a:p>
        </p:txBody>
      </p:sp>
      <p:sp>
        <p:nvSpPr>
          <p:cNvPr id="6" name="Footer Placeholder 5">
            <a:extLst>
              <a:ext uri="{FF2B5EF4-FFF2-40B4-BE49-F238E27FC236}">
                <a16:creationId xmlns:a16="http://schemas.microsoft.com/office/drawing/2014/main" id="{7BC81F6F-AC92-08B1-7640-EB484F33868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7F1D324-3C03-EDD6-1544-E6A180D0C540}"/>
              </a:ext>
            </a:extLst>
          </p:cNvPr>
          <p:cNvSpPr>
            <a:spLocks noGrp="1"/>
          </p:cNvSpPr>
          <p:nvPr>
            <p:ph type="sldNum" sz="quarter" idx="12"/>
          </p:nvPr>
        </p:nvSpPr>
        <p:spPr/>
        <p:txBody>
          <a:bodyPr/>
          <a:lstStyle/>
          <a:p>
            <a:fld id="{A238B7FF-37EC-425A-8E9F-77C3CF86A85F}" type="slidenum">
              <a:rPr lang="en-IN" smtClean="0"/>
              <a:t>‹#›</a:t>
            </a:fld>
            <a:endParaRPr lang="en-IN" dirty="0"/>
          </a:p>
        </p:txBody>
      </p:sp>
    </p:spTree>
    <p:extLst>
      <p:ext uri="{BB962C8B-B14F-4D97-AF65-F5344CB8AC3E}">
        <p14:creationId xmlns:p14="http://schemas.microsoft.com/office/powerpoint/2010/main" val="417947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EF7AE-3709-B0A7-F154-CDAA19B813B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3E144D-8E76-1267-B1EA-E4F9A2CC53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6B5B18-2145-6A55-C0EA-89971E8D26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F229082-A103-9B20-9839-93DC8F1042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18D19A-699E-DE10-776D-1492F29988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4935DC-41C5-4C5A-AAA3-3FAFF0F5482E}"/>
              </a:ext>
            </a:extLst>
          </p:cNvPr>
          <p:cNvSpPr>
            <a:spLocks noGrp="1"/>
          </p:cNvSpPr>
          <p:nvPr>
            <p:ph type="dt" sz="half" idx="10"/>
          </p:nvPr>
        </p:nvSpPr>
        <p:spPr/>
        <p:txBody>
          <a:bodyPr/>
          <a:lstStyle/>
          <a:p>
            <a:fld id="{ADE2CC84-46A3-4842-B551-721E5BA65434}" type="datetimeFigureOut">
              <a:rPr lang="en-IN" smtClean="0"/>
              <a:t>21-03-2023</a:t>
            </a:fld>
            <a:endParaRPr lang="en-IN" dirty="0"/>
          </a:p>
        </p:txBody>
      </p:sp>
      <p:sp>
        <p:nvSpPr>
          <p:cNvPr id="8" name="Footer Placeholder 7">
            <a:extLst>
              <a:ext uri="{FF2B5EF4-FFF2-40B4-BE49-F238E27FC236}">
                <a16:creationId xmlns:a16="http://schemas.microsoft.com/office/drawing/2014/main" id="{11770D41-E18C-B7E9-309F-CDF9B7367FA7}"/>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F7159151-C395-7B5A-4218-79FD70D3C1A9}"/>
              </a:ext>
            </a:extLst>
          </p:cNvPr>
          <p:cNvSpPr>
            <a:spLocks noGrp="1"/>
          </p:cNvSpPr>
          <p:nvPr>
            <p:ph type="sldNum" sz="quarter" idx="12"/>
          </p:nvPr>
        </p:nvSpPr>
        <p:spPr/>
        <p:txBody>
          <a:bodyPr/>
          <a:lstStyle/>
          <a:p>
            <a:fld id="{A238B7FF-37EC-425A-8E9F-77C3CF86A85F}" type="slidenum">
              <a:rPr lang="en-IN" smtClean="0"/>
              <a:t>‹#›</a:t>
            </a:fld>
            <a:endParaRPr lang="en-IN" dirty="0"/>
          </a:p>
        </p:txBody>
      </p:sp>
    </p:spTree>
    <p:extLst>
      <p:ext uri="{BB962C8B-B14F-4D97-AF65-F5344CB8AC3E}">
        <p14:creationId xmlns:p14="http://schemas.microsoft.com/office/powerpoint/2010/main" val="490088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8B2E4-F166-0F57-D8D2-0A604D727F5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681F865-CCDB-0AFB-AEF4-FDF287449C70}"/>
              </a:ext>
            </a:extLst>
          </p:cNvPr>
          <p:cNvSpPr>
            <a:spLocks noGrp="1"/>
          </p:cNvSpPr>
          <p:nvPr>
            <p:ph type="dt" sz="half" idx="10"/>
          </p:nvPr>
        </p:nvSpPr>
        <p:spPr/>
        <p:txBody>
          <a:bodyPr/>
          <a:lstStyle/>
          <a:p>
            <a:fld id="{ADE2CC84-46A3-4842-B551-721E5BA65434}" type="datetimeFigureOut">
              <a:rPr lang="en-IN" smtClean="0"/>
              <a:t>21-03-2023</a:t>
            </a:fld>
            <a:endParaRPr lang="en-IN" dirty="0"/>
          </a:p>
        </p:txBody>
      </p:sp>
      <p:sp>
        <p:nvSpPr>
          <p:cNvPr id="4" name="Footer Placeholder 3">
            <a:extLst>
              <a:ext uri="{FF2B5EF4-FFF2-40B4-BE49-F238E27FC236}">
                <a16:creationId xmlns:a16="http://schemas.microsoft.com/office/drawing/2014/main" id="{3F318287-95A6-0609-C6B8-189FA292A218}"/>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9C741C04-E377-DD66-A7DD-6B493AD525C9}"/>
              </a:ext>
            </a:extLst>
          </p:cNvPr>
          <p:cNvSpPr>
            <a:spLocks noGrp="1"/>
          </p:cNvSpPr>
          <p:nvPr>
            <p:ph type="sldNum" sz="quarter" idx="12"/>
          </p:nvPr>
        </p:nvSpPr>
        <p:spPr/>
        <p:txBody>
          <a:bodyPr/>
          <a:lstStyle/>
          <a:p>
            <a:fld id="{A238B7FF-37EC-425A-8E9F-77C3CF86A85F}" type="slidenum">
              <a:rPr lang="en-IN" smtClean="0"/>
              <a:t>‹#›</a:t>
            </a:fld>
            <a:endParaRPr lang="en-IN" dirty="0"/>
          </a:p>
        </p:txBody>
      </p:sp>
    </p:spTree>
    <p:extLst>
      <p:ext uri="{BB962C8B-B14F-4D97-AF65-F5344CB8AC3E}">
        <p14:creationId xmlns:p14="http://schemas.microsoft.com/office/powerpoint/2010/main" val="1203022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241FEC-7458-745C-6914-42B8D9530B7E}"/>
              </a:ext>
            </a:extLst>
          </p:cNvPr>
          <p:cNvSpPr>
            <a:spLocks noGrp="1"/>
          </p:cNvSpPr>
          <p:nvPr>
            <p:ph type="dt" sz="half" idx="10"/>
          </p:nvPr>
        </p:nvSpPr>
        <p:spPr/>
        <p:txBody>
          <a:bodyPr/>
          <a:lstStyle/>
          <a:p>
            <a:fld id="{ADE2CC84-46A3-4842-B551-721E5BA65434}" type="datetimeFigureOut">
              <a:rPr lang="en-IN" smtClean="0"/>
              <a:t>21-03-2023</a:t>
            </a:fld>
            <a:endParaRPr lang="en-IN" dirty="0"/>
          </a:p>
        </p:txBody>
      </p:sp>
      <p:sp>
        <p:nvSpPr>
          <p:cNvPr id="3" name="Footer Placeholder 2">
            <a:extLst>
              <a:ext uri="{FF2B5EF4-FFF2-40B4-BE49-F238E27FC236}">
                <a16:creationId xmlns:a16="http://schemas.microsoft.com/office/drawing/2014/main" id="{276133B7-ABAB-C04B-2CE6-A8BDD51173A5}"/>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6D1A36F2-C7EF-E8FB-804C-F2A0336519D3}"/>
              </a:ext>
            </a:extLst>
          </p:cNvPr>
          <p:cNvSpPr>
            <a:spLocks noGrp="1"/>
          </p:cNvSpPr>
          <p:nvPr>
            <p:ph type="sldNum" sz="quarter" idx="12"/>
          </p:nvPr>
        </p:nvSpPr>
        <p:spPr/>
        <p:txBody>
          <a:bodyPr/>
          <a:lstStyle/>
          <a:p>
            <a:fld id="{A238B7FF-37EC-425A-8E9F-77C3CF86A85F}" type="slidenum">
              <a:rPr lang="en-IN" smtClean="0"/>
              <a:t>‹#›</a:t>
            </a:fld>
            <a:endParaRPr lang="en-IN" dirty="0"/>
          </a:p>
        </p:txBody>
      </p:sp>
    </p:spTree>
    <p:extLst>
      <p:ext uri="{BB962C8B-B14F-4D97-AF65-F5344CB8AC3E}">
        <p14:creationId xmlns:p14="http://schemas.microsoft.com/office/powerpoint/2010/main" val="3692210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32806-FA9C-C5C0-1893-8FEA96F801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BA44340-C0EE-E1F7-75EA-50CB0C8948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746AE6A-9E13-250F-4D27-2159367157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7B0ACA-1045-7135-3336-24C5AF05AD37}"/>
              </a:ext>
            </a:extLst>
          </p:cNvPr>
          <p:cNvSpPr>
            <a:spLocks noGrp="1"/>
          </p:cNvSpPr>
          <p:nvPr>
            <p:ph type="dt" sz="half" idx="10"/>
          </p:nvPr>
        </p:nvSpPr>
        <p:spPr/>
        <p:txBody>
          <a:bodyPr/>
          <a:lstStyle/>
          <a:p>
            <a:fld id="{ADE2CC84-46A3-4842-B551-721E5BA65434}" type="datetimeFigureOut">
              <a:rPr lang="en-IN" smtClean="0"/>
              <a:t>21-03-2023</a:t>
            </a:fld>
            <a:endParaRPr lang="en-IN" dirty="0"/>
          </a:p>
        </p:txBody>
      </p:sp>
      <p:sp>
        <p:nvSpPr>
          <p:cNvPr id="6" name="Footer Placeholder 5">
            <a:extLst>
              <a:ext uri="{FF2B5EF4-FFF2-40B4-BE49-F238E27FC236}">
                <a16:creationId xmlns:a16="http://schemas.microsoft.com/office/drawing/2014/main" id="{B38AF4BA-823F-21B8-36D8-2A02B000E88A}"/>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DDA65EA0-80CD-C4B2-5687-518824D42DA4}"/>
              </a:ext>
            </a:extLst>
          </p:cNvPr>
          <p:cNvSpPr>
            <a:spLocks noGrp="1"/>
          </p:cNvSpPr>
          <p:nvPr>
            <p:ph type="sldNum" sz="quarter" idx="12"/>
          </p:nvPr>
        </p:nvSpPr>
        <p:spPr/>
        <p:txBody>
          <a:bodyPr/>
          <a:lstStyle/>
          <a:p>
            <a:fld id="{A238B7FF-37EC-425A-8E9F-77C3CF86A85F}" type="slidenum">
              <a:rPr lang="en-IN" smtClean="0"/>
              <a:t>‹#›</a:t>
            </a:fld>
            <a:endParaRPr lang="en-IN" dirty="0"/>
          </a:p>
        </p:txBody>
      </p:sp>
    </p:spTree>
    <p:extLst>
      <p:ext uri="{BB962C8B-B14F-4D97-AF65-F5344CB8AC3E}">
        <p14:creationId xmlns:p14="http://schemas.microsoft.com/office/powerpoint/2010/main" val="1419067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000DE-EF35-94BB-DF47-25711E03B3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6E160D1-06AF-6A8D-860E-1D4794EC7F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D419D91C-65FD-5BA2-1EB6-77B5533359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B971F1-AF23-4D44-979F-94F9B29815BC}"/>
              </a:ext>
            </a:extLst>
          </p:cNvPr>
          <p:cNvSpPr>
            <a:spLocks noGrp="1"/>
          </p:cNvSpPr>
          <p:nvPr>
            <p:ph type="dt" sz="half" idx="10"/>
          </p:nvPr>
        </p:nvSpPr>
        <p:spPr/>
        <p:txBody>
          <a:bodyPr/>
          <a:lstStyle/>
          <a:p>
            <a:fld id="{ADE2CC84-46A3-4842-B551-721E5BA65434}" type="datetimeFigureOut">
              <a:rPr lang="en-IN" smtClean="0"/>
              <a:t>21-03-2023</a:t>
            </a:fld>
            <a:endParaRPr lang="en-IN" dirty="0"/>
          </a:p>
        </p:txBody>
      </p:sp>
      <p:sp>
        <p:nvSpPr>
          <p:cNvPr id="6" name="Footer Placeholder 5">
            <a:extLst>
              <a:ext uri="{FF2B5EF4-FFF2-40B4-BE49-F238E27FC236}">
                <a16:creationId xmlns:a16="http://schemas.microsoft.com/office/drawing/2014/main" id="{BD041022-9F53-65B5-F1A6-EC58C930A0D6}"/>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026A7E6C-892B-F6C2-0DC4-E0523BCA4793}"/>
              </a:ext>
            </a:extLst>
          </p:cNvPr>
          <p:cNvSpPr>
            <a:spLocks noGrp="1"/>
          </p:cNvSpPr>
          <p:nvPr>
            <p:ph type="sldNum" sz="quarter" idx="12"/>
          </p:nvPr>
        </p:nvSpPr>
        <p:spPr/>
        <p:txBody>
          <a:bodyPr/>
          <a:lstStyle/>
          <a:p>
            <a:fld id="{A238B7FF-37EC-425A-8E9F-77C3CF86A85F}" type="slidenum">
              <a:rPr lang="en-IN" smtClean="0"/>
              <a:t>‹#›</a:t>
            </a:fld>
            <a:endParaRPr lang="en-IN" dirty="0"/>
          </a:p>
        </p:txBody>
      </p:sp>
    </p:spTree>
    <p:extLst>
      <p:ext uri="{BB962C8B-B14F-4D97-AF65-F5344CB8AC3E}">
        <p14:creationId xmlns:p14="http://schemas.microsoft.com/office/powerpoint/2010/main" val="590060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C59CA4-6BD6-C336-CD31-A61B3FF733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2A29FCE-AEB0-7D88-3BC7-4FD2F06B2B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2C7933-6183-C469-0AF6-438FCBEA79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E2CC84-46A3-4842-B551-721E5BA65434}" type="datetimeFigureOut">
              <a:rPr lang="en-IN" smtClean="0"/>
              <a:t>21-03-2023</a:t>
            </a:fld>
            <a:endParaRPr lang="en-IN" dirty="0"/>
          </a:p>
        </p:txBody>
      </p:sp>
      <p:sp>
        <p:nvSpPr>
          <p:cNvPr id="5" name="Footer Placeholder 4">
            <a:extLst>
              <a:ext uri="{FF2B5EF4-FFF2-40B4-BE49-F238E27FC236}">
                <a16:creationId xmlns:a16="http://schemas.microsoft.com/office/drawing/2014/main" id="{B43A076F-F259-A322-5C21-ACF807E301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068AD74C-0260-0007-085A-D8A1575AC6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38B7FF-37EC-425A-8E9F-77C3CF86A85F}" type="slidenum">
              <a:rPr lang="en-IN" smtClean="0"/>
              <a:t>‹#›</a:t>
            </a:fld>
            <a:endParaRPr lang="en-IN" dirty="0"/>
          </a:p>
        </p:txBody>
      </p:sp>
    </p:spTree>
    <p:extLst>
      <p:ext uri="{BB962C8B-B14F-4D97-AF65-F5344CB8AC3E}">
        <p14:creationId xmlns:p14="http://schemas.microsoft.com/office/powerpoint/2010/main" val="3577268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jpeg"/><Relationship Id="rId4" Type="http://schemas.openxmlformats.org/officeDocument/2006/relationships/image" Target="../media/image22.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7.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jpe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4.jpeg"/><Relationship Id="rId5" Type="http://schemas.openxmlformats.org/officeDocument/2006/relationships/image" Target="../media/image33.jpe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png"/><Relationship Id="rId10" Type="http://schemas.openxmlformats.org/officeDocument/2006/relationships/image" Target="../media/image3.png"/><Relationship Id="rId4" Type="http://schemas.openxmlformats.org/officeDocument/2006/relationships/image" Target="../media/image4.png"/><Relationship Id="rId9" Type="http://schemas.openxmlformats.org/officeDocument/2006/relationships/image" Target="../media/image9.jpeg"/></Relationships>
</file>

<file path=ppt/slides/_rels/slide20.xml.rels><?xml version="1.0" encoding="UTF-8" standalone="yes"?>
<Relationships xmlns="http://schemas.openxmlformats.org/package/2006/relationships"><Relationship Id="rId8" Type="http://schemas.openxmlformats.org/officeDocument/2006/relationships/image" Target="../media/image43.jpeg"/><Relationship Id="rId3" Type="http://schemas.openxmlformats.org/officeDocument/2006/relationships/image" Target="../media/image2.png"/><Relationship Id="rId7" Type="http://schemas.openxmlformats.org/officeDocument/2006/relationships/image" Target="../media/image42.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1.jpeg"/><Relationship Id="rId5" Type="http://schemas.openxmlformats.org/officeDocument/2006/relationships/image" Target="../media/image40.jpeg"/><Relationship Id="rId10" Type="http://schemas.openxmlformats.org/officeDocument/2006/relationships/image" Target="../media/image3.png"/><Relationship Id="rId4" Type="http://schemas.openxmlformats.org/officeDocument/2006/relationships/image" Target="../media/image39.jpeg"/><Relationship Id="rId9" Type="http://schemas.openxmlformats.org/officeDocument/2006/relationships/image" Target="../media/image44.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45.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46.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5.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16.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1.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A0CB427-673E-5FDB-FE49-B26F31B51F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695" y="189940"/>
            <a:ext cx="1119187" cy="90320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ogo">
            <a:extLst>
              <a:ext uri="{FF2B5EF4-FFF2-40B4-BE49-F238E27FC236}">
                <a16:creationId xmlns:a16="http://schemas.microsoft.com/office/drawing/2014/main" id="{F49070D2-98DC-B05C-B69E-129EFD1E8E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5295" y="189940"/>
            <a:ext cx="1926010" cy="907544"/>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75648491-BF7B-6A7B-9501-E7CF43162431}"/>
              </a:ext>
            </a:extLst>
          </p:cNvPr>
          <p:cNvCxnSpPr>
            <a:cxnSpLocks/>
          </p:cNvCxnSpPr>
          <p:nvPr/>
        </p:nvCxnSpPr>
        <p:spPr>
          <a:xfrm>
            <a:off x="0" y="1255059"/>
            <a:ext cx="1219200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9B3DCB4-379B-70D0-2E99-CAFA266E0E0B}"/>
              </a:ext>
            </a:extLst>
          </p:cNvPr>
          <p:cNvSpPr txBox="1"/>
          <p:nvPr/>
        </p:nvSpPr>
        <p:spPr>
          <a:xfrm>
            <a:off x="5207632" y="2501151"/>
            <a:ext cx="1274709" cy="707886"/>
          </a:xfrm>
          <a:prstGeom prst="rect">
            <a:avLst/>
          </a:prstGeom>
          <a:noFill/>
        </p:spPr>
        <p:txBody>
          <a:bodyPr wrap="none" rtlCol="0">
            <a:spAutoFit/>
          </a:bodyPr>
          <a:lstStyle/>
          <a:p>
            <a:pPr algn="ctr"/>
            <a:r>
              <a:rPr lang="en-IN" sz="1600" b="1" i="1" dirty="0">
                <a:solidFill>
                  <a:srgbClr val="7030A0"/>
                </a:solidFill>
                <a:latin typeface="Algerian" panose="04020705040A02060702" pitchFamily="82" charset="0"/>
                <a:ea typeface="Cambria Math" panose="02040503050406030204" pitchFamily="18" charset="0"/>
              </a:rPr>
              <a:t>presents</a:t>
            </a:r>
            <a:r>
              <a:rPr lang="en-IN" sz="4000" dirty="0">
                <a:latin typeface="Cambria Math" panose="02040503050406030204" pitchFamily="18" charset="0"/>
                <a:ea typeface="Cambria Math" panose="02040503050406030204" pitchFamily="18" charset="0"/>
              </a:rPr>
              <a:t> </a:t>
            </a:r>
          </a:p>
        </p:txBody>
      </p:sp>
      <p:sp>
        <p:nvSpPr>
          <p:cNvPr id="11" name="TextBox 10">
            <a:extLst>
              <a:ext uri="{FF2B5EF4-FFF2-40B4-BE49-F238E27FC236}">
                <a16:creationId xmlns:a16="http://schemas.microsoft.com/office/drawing/2014/main" id="{87C585BC-E035-E3CF-60AD-AC501833EA40}"/>
              </a:ext>
            </a:extLst>
          </p:cNvPr>
          <p:cNvSpPr txBox="1"/>
          <p:nvPr/>
        </p:nvSpPr>
        <p:spPr>
          <a:xfrm>
            <a:off x="3127577" y="2034988"/>
            <a:ext cx="5434821" cy="707886"/>
          </a:xfrm>
          <a:prstGeom prst="rect">
            <a:avLst/>
          </a:prstGeom>
          <a:noFill/>
        </p:spPr>
        <p:txBody>
          <a:bodyPr wrap="none" rtlCol="0">
            <a:spAutoFit/>
          </a:bodyPr>
          <a:lstStyle/>
          <a:p>
            <a:pPr algn="ctr"/>
            <a:r>
              <a:rPr lang="en-IN" sz="4000" dirty="0">
                <a:solidFill>
                  <a:schemeClr val="accent1"/>
                </a:solidFill>
                <a:latin typeface="Cambria Math" panose="02040503050406030204" pitchFamily="18" charset="0"/>
                <a:ea typeface="Cambria Math" panose="02040503050406030204" pitchFamily="18" charset="0"/>
              </a:rPr>
              <a:t>BIT TO BYTE ROBOTICS</a:t>
            </a:r>
          </a:p>
        </p:txBody>
      </p:sp>
      <p:sp>
        <p:nvSpPr>
          <p:cNvPr id="12" name="TextBox 11">
            <a:extLst>
              <a:ext uri="{FF2B5EF4-FFF2-40B4-BE49-F238E27FC236}">
                <a16:creationId xmlns:a16="http://schemas.microsoft.com/office/drawing/2014/main" id="{6D0DA4B9-B2F2-6280-9B58-96B570796DBA}"/>
              </a:ext>
            </a:extLst>
          </p:cNvPr>
          <p:cNvSpPr txBox="1"/>
          <p:nvPr/>
        </p:nvSpPr>
        <p:spPr>
          <a:xfrm>
            <a:off x="2370611" y="4967450"/>
            <a:ext cx="6643952" cy="1446550"/>
          </a:xfrm>
          <a:prstGeom prst="rect">
            <a:avLst/>
          </a:prstGeom>
          <a:noFill/>
        </p:spPr>
        <p:txBody>
          <a:bodyPr wrap="square" rtlCol="0">
            <a:spAutoFit/>
          </a:bodyPr>
          <a:lstStyle/>
          <a:p>
            <a:r>
              <a:rPr lang="en-IN" sz="8800" dirty="0">
                <a:solidFill>
                  <a:schemeClr val="accent6">
                    <a:lumMod val="50000"/>
                  </a:schemeClr>
                </a:solidFill>
              </a:rPr>
              <a:t>TECHKAMERA</a:t>
            </a:r>
          </a:p>
        </p:txBody>
      </p:sp>
      <p:sp>
        <p:nvSpPr>
          <p:cNvPr id="13" name="TextBox 12">
            <a:extLst>
              <a:ext uri="{FF2B5EF4-FFF2-40B4-BE49-F238E27FC236}">
                <a16:creationId xmlns:a16="http://schemas.microsoft.com/office/drawing/2014/main" id="{3A92A0E7-7068-12FF-EEC3-B67665EB05ED}"/>
              </a:ext>
            </a:extLst>
          </p:cNvPr>
          <p:cNvSpPr txBox="1"/>
          <p:nvPr/>
        </p:nvSpPr>
        <p:spPr>
          <a:xfrm>
            <a:off x="3213844" y="6229334"/>
            <a:ext cx="5262283" cy="369332"/>
          </a:xfrm>
          <a:prstGeom prst="rect">
            <a:avLst/>
          </a:prstGeom>
          <a:noFill/>
        </p:spPr>
        <p:txBody>
          <a:bodyPr wrap="square" rtlCol="0">
            <a:spAutoFit/>
          </a:bodyPr>
          <a:lstStyle/>
          <a:p>
            <a:pPr algn="ctr"/>
            <a:r>
              <a:rPr lang="en-IN" dirty="0"/>
              <a:t>THE TECH COMPANION OF FARMER </a:t>
            </a:r>
          </a:p>
        </p:txBody>
      </p:sp>
      <p:pic>
        <p:nvPicPr>
          <p:cNvPr id="3" name="Picture 2">
            <a:extLst>
              <a:ext uri="{FF2B5EF4-FFF2-40B4-BE49-F238E27FC236}">
                <a16:creationId xmlns:a16="http://schemas.microsoft.com/office/drawing/2014/main" id="{D043490B-BFBD-A6E5-1BE2-431C094095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7101" y="3431938"/>
            <a:ext cx="2410973" cy="1569723"/>
          </a:xfrm>
          <a:prstGeom prst="rect">
            <a:avLst/>
          </a:prstGeom>
        </p:spPr>
      </p:pic>
      <p:pic>
        <p:nvPicPr>
          <p:cNvPr id="4" name="Picture 3">
            <a:extLst>
              <a:ext uri="{FF2B5EF4-FFF2-40B4-BE49-F238E27FC236}">
                <a16:creationId xmlns:a16="http://schemas.microsoft.com/office/drawing/2014/main" id="{B68BAF64-40FA-03DC-E424-ED991981FE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9080" y="86094"/>
            <a:ext cx="1847016" cy="1202545"/>
          </a:xfrm>
          <a:prstGeom prst="rect">
            <a:avLst/>
          </a:prstGeom>
        </p:spPr>
      </p:pic>
    </p:spTree>
    <p:extLst>
      <p:ext uri="{BB962C8B-B14F-4D97-AF65-F5344CB8AC3E}">
        <p14:creationId xmlns:p14="http://schemas.microsoft.com/office/powerpoint/2010/main" val="1858692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A0CB427-673E-5FDB-FE49-B26F31B51F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695" y="189940"/>
            <a:ext cx="1119187" cy="90320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ogo">
            <a:extLst>
              <a:ext uri="{FF2B5EF4-FFF2-40B4-BE49-F238E27FC236}">
                <a16:creationId xmlns:a16="http://schemas.microsoft.com/office/drawing/2014/main" id="{F49070D2-98DC-B05C-B69E-129EFD1E8E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5295" y="189940"/>
            <a:ext cx="1926010" cy="907544"/>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75648491-BF7B-6A7B-9501-E7CF43162431}"/>
              </a:ext>
            </a:extLst>
          </p:cNvPr>
          <p:cNvCxnSpPr>
            <a:cxnSpLocks/>
          </p:cNvCxnSpPr>
          <p:nvPr/>
        </p:nvCxnSpPr>
        <p:spPr>
          <a:xfrm>
            <a:off x="0" y="1255059"/>
            <a:ext cx="1219200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C39AE44-AACD-FB56-6B86-FCA886906177}"/>
              </a:ext>
            </a:extLst>
          </p:cNvPr>
          <p:cNvSpPr txBox="1"/>
          <p:nvPr/>
        </p:nvSpPr>
        <p:spPr>
          <a:xfrm>
            <a:off x="2321859" y="1255059"/>
            <a:ext cx="6741458" cy="646331"/>
          </a:xfrm>
          <a:prstGeom prst="rect">
            <a:avLst/>
          </a:prstGeom>
          <a:noFill/>
        </p:spPr>
        <p:txBody>
          <a:bodyPr wrap="square" rtlCol="0">
            <a:spAutoFit/>
          </a:bodyPr>
          <a:lstStyle/>
          <a:p>
            <a:pPr algn="ctr"/>
            <a:r>
              <a:rPr lang="en-IN" sz="3600" u="sng" dirty="0">
                <a:solidFill>
                  <a:schemeClr val="accent6">
                    <a:lumMod val="50000"/>
                  </a:schemeClr>
                </a:solidFill>
              </a:rPr>
              <a:t>SOLUTION </a:t>
            </a:r>
          </a:p>
        </p:txBody>
      </p:sp>
      <p:sp>
        <p:nvSpPr>
          <p:cNvPr id="4" name="TextBox 3">
            <a:extLst>
              <a:ext uri="{FF2B5EF4-FFF2-40B4-BE49-F238E27FC236}">
                <a16:creationId xmlns:a16="http://schemas.microsoft.com/office/drawing/2014/main" id="{DED5EC41-B19B-0A63-0013-781F65FC56AB}"/>
              </a:ext>
            </a:extLst>
          </p:cNvPr>
          <p:cNvSpPr txBox="1"/>
          <p:nvPr/>
        </p:nvSpPr>
        <p:spPr>
          <a:xfrm>
            <a:off x="180695" y="2132711"/>
            <a:ext cx="6100482" cy="369332"/>
          </a:xfrm>
          <a:prstGeom prst="rect">
            <a:avLst/>
          </a:prstGeom>
          <a:noFill/>
        </p:spPr>
        <p:txBody>
          <a:bodyPr wrap="square">
            <a:spAutoFit/>
          </a:bodyPr>
          <a:lstStyle/>
          <a:p>
            <a:pPr marL="342900" indent="-342900" algn="just">
              <a:buFont typeface="Wingdings" panose="05000000000000000000" pitchFamily="2" charset="2"/>
              <a:buChar char="q"/>
            </a:pPr>
            <a:r>
              <a:rPr lang="en-IN" b="1" dirty="0">
                <a:solidFill>
                  <a:srgbClr val="FF0000"/>
                </a:solidFill>
              </a:rPr>
              <a:t>CROP MAPING</a:t>
            </a:r>
          </a:p>
        </p:txBody>
      </p:sp>
      <p:sp>
        <p:nvSpPr>
          <p:cNvPr id="3" name="TextBox 2">
            <a:extLst>
              <a:ext uri="{FF2B5EF4-FFF2-40B4-BE49-F238E27FC236}">
                <a16:creationId xmlns:a16="http://schemas.microsoft.com/office/drawing/2014/main" id="{0C4A48E1-08ED-C809-6CA3-F21284FA49E4}"/>
              </a:ext>
            </a:extLst>
          </p:cNvPr>
          <p:cNvSpPr txBox="1"/>
          <p:nvPr/>
        </p:nvSpPr>
        <p:spPr>
          <a:xfrm>
            <a:off x="180695" y="2733364"/>
            <a:ext cx="11830610" cy="923330"/>
          </a:xfrm>
          <a:prstGeom prst="rect">
            <a:avLst/>
          </a:prstGeom>
          <a:noFill/>
        </p:spPr>
        <p:txBody>
          <a:bodyPr wrap="square" rtlCol="0">
            <a:spAutoFit/>
          </a:bodyPr>
          <a:lstStyle/>
          <a:p>
            <a:r>
              <a:rPr lang="en-IN" dirty="0"/>
              <a:t>It is a complete consultancy to the farmer about which all crops and in which proportion should be farmed as per water available , soil type and NPK values to get the optimum financial benefits. It will available after two years of installation of GSM Based Switch ,Digital Water Meter and NPK Sensors.</a:t>
            </a:r>
          </a:p>
        </p:txBody>
      </p:sp>
      <p:pic>
        <p:nvPicPr>
          <p:cNvPr id="8194" name="Picture 2" descr="Phenological stages of the different crops and surface states in April... |  Download Scientific Diagram">
            <a:extLst>
              <a:ext uri="{FF2B5EF4-FFF2-40B4-BE49-F238E27FC236}">
                <a16:creationId xmlns:a16="http://schemas.microsoft.com/office/drawing/2014/main" id="{FF6F4E83-B37E-B11E-1572-159243151F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288" y="4132449"/>
            <a:ext cx="3096606" cy="2143125"/>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Crop Rotation – Center for Regenerative Agriculture and Resilient Systems –  Chico State">
            <a:extLst>
              <a:ext uri="{FF2B5EF4-FFF2-40B4-BE49-F238E27FC236}">
                <a16:creationId xmlns:a16="http://schemas.microsoft.com/office/drawing/2014/main" id="{C2D3B709-107B-6663-0C09-3E7BAD5405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3267" y="4132449"/>
            <a:ext cx="3179109" cy="2143125"/>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descr="Crop icon hi-res stock photography and images - Alamy">
            <a:extLst>
              <a:ext uri="{FF2B5EF4-FFF2-40B4-BE49-F238E27FC236}">
                <a16:creationId xmlns:a16="http://schemas.microsoft.com/office/drawing/2014/main" id="{4C951F6F-1F53-C46A-2F0F-B9D318DA22E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79859" y="4132448"/>
            <a:ext cx="235127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91458FD-D1F3-4B5E-F5E8-CFEC911B36B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64373" y="88380"/>
            <a:ext cx="1856430" cy="1208674"/>
          </a:xfrm>
          <a:prstGeom prst="rect">
            <a:avLst/>
          </a:prstGeom>
        </p:spPr>
      </p:pic>
    </p:spTree>
    <p:extLst>
      <p:ext uri="{BB962C8B-B14F-4D97-AF65-F5344CB8AC3E}">
        <p14:creationId xmlns:p14="http://schemas.microsoft.com/office/powerpoint/2010/main" val="2628584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A0CB427-673E-5FDB-FE49-B26F31B51F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695" y="189940"/>
            <a:ext cx="1119187" cy="90320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ogo">
            <a:extLst>
              <a:ext uri="{FF2B5EF4-FFF2-40B4-BE49-F238E27FC236}">
                <a16:creationId xmlns:a16="http://schemas.microsoft.com/office/drawing/2014/main" id="{F49070D2-98DC-B05C-B69E-129EFD1E8E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5295" y="189940"/>
            <a:ext cx="1926010" cy="907544"/>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75648491-BF7B-6A7B-9501-E7CF43162431}"/>
              </a:ext>
            </a:extLst>
          </p:cNvPr>
          <p:cNvCxnSpPr>
            <a:cxnSpLocks/>
          </p:cNvCxnSpPr>
          <p:nvPr/>
        </p:nvCxnSpPr>
        <p:spPr>
          <a:xfrm>
            <a:off x="0" y="1255059"/>
            <a:ext cx="1219200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C39AE44-AACD-FB56-6B86-FCA886906177}"/>
              </a:ext>
            </a:extLst>
          </p:cNvPr>
          <p:cNvSpPr txBox="1"/>
          <p:nvPr/>
        </p:nvSpPr>
        <p:spPr>
          <a:xfrm>
            <a:off x="2321859" y="1255059"/>
            <a:ext cx="6741458" cy="646331"/>
          </a:xfrm>
          <a:prstGeom prst="rect">
            <a:avLst/>
          </a:prstGeom>
          <a:noFill/>
        </p:spPr>
        <p:txBody>
          <a:bodyPr wrap="square" rtlCol="0">
            <a:spAutoFit/>
          </a:bodyPr>
          <a:lstStyle/>
          <a:p>
            <a:pPr algn="ctr"/>
            <a:r>
              <a:rPr lang="en-IN" sz="3600" u="sng" dirty="0">
                <a:solidFill>
                  <a:schemeClr val="accent6">
                    <a:lumMod val="50000"/>
                  </a:schemeClr>
                </a:solidFill>
              </a:rPr>
              <a:t>SOLUTION </a:t>
            </a:r>
          </a:p>
        </p:txBody>
      </p:sp>
      <p:sp>
        <p:nvSpPr>
          <p:cNvPr id="4" name="TextBox 3">
            <a:extLst>
              <a:ext uri="{FF2B5EF4-FFF2-40B4-BE49-F238E27FC236}">
                <a16:creationId xmlns:a16="http://schemas.microsoft.com/office/drawing/2014/main" id="{DED5EC41-B19B-0A63-0013-781F65FC56AB}"/>
              </a:ext>
            </a:extLst>
          </p:cNvPr>
          <p:cNvSpPr txBox="1"/>
          <p:nvPr/>
        </p:nvSpPr>
        <p:spPr>
          <a:xfrm>
            <a:off x="180695" y="2132711"/>
            <a:ext cx="6100482" cy="646331"/>
          </a:xfrm>
          <a:prstGeom prst="rect">
            <a:avLst/>
          </a:prstGeom>
          <a:noFill/>
        </p:spPr>
        <p:txBody>
          <a:bodyPr wrap="square">
            <a:spAutoFit/>
          </a:bodyPr>
          <a:lstStyle/>
          <a:p>
            <a:pPr marL="342900" indent="-342900" algn="just">
              <a:buFont typeface="Wingdings" panose="05000000000000000000" pitchFamily="2" charset="2"/>
              <a:buChar char="q"/>
            </a:pPr>
            <a:r>
              <a:rPr lang="en-IN" b="1" dirty="0">
                <a:solidFill>
                  <a:srgbClr val="FF0000"/>
                </a:solidFill>
              </a:rPr>
              <a:t>SECURE CENTRE</a:t>
            </a:r>
          </a:p>
          <a:p>
            <a:pPr algn="just"/>
            <a:endParaRPr lang="en-IN" b="1" dirty="0">
              <a:solidFill>
                <a:srgbClr val="FF0000"/>
              </a:solidFill>
            </a:endParaRPr>
          </a:p>
        </p:txBody>
      </p:sp>
      <p:sp>
        <p:nvSpPr>
          <p:cNvPr id="3" name="TextBox 2">
            <a:extLst>
              <a:ext uri="{FF2B5EF4-FFF2-40B4-BE49-F238E27FC236}">
                <a16:creationId xmlns:a16="http://schemas.microsoft.com/office/drawing/2014/main" id="{8E8B8987-827F-05A9-5762-702847E2F704}"/>
              </a:ext>
            </a:extLst>
          </p:cNvPr>
          <p:cNvSpPr txBox="1"/>
          <p:nvPr/>
        </p:nvSpPr>
        <p:spPr>
          <a:xfrm>
            <a:off x="259976" y="2599765"/>
            <a:ext cx="11751329" cy="923330"/>
          </a:xfrm>
          <a:prstGeom prst="rect">
            <a:avLst/>
          </a:prstGeom>
          <a:noFill/>
        </p:spPr>
        <p:txBody>
          <a:bodyPr wrap="square" rtlCol="0">
            <a:spAutoFit/>
          </a:bodyPr>
          <a:lstStyle/>
          <a:p>
            <a:r>
              <a:rPr lang="en-IN" dirty="0"/>
              <a:t>Crop yield decrease due to insects attack and/or disease and also due to fluid , drought and many other climatic conditions.  Secure Centre provide treatment and prevention suggested by agronomist against insects attack and/or disease  through local Farmer Help Centre and also provide insurance to the crop through government and/or non-government organization.</a:t>
            </a:r>
          </a:p>
        </p:txBody>
      </p:sp>
      <p:pic>
        <p:nvPicPr>
          <p:cNvPr id="6" name="Picture 5">
            <a:extLst>
              <a:ext uri="{FF2B5EF4-FFF2-40B4-BE49-F238E27FC236}">
                <a16:creationId xmlns:a16="http://schemas.microsoft.com/office/drawing/2014/main" id="{9F72676F-8A8D-87A0-24C7-0BD5329D5E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4373" y="88380"/>
            <a:ext cx="1856430" cy="1208674"/>
          </a:xfrm>
          <a:prstGeom prst="rect">
            <a:avLst/>
          </a:prstGeom>
        </p:spPr>
      </p:pic>
      <p:pic>
        <p:nvPicPr>
          <p:cNvPr id="2050" name="Picture 2" descr="Achieving financial security with Savings Account | IDFC FIRST Bank">
            <a:extLst>
              <a:ext uri="{FF2B5EF4-FFF2-40B4-BE49-F238E27FC236}">
                <a16:creationId xmlns:a16="http://schemas.microsoft.com/office/drawing/2014/main" id="{2EDE3124-BF74-5379-417A-C2EE4B9EF4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95452" y="4455459"/>
            <a:ext cx="3466232" cy="194758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56,256 Crop Protection Images, Stock Photos &amp; Vectors | Shutterstock">
            <a:extLst>
              <a:ext uri="{FF2B5EF4-FFF2-40B4-BE49-F238E27FC236}">
                <a16:creationId xmlns:a16="http://schemas.microsoft.com/office/drawing/2014/main" id="{F58A3D39-E8E4-65B3-2934-46384208D24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976" y="4455459"/>
            <a:ext cx="3042717" cy="200270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revention Stock Illustrations – 272,624 Prevention Stock Illustrations,  Vectors &amp; Clipart - Dreamstime">
            <a:extLst>
              <a:ext uri="{FF2B5EF4-FFF2-40B4-BE49-F238E27FC236}">
                <a16:creationId xmlns:a16="http://schemas.microsoft.com/office/drawing/2014/main" id="{91366C85-192E-0A7B-973B-C8B63E3CFFD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39385" y="4455459"/>
            <a:ext cx="261937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9219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A0CB427-673E-5FDB-FE49-B26F31B51F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695" y="189940"/>
            <a:ext cx="1119187" cy="90320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ogo">
            <a:extLst>
              <a:ext uri="{FF2B5EF4-FFF2-40B4-BE49-F238E27FC236}">
                <a16:creationId xmlns:a16="http://schemas.microsoft.com/office/drawing/2014/main" id="{F49070D2-98DC-B05C-B69E-129EFD1E8E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5295" y="189940"/>
            <a:ext cx="1926010" cy="907544"/>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75648491-BF7B-6A7B-9501-E7CF43162431}"/>
              </a:ext>
            </a:extLst>
          </p:cNvPr>
          <p:cNvCxnSpPr>
            <a:cxnSpLocks/>
          </p:cNvCxnSpPr>
          <p:nvPr/>
        </p:nvCxnSpPr>
        <p:spPr>
          <a:xfrm>
            <a:off x="0" y="1255059"/>
            <a:ext cx="1219200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C39AE44-AACD-FB56-6B86-FCA886906177}"/>
              </a:ext>
            </a:extLst>
          </p:cNvPr>
          <p:cNvSpPr txBox="1"/>
          <p:nvPr/>
        </p:nvSpPr>
        <p:spPr>
          <a:xfrm>
            <a:off x="2321859" y="1255059"/>
            <a:ext cx="6741458" cy="646331"/>
          </a:xfrm>
          <a:prstGeom prst="rect">
            <a:avLst/>
          </a:prstGeom>
          <a:noFill/>
        </p:spPr>
        <p:txBody>
          <a:bodyPr wrap="square" rtlCol="0">
            <a:spAutoFit/>
          </a:bodyPr>
          <a:lstStyle/>
          <a:p>
            <a:pPr algn="ctr"/>
            <a:r>
              <a:rPr lang="en-IN" sz="3600" u="sng" dirty="0">
                <a:solidFill>
                  <a:schemeClr val="accent6">
                    <a:lumMod val="50000"/>
                  </a:schemeClr>
                </a:solidFill>
              </a:rPr>
              <a:t>SOLUTION </a:t>
            </a:r>
          </a:p>
        </p:txBody>
      </p:sp>
      <p:sp>
        <p:nvSpPr>
          <p:cNvPr id="4" name="TextBox 3">
            <a:extLst>
              <a:ext uri="{FF2B5EF4-FFF2-40B4-BE49-F238E27FC236}">
                <a16:creationId xmlns:a16="http://schemas.microsoft.com/office/drawing/2014/main" id="{DED5EC41-B19B-0A63-0013-781F65FC56AB}"/>
              </a:ext>
            </a:extLst>
          </p:cNvPr>
          <p:cNvSpPr txBox="1"/>
          <p:nvPr/>
        </p:nvSpPr>
        <p:spPr>
          <a:xfrm>
            <a:off x="180695" y="2132711"/>
            <a:ext cx="6100482" cy="369332"/>
          </a:xfrm>
          <a:prstGeom prst="rect">
            <a:avLst/>
          </a:prstGeom>
          <a:noFill/>
        </p:spPr>
        <p:txBody>
          <a:bodyPr wrap="square">
            <a:spAutoFit/>
          </a:bodyPr>
          <a:lstStyle/>
          <a:p>
            <a:pPr marL="342900" indent="-342900" algn="just">
              <a:buFont typeface="Wingdings" panose="05000000000000000000" pitchFamily="2" charset="2"/>
              <a:buChar char="q"/>
            </a:pPr>
            <a:r>
              <a:rPr lang="en-IN" b="1" dirty="0">
                <a:solidFill>
                  <a:srgbClr val="FF0000"/>
                </a:solidFill>
              </a:rPr>
              <a:t>DIGITAL MANDI</a:t>
            </a:r>
          </a:p>
        </p:txBody>
      </p:sp>
      <p:sp>
        <p:nvSpPr>
          <p:cNvPr id="3" name="TextBox 2">
            <a:extLst>
              <a:ext uri="{FF2B5EF4-FFF2-40B4-BE49-F238E27FC236}">
                <a16:creationId xmlns:a16="http://schemas.microsoft.com/office/drawing/2014/main" id="{8E8B8987-827F-05A9-5762-702847E2F704}"/>
              </a:ext>
            </a:extLst>
          </p:cNvPr>
          <p:cNvSpPr txBox="1"/>
          <p:nvPr/>
        </p:nvSpPr>
        <p:spPr>
          <a:xfrm>
            <a:off x="259976" y="2599765"/>
            <a:ext cx="11751329" cy="646331"/>
          </a:xfrm>
          <a:prstGeom prst="rect">
            <a:avLst/>
          </a:prstGeom>
          <a:noFill/>
        </p:spPr>
        <p:txBody>
          <a:bodyPr wrap="square" rtlCol="0">
            <a:spAutoFit/>
          </a:bodyPr>
          <a:lstStyle/>
          <a:p>
            <a:r>
              <a:rPr lang="en-IN" dirty="0"/>
              <a:t>A direct connection between farmers and end users ;farmers have a very simple interface and will get the order simply by call and text SMS. </a:t>
            </a:r>
          </a:p>
        </p:txBody>
      </p:sp>
      <p:pic>
        <p:nvPicPr>
          <p:cNvPr id="9220" name="Picture 4" descr="Digital Telecom Karbonn Service Center Mandi, Himachal Pradesh, Digital  Telecom Address &amp; Contact Number - Gadgets 360">
            <a:extLst>
              <a:ext uri="{FF2B5EF4-FFF2-40B4-BE49-F238E27FC236}">
                <a16:creationId xmlns:a16="http://schemas.microsoft.com/office/drawing/2014/main" id="{DB923A12-D436-E88A-14FE-C0E8684906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7576" y="3846748"/>
            <a:ext cx="3168750" cy="2373504"/>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Indian Farmer Talking On Mobile Phone At Agriculture Field Stock Photo,  Picture And Royalty Free Image. Image 154882338.">
            <a:extLst>
              <a:ext uri="{FF2B5EF4-FFF2-40B4-BE49-F238E27FC236}">
                <a16:creationId xmlns:a16="http://schemas.microsoft.com/office/drawing/2014/main" id="{48692C75-9D07-C442-8083-19DB8A74E95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60709" y="3159960"/>
            <a:ext cx="2857500" cy="3555066"/>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descr="eFarming App : Home">
            <a:extLst>
              <a:ext uri="{FF2B5EF4-FFF2-40B4-BE49-F238E27FC236}">
                <a16:creationId xmlns:a16="http://schemas.microsoft.com/office/drawing/2014/main" id="{B9AB8AEE-5BDF-16C9-78F9-906001E2787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0287" y="3722033"/>
            <a:ext cx="2621477" cy="283993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9F72676F-8A8D-87A0-24C7-0BD5329D5EE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64373" y="88380"/>
            <a:ext cx="1856430" cy="1208674"/>
          </a:xfrm>
          <a:prstGeom prst="rect">
            <a:avLst/>
          </a:prstGeom>
        </p:spPr>
      </p:pic>
    </p:spTree>
    <p:extLst>
      <p:ext uri="{BB962C8B-B14F-4D97-AF65-F5344CB8AC3E}">
        <p14:creationId xmlns:p14="http://schemas.microsoft.com/office/powerpoint/2010/main" val="3022873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A0CB427-673E-5FDB-FE49-B26F31B51F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695" y="189940"/>
            <a:ext cx="1119187" cy="90320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ogo">
            <a:extLst>
              <a:ext uri="{FF2B5EF4-FFF2-40B4-BE49-F238E27FC236}">
                <a16:creationId xmlns:a16="http://schemas.microsoft.com/office/drawing/2014/main" id="{F49070D2-98DC-B05C-B69E-129EFD1E8E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5295" y="189940"/>
            <a:ext cx="1926010" cy="907544"/>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75648491-BF7B-6A7B-9501-E7CF43162431}"/>
              </a:ext>
            </a:extLst>
          </p:cNvPr>
          <p:cNvCxnSpPr>
            <a:cxnSpLocks/>
          </p:cNvCxnSpPr>
          <p:nvPr/>
        </p:nvCxnSpPr>
        <p:spPr>
          <a:xfrm>
            <a:off x="0" y="1255059"/>
            <a:ext cx="1219200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C39AE44-AACD-FB56-6B86-FCA886906177}"/>
              </a:ext>
            </a:extLst>
          </p:cNvPr>
          <p:cNvSpPr txBox="1"/>
          <p:nvPr/>
        </p:nvSpPr>
        <p:spPr>
          <a:xfrm>
            <a:off x="2321859" y="1281953"/>
            <a:ext cx="6741458" cy="646331"/>
          </a:xfrm>
          <a:prstGeom prst="rect">
            <a:avLst/>
          </a:prstGeom>
          <a:noFill/>
        </p:spPr>
        <p:txBody>
          <a:bodyPr wrap="square" rtlCol="0">
            <a:spAutoFit/>
          </a:bodyPr>
          <a:lstStyle/>
          <a:p>
            <a:pPr algn="ctr"/>
            <a:r>
              <a:rPr lang="en-IN" sz="3600" u="sng" dirty="0">
                <a:solidFill>
                  <a:schemeClr val="accent6">
                    <a:lumMod val="50000"/>
                  </a:schemeClr>
                </a:solidFill>
              </a:rPr>
              <a:t>HOW IT WORKS </a:t>
            </a:r>
          </a:p>
        </p:txBody>
      </p:sp>
      <p:graphicFrame>
        <p:nvGraphicFramePr>
          <p:cNvPr id="3" name="Table 3">
            <a:extLst>
              <a:ext uri="{FF2B5EF4-FFF2-40B4-BE49-F238E27FC236}">
                <a16:creationId xmlns:a16="http://schemas.microsoft.com/office/drawing/2014/main" id="{591E2E75-19D3-1C8D-72EE-2E690BAE0445}"/>
              </a:ext>
            </a:extLst>
          </p:cNvPr>
          <p:cNvGraphicFramePr>
            <a:graphicFrameLocks noGrp="1"/>
          </p:cNvGraphicFramePr>
          <p:nvPr>
            <p:extLst>
              <p:ext uri="{D42A27DB-BD31-4B8C-83A1-F6EECF244321}">
                <p14:modId xmlns:p14="http://schemas.microsoft.com/office/powerpoint/2010/main" val="2899197434"/>
              </p:ext>
            </p:extLst>
          </p:nvPr>
        </p:nvGraphicFramePr>
        <p:xfrm>
          <a:off x="62754" y="2073336"/>
          <a:ext cx="11948552" cy="4399280"/>
        </p:xfrm>
        <a:graphic>
          <a:graphicData uri="http://schemas.openxmlformats.org/drawingml/2006/table">
            <a:tbl>
              <a:tblPr firstRow="1" bandRow="1">
                <a:tableStyleId>{5C22544A-7EE6-4342-B048-85BDC9FD1C3A}</a:tableStyleId>
              </a:tblPr>
              <a:tblGrid>
                <a:gridCol w="3890681">
                  <a:extLst>
                    <a:ext uri="{9D8B030D-6E8A-4147-A177-3AD203B41FA5}">
                      <a16:colId xmlns:a16="http://schemas.microsoft.com/office/drawing/2014/main" val="3531215547"/>
                    </a:ext>
                  </a:extLst>
                </a:gridCol>
                <a:gridCol w="6656553">
                  <a:extLst>
                    <a:ext uri="{9D8B030D-6E8A-4147-A177-3AD203B41FA5}">
                      <a16:colId xmlns:a16="http://schemas.microsoft.com/office/drawing/2014/main" val="1658528359"/>
                    </a:ext>
                  </a:extLst>
                </a:gridCol>
                <a:gridCol w="1401318">
                  <a:extLst>
                    <a:ext uri="{9D8B030D-6E8A-4147-A177-3AD203B41FA5}">
                      <a16:colId xmlns:a16="http://schemas.microsoft.com/office/drawing/2014/main" val="2955149556"/>
                    </a:ext>
                  </a:extLst>
                </a:gridCol>
              </a:tblGrid>
              <a:tr h="370840">
                <a:tc>
                  <a:txBody>
                    <a:bodyPr/>
                    <a:lstStyle/>
                    <a:p>
                      <a:r>
                        <a:rPr lang="en-IN" dirty="0"/>
                        <a:t>Device Combo</a:t>
                      </a:r>
                    </a:p>
                  </a:txBody>
                  <a:tcPr/>
                </a:tc>
                <a:tc>
                  <a:txBody>
                    <a:bodyPr/>
                    <a:lstStyle/>
                    <a:p>
                      <a:r>
                        <a:rPr lang="en-IN" dirty="0"/>
                        <a:t>Features</a:t>
                      </a:r>
                    </a:p>
                  </a:txBody>
                  <a:tcPr/>
                </a:tc>
                <a:tc>
                  <a:txBody>
                    <a:bodyPr/>
                    <a:lstStyle/>
                    <a:p>
                      <a:r>
                        <a:rPr lang="en-IN" dirty="0"/>
                        <a:t>Remarks</a:t>
                      </a:r>
                    </a:p>
                  </a:txBody>
                  <a:tcPr/>
                </a:tc>
                <a:extLst>
                  <a:ext uri="{0D108BD9-81ED-4DB2-BD59-A6C34878D82A}">
                    <a16:rowId xmlns:a16="http://schemas.microsoft.com/office/drawing/2014/main" val="2506531724"/>
                  </a:ext>
                </a:extLst>
              </a:tr>
              <a:tr h="370840">
                <a:tc>
                  <a:txBody>
                    <a:bodyPr/>
                    <a:lstStyle/>
                    <a:p>
                      <a:r>
                        <a:rPr lang="en-IN" sz="1800" dirty="0"/>
                        <a:t>GSM Based Automated Switch(GURU JI)</a:t>
                      </a:r>
                    </a:p>
                    <a:p>
                      <a:r>
                        <a:rPr lang="en-IN" sz="1800" dirty="0"/>
                        <a:t>   COMBO A</a:t>
                      </a:r>
                    </a:p>
                  </a:txBody>
                  <a:tcPr/>
                </a:tc>
                <a:tc>
                  <a:txBody>
                    <a:bodyPr/>
                    <a:lstStyle/>
                    <a:p>
                      <a:pPr rtl="0" fontAlgn="base"/>
                      <a:r>
                        <a:rPr lang="en-GB" sz="1800" b="0" i="0" u="none" strike="noStrike" kern="1200" dirty="0">
                          <a:solidFill>
                            <a:schemeClr val="dk1"/>
                          </a:solidFill>
                          <a:effectLst/>
                          <a:latin typeface="+mn-lt"/>
                          <a:ea typeface="+mn-ea"/>
                          <a:cs typeface="+mn-cs"/>
                        </a:rPr>
                        <a:t>Mobile control of motor, Voice response, Wide range, Notification of  electricity, Notification on over running, Water Limit setup ,Timer Setup</a:t>
                      </a:r>
                    </a:p>
                    <a:p>
                      <a:endParaRPr lang="en-IN" dirty="0"/>
                    </a:p>
                  </a:txBody>
                  <a:tcPr/>
                </a:tc>
                <a:tc>
                  <a:txBody>
                    <a:bodyPr/>
                    <a:lstStyle/>
                    <a:p>
                      <a:r>
                        <a:rPr lang="en-IN" dirty="0"/>
                        <a:t>Introductory Product</a:t>
                      </a:r>
                    </a:p>
                  </a:txBody>
                  <a:tcPr/>
                </a:tc>
                <a:extLst>
                  <a:ext uri="{0D108BD9-81ED-4DB2-BD59-A6C34878D82A}">
                    <a16:rowId xmlns:a16="http://schemas.microsoft.com/office/drawing/2014/main" val="2060277359"/>
                  </a:ext>
                </a:extLst>
              </a:tr>
              <a:tr h="370840">
                <a:tc>
                  <a:txBody>
                    <a:bodyPr/>
                    <a:lstStyle/>
                    <a:p>
                      <a:r>
                        <a:rPr lang="en-IN" sz="1800" dirty="0"/>
                        <a:t>GURU JI + Digital Water Meter</a:t>
                      </a:r>
                    </a:p>
                    <a:p>
                      <a:r>
                        <a:rPr lang="en-IN" sz="1800" dirty="0"/>
                        <a:t>COMBO B </a:t>
                      </a:r>
                    </a:p>
                  </a:txBody>
                  <a:tcPr/>
                </a:tc>
                <a:tc>
                  <a:txBody>
                    <a:bodyPr/>
                    <a:lstStyle/>
                    <a:p>
                      <a:r>
                        <a:rPr lang="en-IN" dirty="0"/>
                        <a:t>COMBO A + Water Measurement +Irrigation Management System (All features on call through IVR and test SMS)</a:t>
                      </a:r>
                    </a:p>
                  </a:txBody>
                  <a:tcPr/>
                </a:tc>
                <a:tc>
                  <a:txBody>
                    <a:bodyPr/>
                    <a:lstStyle/>
                    <a:p>
                      <a:r>
                        <a:rPr lang="en-IN" dirty="0"/>
                        <a:t>Avoid under irrigation and Over Irrigation </a:t>
                      </a:r>
                    </a:p>
                  </a:txBody>
                  <a:tcPr/>
                </a:tc>
                <a:extLst>
                  <a:ext uri="{0D108BD9-81ED-4DB2-BD59-A6C34878D82A}">
                    <a16:rowId xmlns:a16="http://schemas.microsoft.com/office/drawing/2014/main" val="2925384442"/>
                  </a:ext>
                </a:extLst>
              </a:tr>
              <a:tr h="370840">
                <a:tc>
                  <a:txBody>
                    <a:bodyPr/>
                    <a:lstStyle/>
                    <a:p>
                      <a:r>
                        <a:rPr lang="en-IN" sz="1800" dirty="0"/>
                        <a:t>GURU JI + NPK SENSORS</a:t>
                      </a:r>
                    </a:p>
                    <a:p>
                      <a:r>
                        <a:rPr lang="en-IN" sz="1800" dirty="0"/>
                        <a:t>COMBO C</a:t>
                      </a:r>
                    </a:p>
                  </a:txBody>
                  <a:tcPr/>
                </a:tc>
                <a:tc>
                  <a:txBody>
                    <a:bodyPr/>
                    <a:lstStyle/>
                    <a:p>
                      <a:r>
                        <a:rPr lang="en-IN" dirty="0"/>
                        <a:t>COMBO A +NPK Measurement +Nutrition  Management System (All features on call through IVR and test SMS)</a:t>
                      </a:r>
                    </a:p>
                  </a:txBody>
                  <a:tcPr/>
                </a:tc>
                <a:tc>
                  <a:txBody>
                    <a:bodyPr/>
                    <a:lstStyle/>
                    <a:p>
                      <a:r>
                        <a:rPr lang="en-IN" dirty="0"/>
                        <a:t>Optimum Yield</a:t>
                      </a:r>
                    </a:p>
                  </a:txBody>
                  <a:tcPr/>
                </a:tc>
                <a:extLst>
                  <a:ext uri="{0D108BD9-81ED-4DB2-BD59-A6C34878D82A}">
                    <a16:rowId xmlns:a16="http://schemas.microsoft.com/office/drawing/2014/main" val="4153935987"/>
                  </a:ext>
                </a:extLst>
              </a:tr>
              <a:tr h="370840">
                <a:tc>
                  <a:txBody>
                    <a:bodyPr/>
                    <a:lstStyle/>
                    <a:p>
                      <a:r>
                        <a:rPr lang="en-IN" sz="1800" dirty="0"/>
                        <a:t>GURU JI + Digital Water Meter + NPK SENSORS</a:t>
                      </a:r>
                    </a:p>
                  </a:txBody>
                  <a:tcPr/>
                </a:tc>
                <a:tc>
                  <a:txBody>
                    <a:bodyPr/>
                    <a:lstStyle/>
                    <a:p>
                      <a:r>
                        <a:rPr lang="en-IN" dirty="0"/>
                        <a:t>COMBO B+COMBO +Crop Mapping</a:t>
                      </a:r>
                    </a:p>
                  </a:txBody>
                  <a:tcPr/>
                </a:tc>
                <a:tc>
                  <a:txBody>
                    <a:bodyPr/>
                    <a:lstStyle/>
                    <a:p>
                      <a:endParaRPr lang="en-IN"/>
                    </a:p>
                  </a:txBody>
                  <a:tcPr/>
                </a:tc>
                <a:extLst>
                  <a:ext uri="{0D108BD9-81ED-4DB2-BD59-A6C34878D82A}">
                    <a16:rowId xmlns:a16="http://schemas.microsoft.com/office/drawing/2014/main" val="768756373"/>
                  </a:ext>
                </a:extLst>
              </a:tr>
              <a:tr h="370840">
                <a:tc>
                  <a:txBody>
                    <a:bodyPr/>
                    <a:lstStyle/>
                    <a:p>
                      <a:r>
                        <a:rPr lang="en-IN" dirty="0"/>
                        <a:t>Digital Mandi</a:t>
                      </a:r>
                    </a:p>
                  </a:txBody>
                  <a:tcPr/>
                </a:tc>
                <a:tc>
                  <a:txBody>
                    <a:bodyPr/>
                    <a:lstStyle/>
                    <a:p>
                      <a:r>
                        <a:rPr lang="en-IN" dirty="0"/>
                        <a:t>Any farmer can register and get direct buyers.</a:t>
                      </a:r>
                    </a:p>
                  </a:txBody>
                  <a:tcPr/>
                </a:tc>
                <a:tc>
                  <a:txBody>
                    <a:bodyPr/>
                    <a:lstStyle/>
                    <a:p>
                      <a:endParaRPr lang="en-IN" dirty="0"/>
                    </a:p>
                  </a:txBody>
                  <a:tcPr/>
                </a:tc>
                <a:extLst>
                  <a:ext uri="{0D108BD9-81ED-4DB2-BD59-A6C34878D82A}">
                    <a16:rowId xmlns:a16="http://schemas.microsoft.com/office/drawing/2014/main" val="398574375"/>
                  </a:ext>
                </a:extLst>
              </a:tr>
            </a:tbl>
          </a:graphicData>
        </a:graphic>
      </p:graphicFrame>
      <p:pic>
        <p:nvPicPr>
          <p:cNvPr id="4" name="Picture 3">
            <a:extLst>
              <a:ext uri="{FF2B5EF4-FFF2-40B4-BE49-F238E27FC236}">
                <a16:creationId xmlns:a16="http://schemas.microsoft.com/office/drawing/2014/main" id="{CECA8605-DF27-9904-3389-69FDEAC7A1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4373" y="59833"/>
            <a:ext cx="1856430" cy="1208674"/>
          </a:xfrm>
          <a:prstGeom prst="rect">
            <a:avLst/>
          </a:prstGeom>
        </p:spPr>
      </p:pic>
    </p:spTree>
    <p:extLst>
      <p:ext uri="{BB962C8B-B14F-4D97-AF65-F5344CB8AC3E}">
        <p14:creationId xmlns:p14="http://schemas.microsoft.com/office/powerpoint/2010/main" val="462123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A0CB427-673E-5FDB-FE49-B26F31B51F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695" y="189940"/>
            <a:ext cx="1119187" cy="90320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ogo">
            <a:extLst>
              <a:ext uri="{FF2B5EF4-FFF2-40B4-BE49-F238E27FC236}">
                <a16:creationId xmlns:a16="http://schemas.microsoft.com/office/drawing/2014/main" id="{F49070D2-98DC-B05C-B69E-129EFD1E8E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5295" y="189940"/>
            <a:ext cx="1926010" cy="907544"/>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75648491-BF7B-6A7B-9501-E7CF43162431}"/>
              </a:ext>
            </a:extLst>
          </p:cNvPr>
          <p:cNvCxnSpPr>
            <a:cxnSpLocks/>
          </p:cNvCxnSpPr>
          <p:nvPr/>
        </p:nvCxnSpPr>
        <p:spPr>
          <a:xfrm>
            <a:off x="0" y="1255059"/>
            <a:ext cx="1219200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C39AE44-AACD-FB56-6B86-FCA886906177}"/>
              </a:ext>
            </a:extLst>
          </p:cNvPr>
          <p:cNvSpPr txBox="1"/>
          <p:nvPr/>
        </p:nvSpPr>
        <p:spPr>
          <a:xfrm>
            <a:off x="2321859" y="1281953"/>
            <a:ext cx="6741458" cy="646331"/>
          </a:xfrm>
          <a:prstGeom prst="rect">
            <a:avLst/>
          </a:prstGeom>
          <a:noFill/>
        </p:spPr>
        <p:txBody>
          <a:bodyPr wrap="square" rtlCol="0">
            <a:spAutoFit/>
          </a:bodyPr>
          <a:lstStyle/>
          <a:p>
            <a:pPr algn="ctr"/>
            <a:r>
              <a:rPr lang="en-IN" sz="3600" u="sng" dirty="0">
                <a:solidFill>
                  <a:schemeClr val="accent6">
                    <a:lumMod val="50000"/>
                  </a:schemeClr>
                </a:solidFill>
              </a:rPr>
              <a:t>USER INTERFACE </a:t>
            </a:r>
          </a:p>
        </p:txBody>
      </p:sp>
      <p:pic>
        <p:nvPicPr>
          <p:cNvPr id="4" name="Picture 3">
            <a:extLst>
              <a:ext uri="{FF2B5EF4-FFF2-40B4-BE49-F238E27FC236}">
                <a16:creationId xmlns:a16="http://schemas.microsoft.com/office/drawing/2014/main" id="{CECA8605-DF27-9904-3389-69FDEAC7A1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4373" y="59833"/>
            <a:ext cx="1856430" cy="1208674"/>
          </a:xfrm>
          <a:prstGeom prst="rect">
            <a:avLst/>
          </a:prstGeom>
        </p:spPr>
      </p:pic>
      <p:sp>
        <p:nvSpPr>
          <p:cNvPr id="5" name="TextBox 4">
            <a:extLst>
              <a:ext uri="{FF2B5EF4-FFF2-40B4-BE49-F238E27FC236}">
                <a16:creationId xmlns:a16="http://schemas.microsoft.com/office/drawing/2014/main" id="{93A5FD74-600D-04E5-BD3A-89185C416FE7}"/>
              </a:ext>
            </a:extLst>
          </p:cNvPr>
          <p:cNvSpPr txBox="1"/>
          <p:nvPr/>
        </p:nvSpPr>
        <p:spPr>
          <a:xfrm>
            <a:off x="403411" y="2288369"/>
            <a:ext cx="2421047" cy="584775"/>
          </a:xfrm>
          <a:prstGeom prst="rect">
            <a:avLst/>
          </a:prstGeom>
          <a:noFill/>
        </p:spPr>
        <p:txBody>
          <a:bodyPr wrap="none" rtlCol="0">
            <a:spAutoFit/>
          </a:bodyPr>
          <a:lstStyle/>
          <a:p>
            <a:pPr marL="285750" indent="-285750">
              <a:buFont typeface="Wingdings" panose="05000000000000000000" pitchFamily="2" charset="2"/>
              <a:buChar char="q"/>
            </a:pPr>
            <a:r>
              <a:rPr lang="en-IN" sz="3200" dirty="0">
                <a:solidFill>
                  <a:srgbClr val="FF0000"/>
                </a:solidFill>
              </a:rPr>
              <a:t> Farmer UI-</a:t>
            </a:r>
          </a:p>
        </p:txBody>
      </p:sp>
      <p:sp>
        <p:nvSpPr>
          <p:cNvPr id="6" name="TextBox 5">
            <a:extLst>
              <a:ext uri="{FF2B5EF4-FFF2-40B4-BE49-F238E27FC236}">
                <a16:creationId xmlns:a16="http://schemas.microsoft.com/office/drawing/2014/main" id="{5F83AC9F-3461-BCCE-42D7-A9A8FE9CB41E}"/>
              </a:ext>
            </a:extLst>
          </p:cNvPr>
          <p:cNvSpPr txBox="1"/>
          <p:nvPr/>
        </p:nvSpPr>
        <p:spPr>
          <a:xfrm>
            <a:off x="403411" y="2961593"/>
            <a:ext cx="11607894" cy="646331"/>
          </a:xfrm>
          <a:prstGeom prst="rect">
            <a:avLst/>
          </a:prstGeom>
          <a:noFill/>
        </p:spPr>
        <p:txBody>
          <a:bodyPr wrap="square" rtlCol="0">
            <a:spAutoFit/>
          </a:bodyPr>
          <a:lstStyle/>
          <a:p>
            <a:r>
              <a:rPr lang="en-IN" dirty="0"/>
              <a:t>Farmer will have all the control of motor , water limit through Digital Water Meter on call through simple IVR in their local language and/or text SMS. Also Farmer will get all the relevant data ,notification through call and/or text SMS.</a:t>
            </a:r>
          </a:p>
        </p:txBody>
      </p:sp>
      <p:pic>
        <p:nvPicPr>
          <p:cNvPr id="8" name="Picture 2" descr="Text Messages Cost Carriers Nothing | WIRED">
            <a:extLst>
              <a:ext uri="{FF2B5EF4-FFF2-40B4-BE49-F238E27FC236}">
                <a16:creationId xmlns:a16="http://schemas.microsoft.com/office/drawing/2014/main" id="{6595DFE3-3C32-E7FD-5CCC-4BC8EA0B5B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864" y="4347602"/>
            <a:ext cx="2133600"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EA50B7D0-146E-38A9-FA4F-A9B2CC81D70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24458" y="4166426"/>
            <a:ext cx="8382726" cy="2324301"/>
          </a:xfrm>
          <a:prstGeom prst="rect">
            <a:avLst/>
          </a:prstGeom>
        </p:spPr>
      </p:pic>
    </p:spTree>
    <p:extLst>
      <p:ext uri="{BB962C8B-B14F-4D97-AF65-F5344CB8AC3E}">
        <p14:creationId xmlns:p14="http://schemas.microsoft.com/office/powerpoint/2010/main" val="849071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A0CB427-673E-5FDB-FE49-B26F31B51F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695" y="189940"/>
            <a:ext cx="1119187" cy="90320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ogo">
            <a:extLst>
              <a:ext uri="{FF2B5EF4-FFF2-40B4-BE49-F238E27FC236}">
                <a16:creationId xmlns:a16="http://schemas.microsoft.com/office/drawing/2014/main" id="{F49070D2-98DC-B05C-B69E-129EFD1E8E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5295" y="189940"/>
            <a:ext cx="1926010" cy="907544"/>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75648491-BF7B-6A7B-9501-E7CF43162431}"/>
              </a:ext>
            </a:extLst>
          </p:cNvPr>
          <p:cNvCxnSpPr>
            <a:cxnSpLocks/>
          </p:cNvCxnSpPr>
          <p:nvPr/>
        </p:nvCxnSpPr>
        <p:spPr>
          <a:xfrm>
            <a:off x="0" y="1255059"/>
            <a:ext cx="1219200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C39AE44-AACD-FB56-6B86-FCA886906177}"/>
              </a:ext>
            </a:extLst>
          </p:cNvPr>
          <p:cNvSpPr txBox="1"/>
          <p:nvPr/>
        </p:nvSpPr>
        <p:spPr>
          <a:xfrm>
            <a:off x="2321859" y="1281953"/>
            <a:ext cx="6741458" cy="646331"/>
          </a:xfrm>
          <a:prstGeom prst="rect">
            <a:avLst/>
          </a:prstGeom>
          <a:noFill/>
        </p:spPr>
        <p:txBody>
          <a:bodyPr wrap="square" rtlCol="0">
            <a:spAutoFit/>
          </a:bodyPr>
          <a:lstStyle/>
          <a:p>
            <a:pPr algn="ctr"/>
            <a:r>
              <a:rPr lang="en-IN" sz="3600" u="sng" dirty="0">
                <a:solidFill>
                  <a:schemeClr val="accent6">
                    <a:lumMod val="50000"/>
                  </a:schemeClr>
                </a:solidFill>
              </a:rPr>
              <a:t>USER INTERFACE </a:t>
            </a:r>
          </a:p>
        </p:txBody>
      </p:sp>
      <p:pic>
        <p:nvPicPr>
          <p:cNvPr id="4" name="Picture 3">
            <a:extLst>
              <a:ext uri="{FF2B5EF4-FFF2-40B4-BE49-F238E27FC236}">
                <a16:creationId xmlns:a16="http://schemas.microsoft.com/office/drawing/2014/main" id="{CECA8605-DF27-9904-3389-69FDEAC7A1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4373" y="59833"/>
            <a:ext cx="1856430" cy="1208674"/>
          </a:xfrm>
          <a:prstGeom prst="rect">
            <a:avLst/>
          </a:prstGeom>
        </p:spPr>
      </p:pic>
      <p:sp>
        <p:nvSpPr>
          <p:cNvPr id="5" name="TextBox 4">
            <a:extLst>
              <a:ext uri="{FF2B5EF4-FFF2-40B4-BE49-F238E27FC236}">
                <a16:creationId xmlns:a16="http://schemas.microsoft.com/office/drawing/2014/main" id="{93A5FD74-600D-04E5-BD3A-89185C416FE7}"/>
              </a:ext>
            </a:extLst>
          </p:cNvPr>
          <p:cNvSpPr txBox="1"/>
          <p:nvPr/>
        </p:nvSpPr>
        <p:spPr>
          <a:xfrm>
            <a:off x="403411" y="1759751"/>
            <a:ext cx="2588594" cy="584775"/>
          </a:xfrm>
          <a:prstGeom prst="rect">
            <a:avLst/>
          </a:prstGeom>
          <a:noFill/>
        </p:spPr>
        <p:txBody>
          <a:bodyPr wrap="none" rtlCol="0">
            <a:spAutoFit/>
          </a:bodyPr>
          <a:lstStyle/>
          <a:p>
            <a:pPr marL="285750" indent="-285750">
              <a:buFont typeface="Wingdings" panose="05000000000000000000" pitchFamily="2" charset="2"/>
              <a:buChar char="q"/>
            </a:pPr>
            <a:r>
              <a:rPr lang="en-IN" sz="3200" dirty="0">
                <a:solidFill>
                  <a:srgbClr val="FF0000"/>
                </a:solidFill>
              </a:rPr>
              <a:t> Website UI-</a:t>
            </a:r>
          </a:p>
        </p:txBody>
      </p:sp>
      <p:sp>
        <p:nvSpPr>
          <p:cNvPr id="6" name="TextBox 5">
            <a:extLst>
              <a:ext uri="{FF2B5EF4-FFF2-40B4-BE49-F238E27FC236}">
                <a16:creationId xmlns:a16="http://schemas.microsoft.com/office/drawing/2014/main" id="{5F83AC9F-3461-BCCE-42D7-A9A8FE9CB41E}"/>
              </a:ext>
            </a:extLst>
          </p:cNvPr>
          <p:cNvSpPr txBox="1"/>
          <p:nvPr/>
        </p:nvSpPr>
        <p:spPr>
          <a:xfrm>
            <a:off x="519952" y="2279067"/>
            <a:ext cx="11607894" cy="646331"/>
          </a:xfrm>
          <a:prstGeom prst="rect">
            <a:avLst/>
          </a:prstGeom>
          <a:noFill/>
        </p:spPr>
        <p:txBody>
          <a:bodyPr wrap="square" rtlCol="0">
            <a:spAutoFit/>
          </a:bodyPr>
          <a:lstStyle/>
          <a:p>
            <a:r>
              <a:rPr lang="en-IN" dirty="0"/>
              <a:t>All the control and data will be also available on website for advanced usage. It can be used by agronomist , Local Farmer Help Centre and  for other tech beneficiary purpose. </a:t>
            </a:r>
          </a:p>
        </p:txBody>
      </p:sp>
      <p:pic>
        <p:nvPicPr>
          <p:cNvPr id="2052" name="Picture 4" descr="Internet of Things Based Smart Farming: A Revolution on its Way |  Diplomatist">
            <a:extLst>
              <a:ext uri="{FF2B5EF4-FFF2-40B4-BE49-F238E27FC236}">
                <a16:creationId xmlns:a16="http://schemas.microsoft.com/office/drawing/2014/main" id="{87E6ED92-B028-2340-7549-8B42D0EBED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695" y="3276181"/>
            <a:ext cx="6197448" cy="325909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mart Farming- IoT Applications in Agriculture">
            <a:extLst>
              <a:ext uri="{FF2B5EF4-FFF2-40B4-BE49-F238E27FC236}">
                <a16:creationId xmlns:a16="http://schemas.microsoft.com/office/drawing/2014/main" id="{4AF4E7F1-E4A3-3C14-552A-03449E5A86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0803" y="3276181"/>
            <a:ext cx="5316178" cy="3259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4604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4DDE312-3C92-BC23-0912-9C2E975040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77455"/>
            <a:ext cx="12192000" cy="5980545"/>
          </a:xfrm>
          <a:prstGeom prst="rect">
            <a:avLst/>
          </a:prstGeom>
        </p:spPr>
      </p:pic>
      <p:sp>
        <p:nvSpPr>
          <p:cNvPr id="12" name="TextBox 11">
            <a:extLst>
              <a:ext uri="{FF2B5EF4-FFF2-40B4-BE49-F238E27FC236}">
                <a16:creationId xmlns:a16="http://schemas.microsoft.com/office/drawing/2014/main" id="{81AFFD1B-B51B-C246-2889-EBF1AFA929C4}"/>
              </a:ext>
            </a:extLst>
          </p:cNvPr>
          <p:cNvSpPr txBox="1"/>
          <p:nvPr/>
        </p:nvSpPr>
        <p:spPr>
          <a:xfrm>
            <a:off x="665018" y="110837"/>
            <a:ext cx="11453091" cy="584775"/>
          </a:xfrm>
          <a:prstGeom prst="rect">
            <a:avLst/>
          </a:prstGeom>
          <a:noFill/>
        </p:spPr>
        <p:txBody>
          <a:bodyPr wrap="square" rtlCol="0">
            <a:spAutoFit/>
          </a:bodyPr>
          <a:lstStyle/>
          <a:p>
            <a:r>
              <a:rPr lang="en-IN" sz="3200" b="1" dirty="0">
                <a:solidFill>
                  <a:srgbClr val="FF0000"/>
                </a:solidFill>
              </a:rPr>
              <a:t>DASHBOARD WITH IRIGATION AND NUTRITION MANAGEMENT</a:t>
            </a:r>
          </a:p>
        </p:txBody>
      </p:sp>
    </p:spTree>
    <p:extLst>
      <p:ext uri="{BB962C8B-B14F-4D97-AF65-F5344CB8AC3E}">
        <p14:creationId xmlns:p14="http://schemas.microsoft.com/office/powerpoint/2010/main" val="558836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1AFFD1B-B51B-C246-2889-EBF1AFA929C4}"/>
              </a:ext>
            </a:extLst>
          </p:cNvPr>
          <p:cNvSpPr txBox="1"/>
          <p:nvPr/>
        </p:nvSpPr>
        <p:spPr>
          <a:xfrm>
            <a:off x="4084780" y="166254"/>
            <a:ext cx="4040910" cy="584775"/>
          </a:xfrm>
          <a:prstGeom prst="rect">
            <a:avLst/>
          </a:prstGeom>
          <a:noFill/>
        </p:spPr>
        <p:txBody>
          <a:bodyPr wrap="square" rtlCol="0">
            <a:spAutoFit/>
          </a:bodyPr>
          <a:lstStyle/>
          <a:p>
            <a:r>
              <a:rPr lang="en-IN" sz="3200" b="1" dirty="0">
                <a:solidFill>
                  <a:srgbClr val="FF0000"/>
                </a:solidFill>
              </a:rPr>
              <a:t>SOIL TESTING DATA</a:t>
            </a:r>
          </a:p>
        </p:txBody>
      </p:sp>
      <p:pic>
        <p:nvPicPr>
          <p:cNvPr id="7" name="Picture 6">
            <a:extLst>
              <a:ext uri="{FF2B5EF4-FFF2-40B4-BE49-F238E27FC236}">
                <a16:creationId xmlns:a16="http://schemas.microsoft.com/office/drawing/2014/main" id="{4F5F4227-D3DB-042B-03AA-17045DEF55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08" y="751028"/>
            <a:ext cx="11877965" cy="5940718"/>
          </a:xfrm>
          <a:prstGeom prst="rect">
            <a:avLst/>
          </a:prstGeom>
        </p:spPr>
      </p:pic>
    </p:spTree>
    <p:extLst>
      <p:ext uri="{BB962C8B-B14F-4D97-AF65-F5344CB8AC3E}">
        <p14:creationId xmlns:p14="http://schemas.microsoft.com/office/powerpoint/2010/main" val="1735342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1AFFD1B-B51B-C246-2889-EBF1AFA929C4}"/>
              </a:ext>
            </a:extLst>
          </p:cNvPr>
          <p:cNvSpPr txBox="1"/>
          <p:nvPr/>
        </p:nvSpPr>
        <p:spPr>
          <a:xfrm>
            <a:off x="1201272" y="78165"/>
            <a:ext cx="10676964" cy="584775"/>
          </a:xfrm>
          <a:prstGeom prst="rect">
            <a:avLst/>
          </a:prstGeom>
          <a:noFill/>
        </p:spPr>
        <p:txBody>
          <a:bodyPr wrap="square" rtlCol="0">
            <a:spAutoFit/>
          </a:bodyPr>
          <a:lstStyle/>
          <a:p>
            <a:r>
              <a:rPr lang="en-IN" sz="3200" b="1" dirty="0">
                <a:solidFill>
                  <a:srgbClr val="FF0000"/>
                </a:solidFill>
              </a:rPr>
              <a:t>AGRONOMIST/LOCAL FARMER HELP CENTER DATA UI</a:t>
            </a:r>
          </a:p>
        </p:txBody>
      </p:sp>
      <p:pic>
        <p:nvPicPr>
          <p:cNvPr id="3" name="Picture 2">
            <a:extLst>
              <a:ext uri="{FF2B5EF4-FFF2-40B4-BE49-F238E27FC236}">
                <a16:creationId xmlns:a16="http://schemas.microsoft.com/office/drawing/2014/main" id="{09AFDEA3-8DE6-E758-165B-1BDC45CC91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53" y="662940"/>
            <a:ext cx="12048565" cy="6116895"/>
          </a:xfrm>
          <a:prstGeom prst="rect">
            <a:avLst/>
          </a:prstGeom>
        </p:spPr>
      </p:pic>
    </p:spTree>
    <p:extLst>
      <p:ext uri="{BB962C8B-B14F-4D97-AF65-F5344CB8AC3E}">
        <p14:creationId xmlns:p14="http://schemas.microsoft.com/office/powerpoint/2010/main" val="1155210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1AFFD1B-B51B-C246-2889-EBF1AFA929C4}"/>
              </a:ext>
            </a:extLst>
          </p:cNvPr>
          <p:cNvSpPr txBox="1"/>
          <p:nvPr/>
        </p:nvSpPr>
        <p:spPr>
          <a:xfrm>
            <a:off x="1891555" y="78166"/>
            <a:ext cx="10676964" cy="584775"/>
          </a:xfrm>
          <a:prstGeom prst="rect">
            <a:avLst/>
          </a:prstGeom>
          <a:noFill/>
        </p:spPr>
        <p:txBody>
          <a:bodyPr wrap="square" rtlCol="0">
            <a:spAutoFit/>
          </a:bodyPr>
          <a:lstStyle/>
          <a:p>
            <a:r>
              <a:rPr lang="en-IN" sz="3200" b="1" dirty="0">
                <a:solidFill>
                  <a:srgbClr val="FF0000"/>
                </a:solidFill>
              </a:rPr>
              <a:t>CROP IRRIGATION AND OTHER OPERATION SCEDULE</a:t>
            </a:r>
          </a:p>
        </p:txBody>
      </p:sp>
      <p:pic>
        <p:nvPicPr>
          <p:cNvPr id="4" name="Picture 3">
            <a:extLst>
              <a:ext uri="{FF2B5EF4-FFF2-40B4-BE49-F238E27FC236}">
                <a16:creationId xmlns:a16="http://schemas.microsoft.com/office/drawing/2014/main" id="{103E1B18-B09E-29F0-6552-4338B31B1A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47" y="662939"/>
            <a:ext cx="11967882" cy="6116895"/>
          </a:xfrm>
          <a:prstGeom prst="rect">
            <a:avLst/>
          </a:prstGeom>
        </p:spPr>
      </p:pic>
    </p:spTree>
    <p:extLst>
      <p:ext uri="{BB962C8B-B14F-4D97-AF65-F5344CB8AC3E}">
        <p14:creationId xmlns:p14="http://schemas.microsoft.com/office/powerpoint/2010/main" val="2044281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A0CB427-673E-5FDB-FE49-B26F31B51F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695" y="189940"/>
            <a:ext cx="1119187" cy="90320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ogo">
            <a:extLst>
              <a:ext uri="{FF2B5EF4-FFF2-40B4-BE49-F238E27FC236}">
                <a16:creationId xmlns:a16="http://schemas.microsoft.com/office/drawing/2014/main" id="{F49070D2-98DC-B05C-B69E-129EFD1E8E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5295" y="189940"/>
            <a:ext cx="1926010" cy="907544"/>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75648491-BF7B-6A7B-9501-E7CF43162431}"/>
              </a:ext>
            </a:extLst>
          </p:cNvPr>
          <p:cNvCxnSpPr>
            <a:cxnSpLocks/>
          </p:cNvCxnSpPr>
          <p:nvPr/>
        </p:nvCxnSpPr>
        <p:spPr>
          <a:xfrm>
            <a:off x="0" y="1255059"/>
            <a:ext cx="1219200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C39AE44-AACD-FB56-6B86-FCA886906177}"/>
              </a:ext>
            </a:extLst>
          </p:cNvPr>
          <p:cNvSpPr txBox="1"/>
          <p:nvPr/>
        </p:nvSpPr>
        <p:spPr>
          <a:xfrm>
            <a:off x="2321859" y="1255059"/>
            <a:ext cx="6741458" cy="646331"/>
          </a:xfrm>
          <a:prstGeom prst="rect">
            <a:avLst/>
          </a:prstGeom>
          <a:noFill/>
        </p:spPr>
        <p:txBody>
          <a:bodyPr wrap="square" rtlCol="0">
            <a:spAutoFit/>
          </a:bodyPr>
          <a:lstStyle/>
          <a:p>
            <a:pPr algn="ctr"/>
            <a:r>
              <a:rPr lang="en-IN" sz="3600" u="sng" dirty="0">
                <a:solidFill>
                  <a:schemeClr val="accent6">
                    <a:lumMod val="50000"/>
                  </a:schemeClr>
                </a:solidFill>
              </a:rPr>
              <a:t>PROBLEM STATEMENT </a:t>
            </a:r>
          </a:p>
        </p:txBody>
      </p:sp>
      <p:pic>
        <p:nvPicPr>
          <p:cNvPr id="3" name="Picture 2">
            <a:extLst>
              <a:ext uri="{FF2B5EF4-FFF2-40B4-BE49-F238E27FC236}">
                <a16:creationId xmlns:a16="http://schemas.microsoft.com/office/drawing/2014/main" id="{D9AA959A-7555-BC3D-66F2-4ECD7A587B74}"/>
              </a:ext>
            </a:extLst>
          </p:cNvPr>
          <p:cNvPicPr>
            <a:picLocks noChangeAspect="1"/>
          </p:cNvPicPr>
          <p:nvPr/>
        </p:nvPicPr>
        <p:blipFill>
          <a:blip r:embed="rId4"/>
          <a:stretch>
            <a:fillRect/>
          </a:stretch>
        </p:blipFill>
        <p:spPr>
          <a:xfrm>
            <a:off x="740289" y="2043673"/>
            <a:ext cx="1450800" cy="1450800"/>
          </a:xfrm>
          <a:prstGeom prst="rect">
            <a:avLst/>
          </a:prstGeom>
        </p:spPr>
      </p:pic>
      <p:pic>
        <p:nvPicPr>
          <p:cNvPr id="2058" name="Picture 10" descr="Waste water - Free ecology and environment icons">
            <a:extLst>
              <a:ext uri="{FF2B5EF4-FFF2-40B4-BE49-F238E27FC236}">
                <a16:creationId xmlns:a16="http://schemas.microsoft.com/office/drawing/2014/main" id="{8A5B2161-86C7-76D5-F751-A11273A20D3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0288" y="4840940"/>
            <a:ext cx="1450800" cy="14508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LOW YIELD text written on black grungy zig zag borders round stamp Stock  Photo - Alamy">
            <a:extLst>
              <a:ext uri="{FF2B5EF4-FFF2-40B4-BE49-F238E27FC236}">
                <a16:creationId xmlns:a16="http://schemas.microsoft.com/office/drawing/2014/main" id="{4FA3FFD2-A538-4786-0025-7F158BB8055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63220" y="4836456"/>
            <a:ext cx="1356998" cy="145080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NPK - Free farming and gardening icons">
            <a:extLst>
              <a:ext uri="{FF2B5EF4-FFF2-40B4-BE49-F238E27FC236}">
                <a16:creationId xmlns:a16="http://schemas.microsoft.com/office/drawing/2014/main" id="{0DD3DB01-D0A3-92DF-C824-F53452F9D5A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93623" y="2091531"/>
            <a:ext cx="1449528" cy="1449528"/>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DANGER Vector Icons free download in SVG, PNG Format">
            <a:extLst>
              <a:ext uri="{FF2B5EF4-FFF2-40B4-BE49-F238E27FC236}">
                <a16:creationId xmlns:a16="http://schemas.microsoft.com/office/drawing/2014/main" id="{677F27CA-58F3-062E-00E8-B05B2A857B9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92351" y="4836456"/>
            <a:ext cx="1450800" cy="1450800"/>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Organic Farming Irrigation Systems">
            <a:extLst>
              <a:ext uri="{FF2B5EF4-FFF2-40B4-BE49-F238E27FC236}">
                <a16:creationId xmlns:a16="http://schemas.microsoft.com/office/drawing/2014/main" id="{387BB81B-26C3-1FBD-8AC9-32CBCF24FA2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42870" y="2130574"/>
            <a:ext cx="1997698" cy="1450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8D14DE5-4A93-F1BF-93DB-EB8BA5538CC4}"/>
              </a:ext>
            </a:extLst>
          </p:cNvPr>
          <p:cNvSpPr txBox="1"/>
          <p:nvPr/>
        </p:nvSpPr>
        <p:spPr>
          <a:xfrm>
            <a:off x="206400" y="3581374"/>
            <a:ext cx="2518575" cy="307777"/>
          </a:xfrm>
          <a:prstGeom prst="rect">
            <a:avLst/>
          </a:prstGeom>
          <a:noFill/>
        </p:spPr>
        <p:txBody>
          <a:bodyPr wrap="none" rtlCol="0">
            <a:spAutoFit/>
          </a:bodyPr>
          <a:lstStyle/>
          <a:p>
            <a:r>
              <a:rPr lang="en-IN" sz="1400" dirty="0"/>
              <a:t>INEFFICIENT FARM OPERATIONS</a:t>
            </a:r>
          </a:p>
        </p:txBody>
      </p:sp>
      <p:sp>
        <p:nvSpPr>
          <p:cNvPr id="6" name="TextBox 5">
            <a:extLst>
              <a:ext uri="{FF2B5EF4-FFF2-40B4-BE49-F238E27FC236}">
                <a16:creationId xmlns:a16="http://schemas.microsoft.com/office/drawing/2014/main" id="{EB92C3E9-81EA-1A32-599F-7575B40BC199}"/>
              </a:ext>
            </a:extLst>
          </p:cNvPr>
          <p:cNvSpPr txBox="1"/>
          <p:nvPr/>
        </p:nvSpPr>
        <p:spPr>
          <a:xfrm>
            <a:off x="4842870" y="3575385"/>
            <a:ext cx="2822285" cy="523220"/>
          </a:xfrm>
          <a:prstGeom prst="rect">
            <a:avLst/>
          </a:prstGeom>
          <a:noFill/>
        </p:spPr>
        <p:txBody>
          <a:bodyPr wrap="square" rtlCol="0">
            <a:spAutoFit/>
          </a:bodyPr>
          <a:lstStyle/>
          <a:p>
            <a:r>
              <a:rPr lang="en-IN" sz="1400" dirty="0"/>
              <a:t>NO PRECISE METHOD FOR </a:t>
            </a:r>
          </a:p>
          <a:p>
            <a:r>
              <a:rPr lang="en-IN" sz="1400" dirty="0"/>
              <a:t>IRRIGATION MANAGEMENT</a:t>
            </a:r>
          </a:p>
        </p:txBody>
      </p:sp>
      <p:sp>
        <p:nvSpPr>
          <p:cNvPr id="8" name="TextBox 7">
            <a:extLst>
              <a:ext uri="{FF2B5EF4-FFF2-40B4-BE49-F238E27FC236}">
                <a16:creationId xmlns:a16="http://schemas.microsoft.com/office/drawing/2014/main" id="{8A51F2C6-F36C-6EB9-9E19-7DD861E719B9}"/>
              </a:ext>
            </a:extLst>
          </p:cNvPr>
          <p:cNvSpPr txBox="1"/>
          <p:nvPr/>
        </p:nvSpPr>
        <p:spPr>
          <a:xfrm>
            <a:off x="9063317" y="3581475"/>
            <a:ext cx="2804486" cy="307777"/>
          </a:xfrm>
          <a:prstGeom prst="rect">
            <a:avLst/>
          </a:prstGeom>
          <a:noFill/>
        </p:spPr>
        <p:txBody>
          <a:bodyPr wrap="none" rtlCol="0">
            <a:spAutoFit/>
          </a:bodyPr>
          <a:lstStyle/>
          <a:p>
            <a:r>
              <a:rPr lang="en-IN" sz="1400" dirty="0"/>
              <a:t>NO MEAUSERMENT OF NPK VALUES</a:t>
            </a:r>
          </a:p>
        </p:txBody>
      </p:sp>
      <p:sp>
        <p:nvSpPr>
          <p:cNvPr id="9" name="TextBox 8">
            <a:extLst>
              <a:ext uri="{FF2B5EF4-FFF2-40B4-BE49-F238E27FC236}">
                <a16:creationId xmlns:a16="http://schemas.microsoft.com/office/drawing/2014/main" id="{0E263D18-DAFC-D5D7-8AAA-513946D79C31}"/>
              </a:ext>
            </a:extLst>
          </p:cNvPr>
          <p:cNvSpPr txBox="1"/>
          <p:nvPr/>
        </p:nvSpPr>
        <p:spPr>
          <a:xfrm>
            <a:off x="424600" y="6334780"/>
            <a:ext cx="2082173" cy="523220"/>
          </a:xfrm>
          <a:prstGeom prst="rect">
            <a:avLst/>
          </a:prstGeom>
          <a:noFill/>
        </p:spPr>
        <p:txBody>
          <a:bodyPr wrap="none" rtlCol="0">
            <a:spAutoFit/>
          </a:bodyPr>
          <a:lstStyle/>
          <a:p>
            <a:r>
              <a:rPr lang="en-IN" sz="1400" dirty="0"/>
              <a:t>WESTAGE OF WATER DUE </a:t>
            </a:r>
          </a:p>
          <a:p>
            <a:r>
              <a:rPr lang="en-IN" sz="1400" dirty="0"/>
              <a:t>TO OVER IRRIGATION </a:t>
            </a:r>
          </a:p>
        </p:txBody>
      </p:sp>
      <p:sp>
        <p:nvSpPr>
          <p:cNvPr id="14" name="TextBox 13">
            <a:extLst>
              <a:ext uri="{FF2B5EF4-FFF2-40B4-BE49-F238E27FC236}">
                <a16:creationId xmlns:a16="http://schemas.microsoft.com/office/drawing/2014/main" id="{BF1A3924-3459-B739-E487-88C1AC8A51C7}"/>
              </a:ext>
            </a:extLst>
          </p:cNvPr>
          <p:cNvSpPr txBox="1"/>
          <p:nvPr/>
        </p:nvSpPr>
        <p:spPr>
          <a:xfrm>
            <a:off x="4367278" y="6334780"/>
            <a:ext cx="3104696" cy="307777"/>
          </a:xfrm>
          <a:prstGeom prst="rect">
            <a:avLst/>
          </a:prstGeom>
          <a:noFill/>
        </p:spPr>
        <p:txBody>
          <a:bodyPr wrap="none" rtlCol="0">
            <a:spAutoFit/>
          </a:bodyPr>
          <a:lstStyle/>
          <a:p>
            <a:r>
              <a:rPr lang="en-IN" sz="1400" dirty="0"/>
              <a:t>LOW YIELD DUE TO ALL ABOVE REASON </a:t>
            </a:r>
          </a:p>
        </p:txBody>
      </p:sp>
      <p:sp>
        <p:nvSpPr>
          <p:cNvPr id="15" name="TextBox 14">
            <a:extLst>
              <a:ext uri="{FF2B5EF4-FFF2-40B4-BE49-F238E27FC236}">
                <a16:creationId xmlns:a16="http://schemas.microsoft.com/office/drawing/2014/main" id="{86A2650A-CC9E-E558-6B98-1F3D7B3CDB05}"/>
              </a:ext>
            </a:extLst>
          </p:cNvPr>
          <p:cNvSpPr txBox="1"/>
          <p:nvPr/>
        </p:nvSpPr>
        <p:spPr>
          <a:xfrm>
            <a:off x="8826007" y="6266406"/>
            <a:ext cx="3214726" cy="307777"/>
          </a:xfrm>
          <a:prstGeom prst="rect">
            <a:avLst/>
          </a:prstGeom>
          <a:noFill/>
        </p:spPr>
        <p:txBody>
          <a:bodyPr wrap="none" rtlCol="0">
            <a:spAutoFit/>
          </a:bodyPr>
          <a:lstStyle/>
          <a:p>
            <a:r>
              <a:rPr lang="en-IN" sz="1400" dirty="0"/>
              <a:t>FARMING OPERATIONS ARE DANGEROUS </a:t>
            </a:r>
          </a:p>
        </p:txBody>
      </p:sp>
      <p:pic>
        <p:nvPicPr>
          <p:cNvPr id="10" name="Picture 9">
            <a:extLst>
              <a:ext uri="{FF2B5EF4-FFF2-40B4-BE49-F238E27FC236}">
                <a16:creationId xmlns:a16="http://schemas.microsoft.com/office/drawing/2014/main" id="{6E86DF8A-D33D-87AF-0626-F31F68036C2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764373" y="37204"/>
            <a:ext cx="1856430" cy="1208674"/>
          </a:xfrm>
          <a:prstGeom prst="rect">
            <a:avLst/>
          </a:prstGeom>
        </p:spPr>
      </p:pic>
    </p:spTree>
    <p:extLst>
      <p:ext uri="{BB962C8B-B14F-4D97-AF65-F5344CB8AC3E}">
        <p14:creationId xmlns:p14="http://schemas.microsoft.com/office/powerpoint/2010/main" val="11525386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A0CB427-673E-5FDB-FE49-B26F31B51F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695" y="189940"/>
            <a:ext cx="1119187" cy="90320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ogo">
            <a:extLst>
              <a:ext uri="{FF2B5EF4-FFF2-40B4-BE49-F238E27FC236}">
                <a16:creationId xmlns:a16="http://schemas.microsoft.com/office/drawing/2014/main" id="{F49070D2-98DC-B05C-B69E-129EFD1E8E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5295" y="189940"/>
            <a:ext cx="1926010" cy="907544"/>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75648491-BF7B-6A7B-9501-E7CF43162431}"/>
              </a:ext>
            </a:extLst>
          </p:cNvPr>
          <p:cNvCxnSpPr>
            <a:cxnSpLocks/>
          </p:cNvCxnSpPr>
          <p:nvPr/>
        </p:nvCxnSpPr>
        <p:spPr>
          <a:xfrm>
            <a:off x="0" y="1255059"/>
            <a:ext cx="1219200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C39AE44-AACD-FB56-6B86-FCA886906177}"/>
              </a:ext>
            </a:extLst>
          </p:cNvPr>
          <p:cNvSpPr txBox="1"/>
          <p:nvPr/>
        </p:nvSpPr>
        <p:spPr>
          <a:xfrm>
            <a:off x="2321859" y="1255059"/>
            <a:ext cx="6741458" cy="646331"/>
          </a:xfrm>
          <a:prstGeom prst="rect">
            <a:avLst/>
          </a:prstGeom>
          <a:noFill/>
        </p:spPr>
        <p:txBody>
          <a:bodyPr wrap="square" rtlCol="0">
            <a:spAutoFit/>
          </a:bodyPr>
          <a:lstStyle/>
          <a:p>
            <a:pPr algn="ctr"/>
            <a:r>
              <a:rPr lang="en-IN" sz="3600" u="sng" dirty="0">
                <a:solidFill>
                  <a:schemeClr val="accent6">
                    <a:lumMod val="50000"/>
                  </a:schemeClr>
                </a:solidFill>
              </a:rPr>
              <a:t>IMPACT </a:t>
            </a:r>
          </a:p>
        </p:txBody>
      </p:sp>
      <p:sp>
        <p:nvSpPr>
          <p:cNvPr id="4" name="TextBox 3">
            <a:extLst>
              <a:ext uri="{FF2B5EF4-FFF2-40B4-BE49-F238E27FC236}">
                <a16:creationId xmlns:a16="http://schemas.microsoft.com/office/drawing/2014/main" id="{4BF19039-1ADC-61D2-82D4-FA3EF169C47D}"/>
              </a:ext>
            </a:extLst>
          </p:cNvPr>
          <p:cNvSpPr txBox="1"/>
          <p:nvPr/>
        </p:nvSpPr>
        <p:spPr>
          <a:xfrm>
            <a:off x="82923" y="2273772"/>
            <a:ext cx="6100482" cy="4421723"/>
          </a:xfrm>
          <a:prstGeom prst="rect">
            <a:avLst/>
          </a:prstGeom>
          <a:noFill/>
        </p:spPr>
        <p:txBody>
          <a:bodyPr wrap="square">
            <a:spAutoFit/>
          </a:bodyPr>
          <a:lstStyle/>
          <a:p>
            <a:pPr marL="285750" indent="-285750" rtl="0" fontAlgn="base">
              <a:spcBef>
                <a:spcPts val="0"/>
              </a:spcBef>
              <a:spcAft>
                <a:spcPts val="0"/>
              </a:spcAft>
              <a:buFont typeface="Wingdings" panose="05000000000000000000" pitchFamily="2" charset="2"/>
              <a:buChar char="q"/>
            </a:pPr>
            <a:r>
              <a:rPr lang="en-GB" sz="1800" b="0" i="0" u="none" strike="noStrike" dirty="0">
                <a:solidFill>
                  <a:srgbClr val="000000"/>
                </a:solidFill>
                <a:effectLst/>
                <a:latin typeface="Gill Sans"/>
              </a:rPr>
              <a:t>Water Conservation</a:t>
            </a:r>
            <a:endParaRPr lang="en-GB" sz="1800" b="0" i="0" u="none" strike="noStrike" dirty="0">
              <a:solidFill>
                <a:srgbClr val="000000"/>
              </a:solidFill>
              <a:effectLst/>
              <a:latin typeface="Arial" panose="020B0604020202020204" pitchFamily="34" charset="0"/>
            </a:endParaRPr>
          </a:p>
          <a:p>
            <a:pPr marL="285750" indent="-285750" rtl="0" fontAlgn="base">
              <a:spcBef>
                <a:spcPts val="1000"/>
              </a:spcBef>
              <a:spcAft>
                <a:spcPts val="0"/>
              </a:spcAft>
              <a:buFont typeface="Wingdings" panose="05000000000000000000" pitchFamily="2" charset="2"/>
              <a:buChar char="q"/>
            </a:pPr>
            <a:r>
              <a:rPr lang="en-GB" sz="1800" b="0" i="0" u="none" strike="noStrike" dirty="0">
                <a:solidFill>
                  <a:srgbClr val="000000"/>
                </a:solidFill>
                <a:effectLst/>
                <a:latin typeface="Gill Sans"/>
              </a:rPr>
              <a:t>Optimum Yield</a:t>
            </a:r>
          </a:p>
          <a:p>
            <a:pPr marL="285750" indent="-285750" rtl="0" fontAlgn="base">
              <a:spcBef>
                <a:spcPts val="1000"/>
              </a:spcBef>
              <a:spcAft>
                <a:spcPts val="0"/>
              </a:spcAft>
              <a:buFont typeface="Wingdings" panose="05000000000000000000" pitchFamily="2" charset="2"/>
              <a:buChar char="q"/>
            </a:pPr>
            <a:r>
              <a:rPr lang="en-GB" sz="1800" b="0" i="0" u="none" strike="noStrike" dirty="0">
                <a:solidFill>
                  <a:srgbClr val="000000"/>
                </a:solidFill>
                <a:effectLst/>
                <a:latin typeface="Gill Sans"/>
              </a:rPr>
              <a:t>Less use of </a:t>
            </a:r>
            <a:r>
              <a:rPr lang="en-IN" sz="1800" b="0" i="0" u="none" strike="noStrike" dirty="0">
                <a:solidFill>
                  <a:srgbClr val="000000"/>
                </a:solidFill>
                <a:effectLst/>
                <a:latin typeface="Gill Sans"/>
              </a:rPr>
              <a:t>fertilizers </a:t>
            </a:r>
            <a:endParaRPr lang="en-GB" sz="1800" b="0" i="0" u="none" strike="noStrike" dirty="0">
              <a:solidFill>
                <a:srgbClr val="000000"/>
              </a:solidFill>
              <a:effectLst/>
              <a:latin typeface="Arial" panose="020B0604020202020204" pitchFamily="34" charset="0"/>
            </a:endParaRPr>
          </a:p>
          <a:p>
            <a:pPr marL="285750" indent="-285750" rtl="0" fontAlgn="base">
              <a:spcBef>
                <a:spcPts val="1000"/>
              </a:spcBef>
              <a:spcAft>
                <a:spcPts val="0"/>
              </a:spcAft>
              <a:buFont typeface="Wingdings" panose="05000000000000000000" pitchFamily="2" charset="2"/>
              <a:buChar char="q"/>
            </a:pPr>
            <a:r>
              <a:rPr lang="en-GB" sz="1800" b="0" i="0" u="none" strike="noStrike" dirty="0">
                <a:solidFill>
                  <a:srgbClr val="000000"/>
                </a:solidFill>
                <a:effectLst/>
                <a:latin typeface="Gill Sans"/>
              </a:rPr>
              <a:t>Risk free farming</a:t>
            </a:r>
            <a:endParaRPr lang="en-GB" sz="1800" b="0" i="0" u="none" strike="noStrike" dirty="0">
              <a:solidFill>
                <a:srgbClr val="000000"/>
              </a:solidFill>
              <a:effectLst/>
              <a:latin typeface="Arial" panose="020B0604020202020204" pitchFamily="34" charset="0"/>
            </a:endParaRPr>
          </a:p>
          <a:p>
            <a:pPr marL="285750" indent="-285750" rtl="0" fontAlgn="base">
              <a:spcBef>
                <a:spcPts val="1000"/>
              </a:spcBef>
              <a:spcAft>
                <a:spcPts val="0"/>
              </a:spcAft>
              <a:buFont typeface="Wingdings" panose="05000000000000000000" pitchFamily="2" charset="2"/>
              <a:buChar char="q"/>
            </a:pPr>
            <a:r>
              <a:rPr lang="en-GB" sz="1800" b="0" i="0" u="none" strike="noStrike" dirty="0">
                <a:solidFill>
                  <a:srgbClr val="000000"/>
                </a:solidFill>
                <a:effectLst/>
                <a:latin typeface="Gill Sans"/>
              </a:rPr>
              <a:t>Time saving</a:t>
            </a:r>
            <a:endParaRPr lang="en-GB" sz="1800" b="0" i="0" u="none" strike="noStrike" dirty="0">
              <a:solidFill>
                <a:srgbClr val="000000"/>
              </a:solidFill>
              <a:effectLst/>
              <a:latin typeface="Arial" panose="020B0604020202020204" pitchFamily="34" charset="0"/>
            </a:endParaRPr>
          </a:p>
          <a:p>
            <a:pPr marL="285750" indent="-285750" rtl="0" fontAlgn="base">
              <a:spcBef>
                <a:spcPts val="1000"/>
              </a:spcBef>
              <a:spcAft>
                <a:spcPts val="0"/>
              </a:spcAft>
              <a:buFont typeface="Wingdings" panose="05000000000000000000" pitchFamily="2" charset="2"/>
              <a:buChar char="q"/>
            </a:pPr>
            <a:r>
              <a:rPr lang="en-GB" sz="1800" b="0" i="0" u="none" strike="noStrike" dirty="0">
                <a:solidFill>
                  <a:srgbClr val="000000"/>
                </a:solidFill>
                <a:effectLst/>
                <a:latin typeface="Gill Sans"/>
              </a:rPr>
              <a:t>Better management of large fields</a:t>
            </a:r>
            <a:endParaRPr lang="en-GB" sz="1800" b="0" i="0" u="none" strike="noStrike" dirty="0">
              <a:solidFill>
                <a:srgbClr val="000000"/>
              </a:solidFill>
              <a:effectLst/>
              <a:latin typeface="Arial" panose="020B0604020202020204" pitchFamily="34" charset="0"/>
            </a:endParaRPr>
          </a:p>
          <a:p>
            <a:pPr marL="285750" indent="-285750" rtl="0" fontAlgn="base">
              <a:spcBef>
                <a:spcPts val="1000"/>
              </a:spcBef>
              <a:spcAft>
                <a:spcPts val="0"/>
              </a:spcAft>
              <a:buFont typeface="Wingdings" panose="05000000000000000000" pitchFamily="2" charset="2"/>
              <a:buChar char="q"/>
            </a:pPr>
            <a:r>
              <a:rPr lang="en-GB" sz="1800" b="0" i="0" u="none" strike="noStrike" dirty="0">
                <a:solidFill>
                  <a:srgbClr val="000000"/>
                </a:solidFill>
                <a:effectLst/>
                <a:latin typeface="Gill Sans"/>
              </a:rPr>
              <a:t>Danger free control</a:t>
            </a:r>
            <a:endParaRPr lang="en-GB" sz="1800" b="0" i="0" u="none" strike="noStrike" dirty="0">
              <a:solidFill>
                <a:srgbClr val="000000"/>
              </a:solidFill>
              <a:effectLst/>
              <a:latin typeface="Arial" panose="020B0604020202020204" pitchFamily="34" charset="0"/>
            </a:endParaRPr>
          </a:p>
          <a:p>
            <a:pPr marL="285750" indent="-285750" rtl="0" fontAlgn="base">
              <a:spcBef>
                <a:spcPts val="1000"/>
              </a:spcBef>
              <a:spcAft>
                <a:spcPts val="0"/>
              </a:spcAft>
              <a:buFont typeface="Wingdings" panose="05000000000000000000" pitchFamily="2" charset="2"/>
              <a:buChar char="q"/>
            </a:pPr>
            <a:r>
              <a:rPr lang="en-GB" sz="1800" b="0" i="0" u="none" strike="noStrike" dirty="0">
                <a:solidFill>
                  <a:srgbClr val="000000"/>
                </a:solidFill>
                <a:effectLst/>
                <a:latin typeface="Gill Sans"/>
              </a:rPr>
              <a:t>Optimum use of electricity</a:t>
            </a:r>
            <a:endParaRPr lang="en-GB" sz="1800" b="0" i="0" u="none" strike="noStrike" dirty="0">
              <a:solidFill>
                <a:srgbClr val="000000"/>
              </a:solidFill>
              <a:effectLst/>
              <a:latin typeface="Arial" panose="020B0604020202020204" pitchFamily="34" charset="0"/>
            </a:endParaRPr>
          </a:p>
          <a:p>
            <a:pPr marL="285750" indent="-285750" rtl="0" fontAlgn="base">
              <a:spcBef>
                <a:spcPts val="1000"/>
              </a:spcBef>
              <a:spcAft>
                <a:spcPts val="0"/>
              </a:spcAft>
              <a:buFont typeface="Wingdings" panose="05000000000000000000" pitchFamily="2" charset="2"/>
              <a:buChar char="q"/>
            </a:pPr>
            <a:r>
              <a:rPr lang="en-GB" sz="1800" b="0" i="0" u="none" strike="noStrike" dirty="0">
                <a:solidFill>
                  <a:srgbClr val="000000"/>
                </a:solidFill>
                <a:effectLst/>
                <a:latin typeface="Gill Sans"/>
              </a:rPr>
              <a:t>Less visits</a:t>
            </a:r>
            <a:endParaRPr lang="en-GB" sz="1800" b="0" i="0" u="none" strike="noStrike" dirty="0">
              <a:solidFill>
                <a:srgbClr val="000000"/>
              </a:solidFill>
              <a:effectLst/>
              <a:latin typeface="Arial" panose="020B0604020202020204" pitchFamily="34" charset="0"/>
            </a:endParaRPr>
          </a:p>
          <a:p>
            <a:pPr marL="285750" indent="-285750" rtl="0" fontAlgn="base">
              <a:spcBef>
                <a:spcPts val="1000"/>
              </a:spcBef>
              <a:spcAft>
                <a:spcPts val="0"/>
              </a:spcAft>
              <a:buFont typeface="Wingdings" panose="05000000000000000000" pitchFamily="2" charset="2"/>
              <a:buChar char="q"/>
            </a:pPr>
            <a:r>
              <a:rPr lang="en-GB" sz="1800" b="0" i="0" u="none" strike="noStrike" dirty="0">
                <a:solidFill>
                  <a:srgbClr val="000000"/>
                </a:solidFill>
                <a:effectLst/>
                <a:latin typeface="Gill Sans"/>
              </a:rPr>
              <a:t>Water usage data/depository for farmers to regulate</a:t>
            </a:r>
          </a:p>
          <a:p>
            <a:pPr rtl="0" fontAlgn="base">
              <a:spcBef>
                <a:spcPts val="1000"/>
              </a:spcBef>
              <a:spcAft>
                <a:spcPts val="0"/>
              </a:spcAft>
            </a:pPr>
            <a:r>
              <a:rPr lang="en-GB" sz="1800" b="0" i="0" u="none" strike="noStrike" dirty="0">
                <a:solidFill>
                  <a:srgbClr val="000000"/>
                </a:solidFill>
                <a:effectLst/>
                <a:latin typeface="Gill Sans"/>
              </a:rPr>
              <a:t> water bodies.</a:t>
            </a:r>
            <a:endParaRPr lang="en-GB" sz="1800" b="0" i="0" u="none" strike="noStrike" dirty="0">
              <a:solidFill>
                <a:srgbClr val="000000"/>
              </a:solidFill>
              <a:effectLst/>
              <a:latin typeface="Arial" panose="020B0604020202020204" pitchFamily="34" charset="0"/>
            </a:endParaRPr>
          </a:p>
        </p:txBody>
      </p:sp>
      <p:pic>
        <p:nvPicPr>
          <p:cNvPr id="10246" name="Picture 6" descr="Farm Safety: A Risk with Consequences - Jersey Journal">
            <a:extLst>
              <a:ext uri="{FF2B5EF4-FFF2-40B4-BE49-F238E27FC236}">
                <a16:creationId xmlns:a16="http://schemas.microsoft.com/office/drawing/2014/main" id="{D3F1DC60-CCB7-54D4-F751-A187C287F7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3317" y="2184125"/>
            <a:ext cx="2867025" cy="1590675"/>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descr="A Guide to Water Conservation - Saving Water and the Earth">
            <a:extLst>
              <a:ext uri="{FF2B5EF4-FFF2-40B4-BE49-F238E27FC236}">
                <a16:creationId xmlns:a16="http://schemas.microsoft.com/office/drawing/2014/main" id="{72E40F42-336D-6621-71CC-6C2B768E4E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37498" y="2184124"/>
            <a:ext cx="2371725" cy="1590675"/>
          </a:xfrm>
          <a:prstGeom prst="rect">
            <a:avLst/>
          </a:prstGeom>
          <a:noFill/>
          <a:extLst>
            <a:ext uri="{909E8E84-426E-40DD-AFC4-6F175D3DCCD1}">
              <a14:hiddenFill xmlns:a14="http://schemas.microsoft.com/office/drawing/2010/main">
                <a:solidFill>
                  <a:srgbClr val="FFFFFF"/>
                </a:solidFill>
              </a14:hiddenFill>
            </a:ext>
          </a:extLst>
        </p:spPr>
      </p:pic>
      <p:pic>
        <p:nvPicPr>
          <p:cNvPr id="10250" name="Picture 10" descr="Climate change is affecting crop yields and reducing global food supplies |  Greenbiz">
            <a:extLst>
              <a:ext uri="{FF2B5EF4-FFF2-40B4-BE49-F238E27FC236}">
                <a16:creationId xmlns:a16="http://schemas.microsoft.com/office/drawing/2014/main" id="{AEAF0290-B2DD-9AFA-F7FE-D47D67A6E01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40204" y="2184123"/>
            <a:ext cx="2743200" cy="1590675"/>
          </a:xfrm>
          <a:prstGeom prst="rect">
            <a:avLst/>
          </a:prstGeom>
          <a:noFill/>
          <a:extLst>
            <a:ext uri="{909E8E84-426E-40DD-AFC4-6F175D3DCCD1}">
              <a14:hiddenFill xmlns:a14="http://schemas.microsoft.com/office/drawing/2010/main">
                <a:solidFill>
                  <a:srgbClr val="FFFFFF"/>
                </a:solidFill>
              </a14:hiddenFill>
            </a:ext>
          </a:extLst>
        </p:spPr>
      </p:pic>
      <p:pic>
        <p:nvPicPr>
          <p:cNvPr id="10252" name="Picture 12" descr="How to measure employee productivity">
            <a:extLst>
              <a:ext uri="{FF2B5EF4-FFF2-40B4-BE49-F238E27FC236}">
                <a16:creationId xmlns:a16="http://schemas.microsoft.com/office/drawing/2014/main" id="{AAFAF817-B319-CA43-E258-05C52899A6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63317" y="4057535"/>
            <a:ext cx="2867025"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254" name="Picture 14" descr="Increase your salary by 20% with these online classes">
            <a:extLst>
              <a:ext uri="{FF2B5EF4-FFF2-40B4-BE49-F238E27FC236}">
                <a16:creationId xmlns:a16="http://schemas.microsoft.com/office/drawing/2014/main" id="{DEBDFE87-86FD-0142-17E4-8A8625EBF5A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51723" y="4057531"/>
            <a:ext cx="2857500" cy="1600204"/>
          </a:xfrm>
          <a:prstGeom prst="rect">
            <a:avLst/>
          </a:prstGeom>
          <a:noFill/>
          <a:extLst>
            <a:ext uri="{909E8E84-426E-40DD-AFC4-6F175D3DCCD1}">
              <a14:hiddenFill xmlns:a14="http://schemas.microsoft.com/office/drawing/2010/main">
                <a:solidFill>
                  <a:srgbClr val="FFFFFF"/>
                </a:solidFill>
              </a14:hiddenFill>
            </a:ext>
          </a:extLst>
        </p:spPr>
      </p:pic>
      <p:pic>
        <p:nvPicPr>
          <p:cNvPr id="10256" name="Picture 16" descr="Save time - Free hands and gestures icons">
            <a:extLst>
              <a:ext uri="{FF2B5EF4-FFF2-40B4-BE49-F238E27FC236}">
                <a16:creationId xmlns:a16="http://schemas.microsoft.com/office/drawing/2014/main" id="{43D30DC7-C5EE-8C58-430C-8AA35FFFFED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92070" y="4057532"/>
            <a:ext cx="1900517" cy="160020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6C8B8315-9DC1-4255-8060-C898291D379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764373" y="46384"/>
            <a:ext cx="1856430" cy="1208674"/>
          </a:xfrm>
          <a:prstGeom prst="rect">
            <a:avLst/>
          </a:prstGeom>
        </p:spPr>
      </p:pic>
    </p:spTree>
    <p:extLst>
      <p:ext uri="{BB962C8B-B14F-4D97-AF65-F5344CB8AC3E}">
        <p14:creationId xmlns:p14="http://schemas.microsoft.com/office/powerpoint/2010/main" val="2672840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A0CB427-673E-5FDB-FE49-B26F31B51F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695" y="189940"/>
            <a:ext cx="1119187" cy="90320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ogo">
            <a:extLst>
              <a:ext uri="{FF2B5EF4-FFF2-40B4-BE49-F238E27FC236}">
                <a16:creationId xmlns:a16="http://schemas.microsoft.com/office/drawing/2014/main" id="{F49070D2-98DC-B05C-B69E-129EFD1E8E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5295" y="189940"/>
            <a:ext cx="1926010" cy="907544"/>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75648491-BF7B-6A7B-9501-E7CF43162431}"/>
              </a:ext>
            </a:extLst>
          </p:cNvPr>
          <p:cNvCxnSpPr>
            <a:cxnSpLocks/>
          </p:cNvCxnSpPr>
          <p:nvPr/>
        </p:nvCxnSpPr>
        <p:spPr>
          <a:xfrm>
            <a:off x="0" y="1255059"/>
            <a:ext cx="1219200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C39AE44-AACD-FB56-6B86-FCA886906177}"/>
              </a:ext>
            </a:extLst>
          </p:cNvPr>
          <p:cNvSpPr txBox="1"/>
          <p:nvPr/>
        </p:nvSpPr>
        <p:spPr>
          <a:xfrm>
            <a:off x="2321859" y="1255059"/>
            <a:ext cx="6741458" cy="646331"/>
          </a:xfrm>
          <a:prstGeom prst="rect">
            <a:avLst/>
          </a:prstGeom>
          <a:noFill/>
        </p:spPr>
        <p:txBody>
          <a:bodyPr wrap="square" rtlCol="0">
            <a:spAutoFit/>
          </a:bodyPr>
          <a:lstStyle/>
          <a:p>
            <a:pPr algn="ctr"/>
            <a:r>
              <a:rPr lang="en-IN" sz="3600" u="sng" dirty="0">
                <a:solidFill>
                  <a:schemeClr val="accent6">
                    <a:lumMod val="50000"/>
                  </a:schemeClr>
                </a:solidFill>
              </a:rPr>
              <a:t>TRACTION </a:t>
            </a:r>
          </a:p>
        </p:txBody>
      </p:sp>
      <p:sp>
        <p:nvSpPr>
          <p:cNvPr id="4" name="TextBox 3">
            <a:extLst>
              <a:ext uri="{FF2B5EF4-FFF2-40B4-BE49-F238E27FC236}">
                <a16:creationId xmlns:a16="http://schemas.microsoft.com/office/drawing/2014/main" id="{1FA0C017-6D64-616F-BFC3-8A69F587DC3E}"/>
              </a:ext>
            </a:extLst>
          </p:cNvPr>
          <p:cNvSpPr txBox="1"/>
          <p:nvPr/>
        </p:nvSpPr>
        <p:spPr>
          <a:xfrm>
            <a:off x="627528" y="2015988"/>
            <a:ext cx="10865225" cy="4591000"/>
          </a:xfrm>
          <a:prstGeom prst="rect">
            <a:avLst/>
          </a:prstGeom>
          <a:noFill/>
        </p:spPr>
        <p:txBody>
          <a:bodyPr wrap="square">
            <a:spAutoFit/>
          </a:bodyPr>
          <a:lstStyle/>
          <a:p>
            <a:pPr marL="285750" indent="-285750" rtl="0" fontAlgn="base">
              <a:spcBef>
                <a:spcPts val="0"/>
              </a:spcBef>
              <a:spcAft>
                <a:spcPts val="0"/>
              </a:spcAft>
              <a:buFont typeface="Wingdings" panose="05000000000000000000" pitchFamily="2" charset="2"/>
              <a:buChar char="q"/>
            </a:pPr>
            <a:r>
              <a:rPr lang="en-GB" sz="1800" b="0" i="0" u="none" strike="noStrike" dirty="0">
                <a:solidFill>
                  <a:srgbClr val="000000"/>
                </a:solidFill>
                <a:effectLst/>
                <a:latin typeface="Gill Sans"/>
              </a:rPr>
              <a:t>Developed MVP for GURU JI , Protect , Protect + and GURU JI Secure  technology and developed prototype for GURU JI Mech , Mech + , and digital water meter.</a:t>
            </a:r>
          </a:p>
          <a:p>
            <a:pPr marL="285750" indent="-285750" rtl="0" fontAlgn="base">
              <a:spcBef>
                <a:spcPts val="0"/>
              </a:spcBef>
              <a:spcAft>
                <a:spcPts val="0"/>
              </a:spcAft>
              <a:buFont typeface="Wingdings" panose="05000000000000000000" pitchFamily="2" charset="2"/>
              <a:buChar char="q"/>
            </a:pPr>
            <a:r>
              <a:rPr lang="en-GB" sz="1800" b="0" i="0" u="none" strike="noStrike" dirty="0">
                <a:solidFill>
                  <a:srgbClr val="000000"/>
                </a:solidFill>
                <a:effectLst/>
                <a:latin typeface="Gill Sans"/>
              </a:rPr>
              <a:t>Reached at POC Level </a:t>
            </a:r>
            <a:r>
              <a:rPr lang="en-GB" dirty="0">
                <a:solidFill>
                  <a:srgbClr val="000000"/>
                </a:solidFill>
                <a:latin typeface="Gill Sans"/>
              </a:rPr>
              <a:t>of NPK Sensors.</a:t>
            </a:r>
            <a:endParaRPr lang="en-GB" sz="1800" b="0" i="0" u="none" strike="noStrike" dirty="0">
              <a:solidFill>
                <a:srgbClr val="000000"/>
              </a:solidFill>
              <a:effectLst/>
              <a:latin typeface="Arial" panose="020B0604020202020204" pitchFamily="34" charset="0"/>
            </a:endParaRPr>
          </a:p>
          <a:p>
            <a:pPr marL="285750" indent="-285750" rtl="0" fontAlgn="base">
              <a:spcBef>
                <a:spcPts val="1000"/>
              </a:spcBef>
              <a:spcAft>
                <a:spcPts val="0"/>
              </a:spcAft>
              <a:buFont typeface="Wingdings" panose="05000000000000000000" pitchFamily="2" charset="2"/>
              <a:buChar char="q"/>
            </a:pPr>
            <a:r>
              <a:rPr lang="en-GB" sz="1800" b="0" i="0" u="none" strike="noStrike" dirty="0">
                <a:solidFill>
                  <a:srgbClr val="000000"/>
                </a:solidFill>
                <a:effectLst/>
                <a:latin typeface="Gill Sans"/>
              </a:rPr>
              <a:t>Applied patent for the irrigation regulate and monitoring system</a:t>
            </a:r>
            <a:endParaRPr lang="en-GB" sz="1800" b="0" i="0" u="none" strike="noStrike" dirty="0">
              <a:solidFill>
                <a:srgbClr val="000000"/>
              </a:solidFill>
              <a:effectLst/>
              <a:latin typeface="Arial" panose="020B0604020202020204" pitchFamily="34" charset="0"/>
            </a:endParaRPr>
          </a:p>
          <a:p>
            <a:pPr marL="285750" indent="-285750" rtl="0" fontAlgn="base">
              <a:spcBef>
                <a:spcPts val="1000"/>
              </a:spcBef>
              <a:spcAft>
                <a:spcPts val="0"/>
              </a:spcAft>
              <a:buFont typeface="Wingdings" panose="05000000000000000000" pitchFamily="2" charset="2"/>
              <a:buChar char="q"/>
            </a:pPr>
            <a:r>
              <a:rPr lang="en-GB" sz="1800" b="0" i="0" u="none" strike="noStrike" dirty="0">
                <a:solidFill>
                  <a:srgbClr val="000000"/>
                </a:solidFill>
                <a:effectLst/>
                <a:latin typeface="Gill Sans"/>
              </a:rPr>
              <a:t>Established Distribution and sales Channel in 15 States of India.</a:t>
            </a:r>
            <a:endParaRPr lang="en-GB" sz="1800" b="0" i="0" u="none" strike="noStrike" dirty="0">
              <a:solidFill>
                <a:srgbClr val="000000"/>
              </a:solidFill>
              <a:effectLst/>
              <a:latin typeface="Arial" panose="020B0604020202020204" pitchFamily="34" charset="0"/>
            </a:endParaRPr>
          </a:p>
          <a:p>
            <a:pPr marL="285750" indent="-285750" rtl="0" fontAlgn="base">
              <a:spcBef>
                <a:spcPts val="1000"/>
              </a:spcBef>
              <a:spcAft>
                <a:spcPts val="0"/>
              </a:spcAft>
              <a:buFont typeface="Wingdings" panose="05000000000000000000" pitchFamily="2" charset="2"/>
              <a:buChar char="q"/>
            </a:pPr>
            <a:r>
              <a:rPr lang="en-GB" sz="1800" b="0" i="0" u="none" strike="noStrike" dirty="0">
                <a:solidFill>
                  <a:srgbClr val="000000"/>
                </a:solidFill>
                <a:effectLst/>
                <a:latin typeface="Gill Sans"/>
              </a:rPr>
              <a:t>Got PO for 80000 Units in 75 Districts in Uttar Pradesh. </a:t>
            </a:r>
            <a:endParaRPr lang="en-GB" sz="1800" b="0" i="0" u="none" strike="noStrike" dirty="0">
              <a:solidFill>
                <a:srgbClr val="000000"/>
              </a:solidFill>
              <a:effectLst/>
              <a:latin typeface="Arial" panose="020B0604020202020204" pitchFamily="34" charset="0"/>
            </a:endParaRPr>
          </a:p>
          <a:p>
            <a:pPr marL="285750" indent="-285750" rtl="0" fontAlgn="base">
              <a:spcBef>
                <a:spcPts val="1000"/>
              </a:spcBef>
              <a:spcAft>
                <a:spcPts val="0"/>
              </a:spcAft>
              <a:buFont typeface="Wingdings" panose="05000000000000000000" pitchFamily="2" charset="2"/>
              <a:buChar char="q"/>
            </a:pPr>
            <a:r>
              <a:rPr lang="en-GB" sz="1800" b="0" i="0" u="none" strike="noStrike" dirty="0">
                <a:solidFill>
                  <a:srgbClr val="000000"/>
                </a:solidFill>
                <a:effectLst/>
                <a:latin typeface="Gill Sans"/>
              </a:rPr>
              <a:t>Successfully running at five locations in Rajasthan for </a:t>
            </a:r>
            <a:r>
              <a:rPr lang="en-GB" dirty="0">
                <a:solidFill>
                  <a:srgbClr val="000000"/>
                </a:solidFill>
                <a:latin typeface="Gill Sans"/>
              </a:rPr>
              <a:t>18</a:t>
            </a:r>
            <a:r>
              <a:rPr lang="en-GB" sz="1800" b="0" i="0" u="none" strike="noStrike" dirty="0">
                <a:solidFill>
                  <a:srgbClr val="000000"/>
                </a:solidFill>
                <a:effectLst/>
                <a:latin typeface="Gill Sans"/>
              </a:rPr>
              <a:t> months and each product turned on/off the motor 6000 times and completed a growth period of crop.</a:t>
            </a:r>
            <a:endParaRPr lang="en-GB" sz="1800" b="0" i="0" u="none" strike="noStrike" dirty="0">
              <a:solidFill>
                <a:srgbClr val="000000"/>
              </a:solidFill>
              <a:effectLst/>
              <a:latin typeface="Arial" panose="020B0604020202020204" pitchFamily="34" charset="0"/>
            </a:endParaRPr>
          </a:p>
          <a:p>
            <a:pPr marL="285750" indent="-285750" rtl="0" fontAlgn="base">
              <a:spcBef>
                <a:spcPts val="1000"/>
              </a:spcBef>
              <a:spcAft>
                <a:spcPts val="0"/>
              </a:spcAft>
              <a:buFont typeface="Wingdings" panose="05000000000000000000" pitchFamily="2" charset="2"/>
              <a:buChar char="q"/>
            </a:pPr>
            <a:r>
              <a:rPr lang="en-GB" sz="1800" b="0" i="0" u="none" strike="noStrike" dirty="0">
                <a:solidFill>
                  <a:srgbClr val="000000"/>
                </a:solidFill>
                <a:effectLst/>
                <a:latin typeface="Gill Sans"/>
              </a:rPr>
              <a:t>Received feedback and suggestions from five pilot product user and currently working on some improvements based on their suggestions. </a:t>
            </a:r>
            <a:endParaRPr lang="en-GB" sz="1800" b="0" i="0" u="none" strike="noStrike" dirty="0">
              <a:solidFill>
                <a:srgbClr val="000000"/>
              </a:solidFill>
              <a:effectLst/>
              <a:latin typeface="Arial" panose="020B0604020202020204" pitchFamily="34" charset="0"/>
            </a:endParaRPr>
          </a:p>
          <a:p>
            <a:pPr marL="285750" indent="-285750" rtl="0" fontAlgn="base">
              <a:spcBef>
                <a:spcPts val="1000"/>
              </a:spcBef>
              <a:spcAft>
                <a:spcPts val="0"/>
              </a:spcAft>
              <a:buFont typeface="Wingdings" panose="05000000000000000000" pitchFamily="2" charset="2"/>
              <a:buChar char="q"/>
            </a:pPr>
            <a:r>
              <a:rPr lang="en-GB" sz="1800" b="0" i="0" u="none" strike="noStrike" dirty="0">
                <a:solidFill>
                  <a:srgbClr val="000000"/>
                </a:solidFill>
                <a:effectLst/>
                <a:latin typeface="Gill Sans"/>
              </a:rPr>
              <a:t>Received feedback and suggestions from five pilot product user and currently working on some improvements based on their suggestions. </a:t>
            </a:r>
            <a:endParaRPr lang="en-GB" sz="1800" b="0" i="0" u="none" strike="noStrike" dirty="0">
              <a:solidFill>
                <a:srgbClr val="000000"/>
              </a:solidFill>
              <a:effectLst/>
              <a:latin typeface="Arial" panose="020B0604020202020204" pitchFamily="34" charset="0"/>
            </a:endParaRPr>
          </a:p>
          <a:p>
            <a:pPr marL="285750" indent="-285750" rtl="0" fontAlgn="base">
              <a:spcBef>
                <a:spcPts val="1000"/>
              </a:spcBef>
              <a:spcAft>
                <a:spcPts val="0"/>
              </a:spcAft>
              <a:buFont typeface="Wingdings" panose="05000000000000000000" pitchFamily="2" charset="2"/>
              <a:buChar char="q"/>
            </a:pPr>
            <a:r>
              <a:rPr lang="en-GB" sz="1800" b="0" i="0" u="none" strike="noStrike" dirty="0">
                <a:solidFill>
                  <a:srgbClr val="000000"/>
                </a:solidFill>
                <a:effectLst/>
                <a:latin typeface="Gill Sans"/>
              </a:rPr>
              <a:t>Completed a market survey with  more than 10000 Farmers.</a:t>
            </a:r>
            <a:endParaRPr lang="en-GB" sz="1800" b="0" i="0" u="none" strike="noStrike" dirty="0">
              <a:solidFill>
                <a:srgbClr val="000000"/>
              </a:solidFill>
              <a:effectLst/>
              <a:latin typeface="Arial" panose="020B0604020202020204" pitchFamily="34" charset="0"/>
            </a:endParaRPr>
          </a:p>
        </p:txBody>
      </p:sp>
      <p:pic>
        <p:nvPicPr>
          <p:cNvPr id="3" name="Picture 2">
            <a:extLst>
              <a:ext uri="{FF2B5EF4-FFF2-40B4-BE49-F238E27FC236}">
                <a16:creationId xmlns:a16="http://schemas.microsoft.com/office/drawing/2014/main" id="{A349A4AA-8A54-DA42-FC17-A957553BE1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4373" y="25987"/>
            <a:ext cx="1856430" cy="1208674"/>
          </a:xfrm>
          <a:prstGeom prst="rect">
            <a:avLst/>
          </a:prstGeom>
        </p:spPr>
      </p:pic>
    </p:spTree>
    <p:extLst>
      <p:ext uri="{BB962C8B-B14F-4D97-AF65-F5344CB8AC3E}">
        <p14:creationId xmlns:p14="http://schemas.microsoft.com/office/powerpoint/2010/main" val="12344804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A0CB427-673E-5FDB-FE49-B26F31B51F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695" y="189940"/>
            <a:ext cx="1119187" cy="90320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ogo">
            <a:extLst>
              <a:ext uri="{FF2B5EF4-FFF2-40B4-BE49-F238E27FC236}">
                <a16:creationId xmlns:a16="http://schemas.microsoft.com/office/drawing/2014/main" id="{F49070D2-98DC-B05C-B69E-129EFD1E8E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5295" y="189940"/>
            <a:ext cx="1926010" cy="907544"/>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75648491-BF7B-6A7B-9501-E7CF43162431}"/>
              </a:ext>
            </a:extLst>
          </p:cNvPr>
          <p:cNvCxnSpPr>
            <a:cxnSpLocks/>
          </p:cNvCxnSpPr>
          <p:nvPr/>
        </p:nvCxnSpPr>
        <p:spPr>
          <a:xfrm>
            <a:off x="0" y="1255059"/>
            <a:ext cx="1219200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C39AE44-AACD-FB56-6B86-FCA886906177}"/>
              </a:ext>
            </a:extLst>
          </p:cNvPr>
          <p:cNvSpPr txBox="1"/>
          <p:nvPr/>
        </p:nvSpPr>
        <p:spPr>
          <a:xfrm>
            <a:off x="2321859" y="1255059"/>
            <a:ext cx="6741458" cy="646331"/>
          </a:xfrm>
          <a:prstGeom prst="rect">
            <a:avLst/>
          </a:prstGeom>
          <a:noFill/>
        </p:spPr>
        <p:txBody>
          <a:bodyPr wrap="square" rtlCol="0">
            <a:spAutoFit/>
          </a:bodyPr>
          <a:lstStyle/>
          <a:p>
            <a:pPr algn="ctr"/>
            <a:r>
              <a:rPr lang="en-IN" sz="3600" u="sng" dirty="0">
                <a:solidFill>
                  <a:schemeClr val="accent6">
                    <a:lumMod val="50000"/>
                  </a:schemeClr>
                </a:solidFill>
              </a:rPr>
              <a:t>FINANCIAL </a:t>
            </a:r>
          </a:p>
        </p:txBody>
      </p:sp>
      <p:graphicFrame>
        <p:nvGraphicFramePr>
          <p:cNvPr id="3" name="Table 3">
            <a:extLst>
              <a:ext uri="{FF2B5EF4-FFF2-40B4-BE49-F238E27FC236}">
                <a16:creationId xmlns:a16="http://schemas.microsoft.com/office/drawing/2014/main" id="{30768677-3703-A589-51C4-EFEEF33DACC7}"/>
              </a:ext>
            </a:extLst>
          </p:cNvPr>
          <p:cNvGraphicFramePr>
            <a:graphicFrameLocks noGrp="1"/>
          </p:cNvGraphicFramePr>
          <p:nvPr>
            <p:extLst>
              <p:ext uri="{D42A27DB-BD31-4B8C-83A1-F6EECF244321}">
                <p14:modId xmlns:p14="http://schemas.microsoft.com/office/powerpoint/2010/main" val="4223477113"/>
              </p:ext>
            </p:extLst>
          </p:nvPr>
        </p:nvGraphicFramePr>
        <p:xfrm>
          <a:off x="681319" y="2315383"/>
          <a:ext cx="11017622" cy="2118360"/>
        </p:xfrm>
        <a:graphic>
          <a:graphicData uri="http://schemas.openxmlformats.org/drawingml/2006/table">
            <a:tbl>
              <a:tblPr firstRow="1" bandRow="1">
                <a:tableStyleId>{5C22544A-7EE6-4342-B048-85BDC9FD1C3A}</a:tableStyleId>
              </a:tblPr>
              <a:tblGrid>
                <a:gridCol w="631894">
                  <a:extLst>
                    <a:ext uri="{9D8B030D-6E8A-4147-A177-3AD203B41FA5}">
                      <a16:colId xmlns:a16="http://schemas.microsoft.com/office/drawing/2014/main" val="1317271122"/>
                    </a:ext>
                  </a:extLst>
                </a:gridCol>
                <a:gridCol w="3775156">
                  <a:extLst>
                    <a:ext uri="{9D8B030D-6E8A-4147-A177-3AD203B41FA5}">
                      <a16:colId xmlns:a16="http://schemas.microsoft.com/office/drawing/2014/main" val="4146243955"/>
                    </a:ext>
                  </a:extLst>
                </a:gridCol>
                <a:gridCol w="2203524">
                  <a:extLst>
                    <a:ext uri="{9D8B030D-6E8A-4147-A177-3AD203B41FA5}">
                      <a16:colId xmlns:a16="http://schemas.microsoft.com/office/drawing/2014/main" val="1526992821"/>
                    </a:ext>
                  </a:extLst>
                </a:gridCol>
                <a:gridCol w="2203524">
                  <a:extLst>
                    <a:ext uri="{9D8B030D-6E8A-4147-A177-3AD203B41FA5}">
                      <a16:colId xmlns:a16="http://schemas.microsoft.com/office/drawing/2014/main" val="3610393349"/>
                    </a:ext>
                  </a:extLst>
                </a:gridCol>
                <a:gridCol w="2203524">
                  <a:extLst>
                    <a:ext uri="{9D8B030D-6E8A-4147-A177-3AD203B41FA5}">
                      <a16:colId xmlns:a16="http://schemas.microsoft.com/office/drawing/2014/main" val="3819407790"/>
                    </a:ext>
                  </a:extLst>
                </a:gridCol>
              </a:tblGrid>
              <a:tr h="370840">
                <a:tc>
                  <a:txBody>
                    <a:bodyPr/>
                    <a:lstStyle/>
                    <a:p>
                      <a:r>
                        <a:rPr lang="en-IN" dirty="0"/>
                        <a:t>Sr. No.</a:t>
                      </a:r>
                    </a:p>
                  </a:txBody>
                  <a:tcPr/>
                </a:tc>
                <a:tc>
                  <a:txBody>
                    <a:bodyPr/>
                    <a:lstStyle/>
                    <a:p>
                      <a:r>
                        <a:rPr lang="en-IN" dirty="0"/>
                        <a:t>Item </a:t>
                      </a:r>
                    </a:p>
                  </a:txBody>
                  <a:tcPr/>
                </a:tc>
                <a:tc>
                  <a:txBody>
                    <a:bodyPr/>
                    <a:lstStyle/>
                    <a:p>
                      <a:r>
                        <a:rPr lang="en-IN" dirty="0"/>
                        <a:t>Price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Quantity</a:t>
                      </a:r>
                    </a:p>
                    <a:p>
                      <a:endParaRPr lang="en-IN" dirty="0"/>
                    </a:p>
                  </a:txBody>
                  <a:tcPr/>
                </a:tc>
                <a:tc>
                  <a:txBody>
                    <a:bodyPr/>
                    <a:lstStyle/>
                    <a:p>
                      <a:r>
                        <a:rPr lang="en-IN" dirty="0"/>
                        <a:t>Total Price</a:t>
                      </a:r>
                    </a:p>
                  </a:txBody>
                  <a:tcPr/>
                </a:tc>
                <a:extLst>
                  <a:ext uri="{0D108BD9-81ED-4DB2-BD59-A6C34878D82A}">
                    <a16:rowId xmlns:a16="http://schemas.microsoft.com/office/drawing/2014/main" val="2687962960"/>
                  </a:ext>
                </a:extLst>
              </a:tr>
              <a:tr h="370840">
                <a:tc>
                  <a:txBody>
                    <a:bodyPr/>
                    <a:lstStyle/>
                    <a:p>
                      <a:r>
                        <a:rPr lang="en-IN" dirty="0"/>
                        <a:t>1.</a:t>
                      </a:r>
                    </a:p>
                  </a:txBody>
                  <a:tcPr/>
                </a:tc>
                <a:tc>
                  <a:txBody>
                    <a:bodyPr/>
                    <a:lstStyle/>
                    <a:p>
                      <a:r>
                        <a:rPr lang="en-IN" dirty="0"/>
                        <a:t>GURU JI</a:t>
                      </a:r>
                    </a:p>
                  </a:txBody>
                  <a:tcPr/>
                </a:tc>
                <a:tc>
                  <a:txBody>
                    <a:bodyPr/>
                    <a:lstStyle/>
                    <a:p>
                      <a:r>
                        <a:rPr lang="en-IN" dirty="0"/>
                        <a:t>7000</a:t>
                      </a:r>
                    </a:p>
                  </a:txBody>
                  <a:tcPr/>
                </a:tc>
                <a:tc>
                  <a:txBody>
                    <a:bodyPr/>
                    <a:lstStyle/>
                    <a:p>
                      <a:r>
                        <a:rPr lang="en-IN" dirty="0"/>
                        <a:t>250</a:t>
                      </a:r>
                    </a:p>
                  </a:txBody>
                  <a:tcPr/>
                </a:tc>
                <a:tc>
                  <a:txBody>
                    <a:bodyPr/>
                    <a:lstStyle/>
                    <a:p>
                      <a:r>
                        <a:rPr lang="en-IN" dirty="0"/>
                        <a:t>1750000</a:t>
                      </a:r>
                    </a:p>
                  </a:txBody>
                  <a:tcPr/>
                </a:tc>
                <a:extLst>
                  <a:ext uri="{0D108BD9-81ED-4DB2-BD59-A6C34878D82A}">
                    <a16:rowId xmlns:a16="http://schemas.microsoft.com/office/drawing/2014/main" val="2967841650"/>
                  </a:ext>
                </a:extLst>
              </a:tr>
              <a:tr h="370840">
                <a:tc>
                  <a:txBody>
                    <a:bodyPr/>
                    <a:lstStyle/>
                    <a:p>
                      <a:r>
                        <a:rPr lang="en-IN" dirty="0"/>
                        <a:t>2.</a:t>
                      </a:r>
                    </a:p>
                  </a:txBody>
                  <a:tcPr/>
                </a:tc>
                <a:tc>
                  <a:txBody>
                    <a:bodyPr/>
                    <a:lstStyle/>
                    <a:p>
                      <a:r>
                        <a:rPr lang="en-IN" dirty="0"/>
                        <a:t>Digital Water Meter</a:t>
                      </a:r>
                    </a:p>
                  </a:txBody>
                  <a:tcPr/>
                </a:tc>
                <a:tc>
                  <a:txBody>
                    <a:bodyPr/>
                    <a:lstStyle/>
                    <a:p>
                      <a:r>
                        <a:rPr lang="en-IN" dirty="0"/>
                        <a:t>4000</a:t>
                      </a:r>
                    </a:p>
                  </a:txBody>
                  <a:tcPr/>
                </a:tc>
                <a:tc>
                  <a:txBody>
                    <a:bodyPr/>
                    <a:lstStyle/>
                    <a:p>
                      <a:r>
                        <a:rPr lang="en-IN" dirty="0"/>
                        <a:t>125</a:t>
                      </a:r>
                    </a:p>
                  </a:txBody>
                  <a:tcPr/>
                </a:tc>
                <a:tc>
                  <a:txBody>
                    <a:bodyPr/>
                    <a:lstStyle/>
                    <a:p>
                      <a:r>
                        <a:rPr lang="en-IN" dirty="0"/>
                        <a:t>500000</a:t>
                      </a:r>
                    </a:p>
                  </a:txBody>
                  <a:tcPr/>
                </a:tc>
                <a:extLst>
                  <a:ext uri="{0D108BD9-81ED-4DB2-BD59-A6C34878D82A}">
                    <a16:rowId xmlns:a16="http://schemas.microsoft.com/office/drawing/2014/main" val="2107712562"/>
                  </a:ext>
                </a:extLst>
              </a:tr>
              <a:tr h="211469">
                <a:tc>
                  <a:txBody>
                    <a:bodyPr/>
                    <a:lstStyle/>
                    <a:p>
                      <a:r>
                        <a:rPr lang="en-IN" dirty="0"/>
                        <a:t>3.</a:t>
                      </a:r>
                    </a:p>
                  </a:txBody>
                  <a:tcPr/>
                </a:tc>
                <a:tc>
                  <a:txBody>
                    <a:bodyPr/>
                    <a:lstStyle/>
                    <a:p>
                      <a:r>
                        <a:rPr lang="en-IN" dirty="0"/>
                        <a:t>NPK SENSORS</a:t>
                      </a:r>
                    </a:p>
                  </a:txBody>
                  <a:tcPr/>
                </a:tc>
                <a:tc>
                  <a:txBody>
                    <a:bodyPr/>
                    <a:lstStyle/>
                    <a:p>
                      <a:r>
                        <a:rPr lang="en-IN" dirty="0"/>
                        <a:t>25000</a:t>
                      </a:r>
                    </a:p>
                  </a:txBody>
                  <a:tcPr/>
                </a:tc>
                <a:tc>
                  <a:txBody>
                    <a:bodyPr/>
                    <a:lstStyle/>
                    <a:p>
                      <a:r>
                        <a:rPr lang="en-IN" dirty="0"/>
                        <a:t>10</a:t>
                      </a:r>
                    </a:p>
                  </a:txBody>
                  <a:tcPr/>
                </a:tc>
                <a:tc>
                  <a:txBody>
                    <a:bodyPr/>
                    <a:lstStyle/>
                    <a:p>
                      <a:r>
                        <a:rPr lang="en-IN" dirty="0"/>
                        <a:t>250000</a:t>
                      </a:r>
                    </a:p>
                  </a:txBody>
                  <a:tcPr/>
                </a:tc>
                <a:extLst>
                  <a:ext uri="{0D108BD9-81ED-4DB2-BD59-A6C34878D82A}">
                    <a16:rowId xmlns:a16="http://schemas.microsoft.com/office/drawing/2014/main" val="307078541"/>
                  </a:ext>
                </a:extLst>
              </a:tr>
              <a:tr h="370840">
                <a:tc>
                  <a:txBody>
                    <a:bodyPr/>
                    <a:lstStyle/>
                    <a:p>
                      <a:endParaRPr lang="en-IN" dirty="0"/>
                    </a:p>
                  </a:txBody>
                  <a:tcPr/>
                </a:tc>
                <a:tc>
                  <a:txBody>
                    <a:bodyPr/>
                    <a:lstStyle/>
                    <a:p>
                      <a:r>
                        <a:rPr lang="en-IN" dirty="0"/>
                        <a:t>Total</a:t>
                      </a:r>
                    </a:p>
                  </a:txBody>
                  <a:tcPr/>
                </a:tc>
                <a:tc>
                  <a:txBody>
                    <a:bodyPr/>
                    <a:lstStyle/>
                    <a:p>
                      <a:r>
                        <a:rPr lang="en-IN" dirty="0"/>
                        <a:t>16000</a:t>
                      </a:r>
                    </a:p>
                  </a:txBody>
                  <a:tcPr/>
                </a:tc>
                <a:tc>
                  <a:txBody>
                    <a:bodyPr/>
                    <a:lstStyle/>
                    <a:p>
                      <a:r>
                        <a:rPr lang="en-IN" dirty="0"/>
                        <a:t>425</a:t>
                      </a:r>
                    </a:p>
                  </a:txBody>
                  <a:tcPr/>
                </a:tc>
                <a:tc>
                  <a:txBody>
                    <a:bodyPr/>
                    <a:lstStyle/>
                    <a:p>
                      <a:r>
                        <a:rPr lang="en-IN" dirty="0"/>
                        <a:t>2500000</a:t>
                      </a:r>
                    </a:p>
                  </a:txBody>
                  <a:tcPr/>
                </a:tc>
                <a:extLst>
                  <a:ext uri="{0D108BD9-81ED-4DB2-BD59-A6C34878D82A}">
                    <a16:rowId xmlns:a16="http://schemas.microsoft.com/office/drawing/2014/main" val="3151317844"/>
                  </a:ext>
                </a:extLst>
              </a:tr>
            </a:tbl>
          </a:graphicData>
        </a:graphic>
      </p:graphicFrame>
      <p:pic>
        <p:nvPicPr>
          <p:cNvPr id="4" name="Picture 3">
            <a:extLst>
              <a:ext uri="{FF2B5EF4-FFF2-40B4-BE49-F238E27FC236}">
                <a16:creationId xmlns:a16="http://schemas.microsoft.com/office/drawing/2014/main" id="{BC663A38-299F-5AB8-D217-27804A8A93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4373" y="46385"/>
            <a:ext cx="1856430" cy="1208674"/>
          </a:xfrm>
          <a:prstGeom prst="rect">
            <a:avLst/>
          </a:prstGeom>
        </p:spPr>
      </p:pic>
    </p:spTree>
    <p:extLst>
      <p:ext uri="{BB962C8B-B14F-4D97-AF65-F5344CB8AC3E}">
        <p14:creationId xmlns:p14="http://schemas.microsoft.com/office/powerpoint/2010/main" val="763837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A0CB427-673E-5FDB-FE49-B26F31B51F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695" y="189940"/>
            <a:ext cx="1119187" cy="90320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ogo">
            <a:extLst>
              <a:ext uri="{FF2B5EF4-FFF2-40B4-BE49-F238E27FC236}">
                <a16:creationId xmlns:a16="http://schemas.microsoft.com/office/drawing/2014/main" id="{F49070D2-98DC-B05C-B69E-129EFD1E8E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5295" y="189940"/>
            <a:ext cx="1926010" cy="907544"/>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75648491-BF7B-6A7B-9501-E7CF43162431}"/>
              </a:ext>
            </a:extLst>
          </p:cNvPr>
          <p:cNvCxnSpPr>
            <a:cxnSpLocks/>
          </p:cNvCxnSpPr>
          <p:nvPr/>
        </p:nvCxnSpPr>
        <p:spPr>
          <a:xfrm>
            <a:off x="0" y="1255059"/>
            <a:ext cx="1219200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C39AE44-AACD-FB56-6B86-FCA886906177}"/>
              </a:ext>
            </a:extLst>
          </p:cNvPr>
          <p:cNvSpPr txBox="1"/>
          <p:nvPr/>
        </p:nvSpPr>
        <p:spPr>
          <a:xfrm>
            <a:off x="2321859" y="1255059"/>
            <a:ext cx="6741458" cy="646331"/>
          </a:xfrm>
          <a:prstGeom prst="rect">
            <a:avLst/>
          </a:prstGeom>
          <a:noFill/>
        </p:spPr>
        <p:txBody>
          <a:bodyPr wrap="square" rtlCol="0">
            <a:spAutoFit/>
          </a:bodyPr>
          <a:lstStyle/>
          <a:p>
            <a:pPr algn="ctr"/>
            <a:r>
              <a:rPr lang="en-IN" sz="3600" u="sng" dirty="0">
                <a:solidFill>
                  <a:schemeClr val="accent6">
                    <a:lumMod val="50000"/>
                  </a:schemeClr>
                </a:solidFill>
              </a:rPr>
              <a:t>IMPLIMENTATION PLAN </a:t>
            </a:r>
          </a:p>
        </p:txBody>
      </p:sp>
      <p:graphicFrame>
        <p:nvGraphicFramePr>
          <p:cNvPr id="3" name="Table 3">
            <a:extLst>
              <a:ext uri="{FF2B5EF4-FFF2-40B4-BE49-F238E27FC236}">
                <a16:creationId xmlns:a16="http://schemas.microsoft.com/office/drawing/2014/main" id="{4AED1E2E-DFDA-7D10-8D89-F4886E7D1DB1}"/>
              </a:ext>
            </a:extLst>
          </p:cNvPr>
          <p:cNvGraphicFramePr>
            <a:graphicFrameLocks noGrp="1"/>
          </p:cNvGraphicFramePr>
          <p:nvPr>
            <p:extLst>
              <p:ext uri="{D42A27DB-BD31-4B8C-83A1-F6EECF244321}">
                <p14:modId xmlns:p14="http://schemas.microsoft.com/office/powerpoint/2010/main" val="256547601"/>
              </p:ext>
            </p:extLst>
          </p:nvPr>
        </p:nvGraphicFramePr>
        <p:xfrm>
          <a:off x="740288" y="2916019"/>
          <a:ext cx="10814424" cy="2839720"/>
        </p:xfrm>
        <a:graphic>
          <a:graphicData uri="http://schemas.openxmlformats.org/drawingml/2006/table">
            <a:tbl>
              <a:tblPr firstRow="1" bandRow="1">
                <a:tableStyleId>{5C22544A-7EE6-4342-B048-85BDC9FD1C3A}</a:tableStyleId>
              </a:tblPr>
              <a:tblGrid>
                <a:gridCol w="1141506">
                  <a:extLst>
                    <a:ext uri="{9D8B030D-6E8A-4147-A177-3AD203B41FA5}">
                      <a16:colId xmlns:a16="http://schemas.microsoft.com/office/drawing/2014/main" val="1944207571"/>
                    </a:ext>
                  </a:extLst>
                </a:gridCol>
                <a:gridCol w="1272988">
                  <a:extLst>
                    <a:ext uri="{9D8B030D-6E8A-4147-A177-3AD203B41FA5}">
                      <a16:colId xmlns:a16="http://schemas.microsoft.com/office/drawing/2014/main" val="889618147"/>
                    </a:ext>
                  </a:extLst>
                </a:gridCol>
                <a:gridCol w="2545977">
                  <a:extLst>
                    <a:ext uri="{9D8B030D-6E8A-4147-A177-3AD203B41FA5}">
                      <a16:colId xmlns:a16="http://schemas.microsoft.com/office/drawing/2014/main" val="2075813283"/>
                    </a:ext>
                  </a:extLst>
                </a:gridCol>
                <a:gridCol w="5853953">
                  <a:extLst>
                    <a:ext uri="{9D8B030D-6E8A-4147-A177-3AD203B41FA5}">
                      <a16:colId xmlns:a16="http://schemas.microsoft.com/office/drawing/2014/main" val="1425381305"/>
                    </a:ext>
                  </a:extLst>
                </a:gridCol>
              </a:tblGrid>
              <a:tr h="370840">
                <a:tc>
                  <a:txBody>
                    <a:bodyPr/>
                    <a:lstStyle/>
                    <a:p>
                      <a:r>
                        <a:rPr lang="en-IN" dirty="0"/>
                        <a:t>Stage-C</a:t>
                      </a:r>
                    </a:p>
                  </a:txBody>
                  <a:tcPr/>
                </a:tc>
                <a:tc>
                  <a:txBody>
                    <a:bodyPr/>
                    <a:lstStyle/>
                    <a:p>
                      <a:r>
                        <a:rPr lang="en-IN" dirty="0"/>
                        <a:t>Timeline</a:t>
                      </a:r>
                    </a:p>
                  </a:txBody>
                  <a:tcPr/>
                </a:tc>
                <a:tc>
                  <a:txBody>
                    <a:bodyPr/>
                    <a:lstStyle/>
                    <a:p>
                      <a:r>
                        <a:rPr lang="en-IN" dirty="0"/>
                        <a:t> Milestone</a:t>
                      </a:r>
                    </a:p>
                  </a:txBody>
                  <a:tcPr/>
                </a:tc>
                <a:tc>
                  <a:txBody>
                    <a:bodyPr/>
                    <a:lstStyle/>
                    <a:p>
                      <a:r>
                        <a:rPr lang="en-IN" dirty="0"/>
                        <a:t>Action Plan</a:t>
                      </a:r>
                    </a:p>
                  </a:txBody>
                  <a:tcPr/>
                </a:tc>
                <a:extLst>
                  <a:ext uri="{0D108BD9-81ED-4DB2-BD59-A6C34878D82A}">
                    <a16:rowId xmlns:a16="http://schemas.microsoft.com/office/drawing/2014/main" val="783202939"/>
                  </a:ext>
                </a:extLst>
              </a:tr>
              <a:tr h="370840">
                <a:tc>
                  <a:txBody>
                    <a:bodyPr/>
                    <a:lstStyle/>
                    <a:p>
                      <a:r>
                        <a:rPr lang="en-IN" dirty="0"/>
                        <a:t>Stage-A</a:t>
                      </a:r>
                    </a:p>
                  </a:txBody>
                  <a:tcPr/>
                </a:tc>
                <a:tc>
                  <a:txBody>
                    <a:bodyPr/>
                    <a:lstStyle/>
                    <a:p>
                      <a:r>
                        <a:rPr lang="en-IN" dirty="0"/>
                        <a:t>0-1 Months</a:t>
                      </a:r>
                    </a:p>
                  </a:txBody>
                  <a:tcPr/>
                </a:tc>
                <a:tc>
                  <a:txBody>
                    <a:bodyPr/>
                    <a:lstStyle/>
                    <a:p>
                      <a:r>
                        <a:rPr lang="en-IN" dirty="0"/>
                        <a:t>Installing 250 GURU JI</a:t>
                      </a:r>
                    </a:p>
                  </a:txBody>
                  <a:tcPr/>
                </a:tc>
                <a:tc>
                  <a:txBody>
                    <a:bodyPr/>
                    <a:lstStyle/>
                    <a:p>
                      <a:r>
                        <a:rPr lang="en-IN" dirty="0"/>
                        <a:t>Manufacturing 250 devices and installing at different location through local channel support</a:t>
                      </a:r>
                    </a:p>
                  </a:txBody>
                  <a:tcPr/>
                </a:tc>
                <a:extLst>
                  <a:ext uri="{0D108BD9-81ED-4DB2-BD59-A6C34878D82A}">
                    <a16:rowId xmlns:a16="http://schemas.microsoft.com/office/drawing/2014/main" val="1544902156"/>
                  </a:ext>
                </a:extLst>
              </a:tr>
              <a:tr h="370840">
                <a:tc>
                  <a:txBody>
                    <a:bodyPr/>
                    <a:lstStyle/>
                    <a:p>
                      <a:r>
                        <a:rPr lang="en-IN" dirty="0"/>
                        <a:t>Stage-B</a:t>
                      </a:r>
                    </a:p>
                  </a:txBody>
                  <a:tcPr/>
                </a:tc>
                <a:tc>
                  <a:txBody>
                    <a:bodyPr/>
                    <a:lstStyle/>
                    <a:p>
                      <a:r>
                        <a:rPr lang="en-IN" dirty="0"/>
                        <a:t>1-2 Months</a:t>
                      </a:r>
                    </a:p>
                  </a:txBody>
                  <a:tcPr/>
                </a:tc>
                <a:tc>
                  <a:txBody>
                    <a:bodyPr/>
                    <a:lstStyle/>
                    <a:p>
                      <a:r>
                        <a:rPr lang="en-IN" dirty="0"/>
                        <a:t>Installing 125 Digital Water Meter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Manufacturing 125 devices and selection of farmers doing over irrigation and installing digital water meter. </a:t>
                      </a:r>
                    </a:p>
                    <a:p>
                      <a:endParaRPr lang="en-IN" dirty="0"/>
                    </a:p>
                  </a:txBody>
                  <a:tcPr/>
                </a:tc>
                <a:extLst>
                  <a:ext uri="{0D108BD9-81ED-4DB2-BD59-A6C34878D82A}">
                    <a16:rowId xmlns:a16="http://schemas.microsoft.com/office/drawing/2014/main" val="957806966"/>
                  </a:ext>
                </a:extLst>
              </a:tr>
              <a:tr h="370840">
                <a:tc>
                  <a:txBody>
                    <a:bodyPr/>
                    <a:lstStyle/>
                    <a:p>
                      <a:r>
                        <a:rPr lang="en-IN" dirty="0"/>
                        <a:t>Stage-C</a:t>
                      </a:r>
                    </a:p>
                  </a:txBody>
                  <a:tcPr/>
                </a:tc>
                <a:tc>
                  <a:txBody>
                    <a:bodyPr/>
                    <a:lstStyle/>
                    <a:p>
                      <a:r>
                        <a:rPr lang="en-IN" dirty="0"/>
                        <a:t>2-4 Months</a:t>
                      </a:r>
                    </a:p>
                  </a:txBody>
                  <a:tcPr/>
                </a:tc>
                <a:tc>
                  <a:txBody>
                    <a:bodyPr/>
                    <a:lstStyle/>
                    <a:p>
                      <a:r>
                        <a:rPr lang="en-IN" dirty="0"/>
                        <a:t>Availing 10 NPK Sensors</a:t>
                      </a:r>
                    </a:p>
                  </a:txBody>
                  <a:tcPr/>
                </a:tc>
                <a:tc>
                  <a:txBody>
                    <a:bodyPr/>
                    <a:lstStyle/>
                    <a:p>
                      <a:r>
                        <a:rPr lang="en-IN" dirty="0"/>
                        <a:t>Manufacturing 10 devices and selection of farmers using excess fertilizer and installing NPK Sensors. The sensor will be available at 10 different locations.</a:t>
                      </a:r>
                    </a:p>
                  </a:txBody>
                  <a:tcPr/>
                </a:tc>
                <a:extLst>
                  <a:ext uri="{0D108BD9-81ED-4DB2-BD59-A6C34878D82A}">
                    <a16:rowId xmlns:a16="http://schemas.microsoft.com/office/drawing/2014/main" val="3832190928"/>
                  </a:ext>
                </a:extLst>
              </a:tr>
            </a:tbl>
          </a:graphicData>
        </a:graphic>
      </p:graphicFrame>
      <p:pic>
        <p:nvPicPr>
          <p:cNvPr id="4" name="Picture 3">
            <a:extLst>
              <a:ext uri="{FF2B5EF4-FFF2-40B4-BE49-F238E27FC236}">
                <a16:creationId xmlns:a16="http://schemas.microsoft.com/office/drawing/2014/main" id="{EEC8EBA5-DD33-E1E9-0C6A-C91B1D59E8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4373" y="46385"/>
            <a:ext cx="1856430" cy="1208674"/>
          </a:xfrm>
          <a:prstGeom prst="rect">
            <a:avLst/>
          </a:prstGeom>
        </p:spPr>
      </p:pic>
    </p:spTree>
    <p:extLst>
      <p:ext uri="{BB962C8B-B14F-4D97-AF65-F5344CB8AC3E}">
        <p14:creationId xmlns:p14="http://schemas.microsoft.com/office/powerpoint/2010/main" val="12585295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A0CB427-673E-5FDB-FE49-B26F31B51F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695" y="189940"/>
            <a:ext cx="1119187" cy="90320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ogo">
            <a:extLst>
              <a:ext uri="{FF2B5EF4-FFF2-40B4-BE49-F238E27FC236}">
                <a16:creationId xmlns:a16="http://schemas.microsoft.com/office/drawing/2014/main" id="{F49070D2-98DC-B05C-B69E-129EFD1E8E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5295" y="189940"/>
            <a:ext cx="1926010" cy="907544"/>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75648491-BF7B-6A7B-9501-E7CF43162431}"/>
              </a:ext>
            </a:extLst>
          </p:cNvPr>
          <p:cNvCxnSpPr>
            <a:cxnSpLocks/>
          </p:cNvCxnSpPr>
          <p:nvPr/>
        </p:nvCxnSpPr>
        <p:spPr>
          <a:xfrm>
            <a:off x="0" y="1255059"/>
            <a:ext cx="1219200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C39AE44-AACD-FB56-6B86-FCA886906177}"/>
              </a:ext>
            </a:extLst>
          </p:cNvPr>
          <p:cNvSpPr txBox="1"/>
          <p:nvPr/>
        </p:nvSpPr>
        <p:spPr>
          <a:xfrm>
            <a:off x="2321859" y="1255059"/>
            <a:ext cx="6741458" cy="646331"/>
          </a:xfrm>
          <a:prstGeom prst="rect">
            <a:avLst/>
          </a:prstGeom>
          <a:noFill/>
        </p:spPr>
        <p:txBody>
          <a:bodyPr wrap="square" rtlCol="0">
            <a:spAutoFit/>
          </a:bodyPr>
          <a:lstStyle/>
          <a:p>
            <a:pPr algn="ctr"/>
            <a:r>
              <a:rPr lang="en-IN" sz="3600" u="sng" dirty="0">
                <a:solidFill>
                  <a:schemeClr val="accent6">
                    <a:lumMod val="50000"/>
                  </a:schemeClr>
                </a:solidFill>
              </a:rPr>
              <a:t>EXPECTED OUTCOMES </a:t>
            </a:r>
          </a:p>
        </p:txBody>
      </p:sp>
      <p:sp>
        <p:nvSpPr>
          <p:cNvPr id="3" name="TextBox 2">
            <a:extLst>
              <a:ext uri="{FF2B5EF4-FFF2-40B4-BE49-F238E27FC236}">
                <a16:creationId xmlns:a16="http://schemas.microsoft.com/office/drawing/2014/main" id="{218CE8D3-9C9B-1084-B378-5C2FD3798340}"/>
              </a:ext>
            </a:extLst>
          </p:cNvPr>
          <p:cNvSpPr txBox="1"/>
          <p:nvPr/>
        </p:nvSpPr>
        <p:spPr>
          <a:xfrm>
            <a:off x="1559859" y="2528048"/>
            <a:ext cx="8794376" cy="3046988"/>
          </a:xfrm>
          <a:prstGeom prst="rect">
            <a:avLst/>
          </a:prstGeom>
          <a:noFill/>
        </p:spPr>
        <p:txBody>
          <a:bodyPr wrap="square" rtlCol="0">
            <a:spAutoFit/>
          </a:bodyPr>
          <a:lstStyle/>
          <a:p>
            <a:pPr marL="342900" indent="-342900">
              <a:buFont typeface="Wingdings" panose="05000000000000000000" pitchFamily="2" charset="2"/>
              <a:buChar char="ü"/>
            </a:pPr>
            <a:r>
              <a:rPr lang="en-IN" sz="2400" dirty="0">
                <a:solidFill>
                  <a:schemeClr val="accent6">
                    <a:lumMod val="50000"/>
                  </a:schemeClr>
                </a:solidFill>
              </a:rPr>
              <a:t>Stopping Over Irrigation</a:t>
            </a:r>
          </a:p>
          <a:p>
            <a:pPr marL="342900" indent="-342900">
              <a:buFont typeface="Wingdings" panose="05000000000000000000" pitchFamily="2" charset="2"/>
              <a:buChar char="ü"/>
            </a:pPr>
            <a:r>
              <a:rPr lang="en-IN" sz="2400" dirty="0">
                <a:solidFill>
                  <a:schemeClr val="accent6">
                    <a:lumMod val="50000"/>
                  </a:schemeClr>
                </a:solidFill>
              </a:rPr>
              <a:t>Reducing Water Wastage</a:t>
            </a:r>
          </a:p>
          <a:p>
            <a:pPr marL="342900" indent="-342900">
              <a:buFont typeface="Wingdings" panose="05000000000000000000" pitchFamily="2" charset="2"/>
              <a:buChar char="ü"/>
            </a:pPr>
            <a:r>
              <a:rPr lang="en-IN" sz="2400" dirty="0">
                <a:solidFill>
                  <a:schemeClr val="accent6">
                    <a:lumMod val="50000"/>
                  </a:schemeClr>
                </a:solidFill>
              </a:rPr>
              <a:t>Awareness in farmers towards safer and more productive devices </a:t>
            </a:r>
          </a:p>
          <a:p>
            <a:pPr marL="342900" indent="-342900">
              <a:buFont typeface="Wingdings" panose="05000000000000000000" pitchFamily="2" charset="2"/>
              <a:buChar char="ü"/>
            </a:pPr>
            <a:r>
              <a:rPr lang="en-IN" sz="2400" dirty="0">
                <a:solidFill>
                  <a:schemeClr val="accent6">
                    <a:lumMod val="50000"/>
                  </a:schemeClr>
                </a:solidFill>
              </a:rPr>
              <a:t>Safety of farmers </a:t>
            </a:r>
          </a:p>
          <a:p>
            <a:pPr marL="342900" indent="-342900">
              <a:buFont typeface="Wingdings" panose="05000000000000000000" pitchFamily="2" charset="2"/>
              <a:buChar char="ü"/>
            </a:pPr>
            <a:r>
              <a:rPr lang="en-IN" sz="2400" dirty="0">
                <a:solidFill>
                  <a:schemeClr val="accent6">
                    <a:lumMod val="50000"/>
                  </a:schemeClr>
                </a:solidFill>
              </a:rPr>
              <a:t>Optimum Yield </a:t>
            </a:r>
          </a:p>
          <a:p>
            <a:pPr marL="342900" indent="-342900">
              <a:buFont typeface="Wingdings" panose="05000000000000000000" pitchFamily="2" charset="2"/>
              <a:buChar char="ü"/>
            </a:pPr>
            <a:r>
              <a:rPr lang="en-IN" sz="2400" dirty="0">
                <a:solidFill>
                  <a:schemeClr val="accent6">
                    <a:lumMod val="50000"/>
                  </a:schemeClr>
                </a:solidFill>
              </a:rPr>
              <a:t>Motivation to farmers to shift towards modern techniques </a:t>
            </a:r>
          </a:p>
          <a:p>
            <a:pPr marL="342900" indent="-342900">
              <a:buFont typeface="Wingdings" panose="05000000000000000000" pitchFamily="2" charset="2"/>
              <a:buChar char="ü"/>
            </a:pPr>
            <a:r>
              <a:rPr lang="en-IN" sz="2400" dirty="0">
                <a:solidFill>
                  <a:schemeClr val="accent6">
                    <a:lumMod val="50000"/>
                  </a:schemeClr>
                </a:solidFill>
              </a:rPr>
              <a:t> No excessive use of fertilizers </a:t>
            </a:r>
          </a:p>
          <a:p>
            <a:pPr marL="342900" indent="-342900">
              <a:buFont typeface="Wingdings" panose="05000000000000000000" pitchFamily="2" charset="2"/>
              <a:buChar char="ü"/>
            </a:pPr>
            <a:r>
              <a:rPr lang="en-IN" sz="2400" dirty="0">
                <a:solidFill>
                  <a:schemeClr val="accent6">
                    <a:lumMod val="50000"/>
                  </a:schemeClr>
                </a:solidFill>
              </a:rPr>
              <a:t>More earning </a:t>
            </a:r>
          </a:p>
        </p:txBody>
      </p:sp>
      <p:pic>
        <p:nvPicPr>
          <p:cNvPr id="4" name="Picture 3">
            <a:extLst>
              <a:ext uri="{FF2B5EF4-FFF2-40B4-BE49-F238E27FC236}">
                <a16:creationId xmlns:a16="http://schemas.microsoft.com/office/drawing/2014/main" id="{994EDCCC-41FD-3D1D-636F-EAD0FC0171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4373" y="14228"/>
            <a:ext cx="1856430" cy="1208674"/>
          </a:xfrm>
          <a:prstGeom prst="rect">
            <a:avLst/>
          </a:prstGeom>
        </p:spPr>
      </p:pic>
    </p:spTree>
    <p:extLst>
      <p:ext uri="{BB962C8B-B14F-4D97-AF65-F5344CB8AC3E}">
        <p14:creationId xmlns:p14="http://schemas.microsoft.com/office/powerpoint/2010/main" val="25024369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A0CB427-673E-5FDB-FE49-B26F31B51F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695" y="189940"/>
            <a:ext cx="1119187" cy="90320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ogo">
            <a:extLst>
              <a:ext uri="{FF2B5EF4-FFF2-40B4-BE49-F238E27FC236}">
                <a16:creationId xmlns:a16="http://schemas.microsoft.com/office/drawing/2014/main" id="{F49070D2-98DC-B05C-B69E-129EFD1E8E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5295" y="189940"/>
            <a:ext cx="1926010" cy="907544"/>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75648491-BF7B-6A7B-9501-E7CF43162431}"/>
              </a:ext>
            </a:extLst>
          </p:cNvPr>
          <p:cNvCxnSpPr>
            <a:cxnSpLocks/>
          </p:cNvCxnSpPr>
          <p:nvPr/>
        </p:nvCxnSpPr>
        <p:spPr>
          <a:xfrm>
            <a:off x="0" y="1255059"/>
            <a:ext cx="1219200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C39AE44-AACD-FB56-6B86-FCA886906177}"/>
              </a:ext>
            </a:extLst>
          </p:cNvPr>
          <p:cNvSpPr txBox="1"/>
          <p:nvPr/>
        </p:nvSpPr>
        <p:spPr>
          <a:xfrm>
            <a:off x="2321859" y="1255059"/>
            <a:ext cx="6741458" cy="646331"/>
          </a:xfrm>
          <a:prstGeom prst="rect">
            <a:avLst/>
          </a:prstGeom>
          <a:noFill/>
        </p:spPr>
        <p:txBody>
          <a:bodyPr wrap="square" rtlCol="0">
            <a:spAutoFit/>
          </a:bodyPr>
          <a:lstStyle/>
          <a:p>
            <a:pPr algn="ctr"/>
            <a:r>
              <a:rPr lang="en-IN" sz="3600" u="sng" dirty="0">
                <a:solidFill>
                  <a:schemeClr val="accent6">
                    <a:lumMod val="50000"/>
                  </a:schemeClr>
                </a:solidFill>
              </a:rPr>
              <a:t>R&amp;D and Technologies </a:t>
            </a:r>
          </a:p>
        </p:txBody>
      </p:sp>
      <p:pic>
        <p:nvPicPr>
          <p:cNvPr id="11268" name="Picture 4">
            <a:extLst>
              <a:ext uri="{FF2B5EF4-FFF2-40B4-BE49-F238E27FC236}">
                <a16:creationId xmlns:a16="http://schemas.microsoft.com/office/drawing/2014/main" id="{C3F0A9A3-2E5A-ED02-E84A-54492FC234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3247" y="1901390"/>
            <a:ext cx="4527178" cy="414978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5F65411-BFCE-2B8A-FAD7-D86BEBF0AE22}"/>
              </a:ext>
            </a:extLst>
          </p:cNvPr>
          <p:cNvSpPr txBox="1"/>
          <p:nvPr/>
        </p:nvSpPr>
        <p:spPr>
          <a:xfrm>
            <a:off x="265159" y="2378386"/>
            <a:ext cx="5032984" cy="3323987"/>
          </a:xfrm>
          <a:prstGeom prst="rect">
            <a:avLst/>
          </a:prstGeom>
          <a:noFill/>
        </p:spPr>
        <p:txBody>
          <a:bodyPr wrap="square" rtlCol="0">
            <a:spAutoFit/>
          </a:bodyPr>
          <a:lstStyle/>
          <a:p>
            <a:pPr marL="457200" indent="-457200">
              <a:buFont typeface="Wingdings" panose="05000000000000000000" pitchFamily="2" charset="2"/>
              <a:buChar char="q"/>
            </a:pPr>
            <a:r>
              <a:rPr lang="en-IN" sz="3200" dirty="0"/>
              <a:t>SMART IRRIGATION SYSTEM </a:t>
            </a:r>
          </a:p>
          <a:p>
            <a:pPr marL="457200" indent="-457200">
              <a:buFont typeface="Wingdings" panose="05000000000000000000" pitchFamily="2" charset="2"/>
              <a:buChar char="q"/>
            </a:pPr>
            <a:r>
              <a:rPr lang="en-IN" sz="3200" dirty="0"/>
              <a:t>Farm Automation</a:t>
            </a:r>
          </a:p>
          <a:p>
            <a:pPr marL="457200" indent="-457200">
              <a:buFont typeface="Wingdings" panose="05000000000000000000" pitchFamily="2" charset="2"/>
              <a:buChar char="q"/>
            </a:pPr>
            <a:r>
              <a:rPr lang="en-IN" sz="3200" dirty="0"/>
              <a:t>Soil Treatment </a:t>
            </a:r>
          </a:p>
          <a:p>
            <a:pPr marL="457200" indent="-457200">
              <a:buFont typeface="Wingdings" panose="05000000000000000000" pitchFamily="2" charset="2"/>
              <a:buChar char="q"/>
            </a:pPr>
            <a:r>
              <a:rPr lang="en-IN" sz="3200" dirty="0"/>
              <a:t>Irrigation water Treatment</a:t>
            </a:r>
          </a:p>
          <a:p>
            <a:pPr marL="457200" indent="-457200">
              <a:buFont typeface="Wingdings" panose="05000000000000000000" pitchFamily="2" charset="2"/>
              <a:buChar char="q"/>
            </a:pPr>
            <a:endParaRPr lang="en-IN" sz="3200" dirty="0"/>
          </a:p>
          <a:p>
            <a:endParaRPr lang="en-IN" dirty="0"/>
          </a:p>
        </p:txBody>
      </p:sp>
      <p:pic>
        <p:nvPicPr>
          <p:cNvPr id="3" name="Picture 2">
            <a:extLst>
              <a:ext uri="{FF2B5EF4-FFF2-40B4-BE49-F238E27FC236}">
                <a16:creationId xmlns:a16="http://schemas.microsoft.com/office/drawing/2014/main" id="{7073BC7E-9CAB-6FAA-3BF0-53176F3C6F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64373" y="53482"/>
            <a:ext cx="1856430" cy="1208674"/>
          </a:xfrm>
          <a:prstGeom prst="rect">
            <a:avLst/>
          </a:prstGeom>
        </p:spPr>
      </p:pic>
    </p:spTree>
    <p:extLst>
      <p:ext uri="{BB962C8B-B14F-4D97-AF65-F5344CB8AC3E}">
        <p14:creationId xmlns:p14="http://schemas.microsoft.com/office/powerpoint/2010/main" val="25488296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A0CB427-673E-5FDB-FE49-B26F31B51F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695" y="189940"/>
            <a:ext cx="1119187" cy="90320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ogo">
            <a:extLst>
              <a:ext uri="{FF2B5EF4-FFF2-40B4-BE49-F238E27FC236}">
                <a16:creationId xmlns:a16="http://schemas.microsoft.com/office/drawing/2014/main" id="{F49070D2-98DC-B05C-B69E-129EFD1E8E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5295" y="189940"/>
            <a:ext cx="1926010" cy="907544"/>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75648491-BF7B-6A7B-9501-E7CF43162431}"/>
              </a:ext>
            </a:extLst>
          </p:cNvPr>
          <p:cNvCxnSpPr>
            <a:cxnSpLocks/>
          </p:cNvCxnSpPr>
          <p:nvPr/>
        </p:nvCxnSpPr>
        <p:spPr>
          <a:xfrm>
            <a:off x="0" y="1255059"/>
            <a:ext cx="1219200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C39AE44-AACD-FB56-6B86-FCA886906177}"/>
              </a:ext>
            </a:extLst>
          </p:cNvPr>
          <p:cNvSpPr txBox="1"/>
          <p:nvPr/>
        </p:nvSpPr>
        <p:spPr>
          <a:xfrm>
            <a:off x="2321859" y="1255059"/>
            <a:ext cx="6741458" cy="646331"/>
          </a:xfrm>
          <a:prstGeom prst="rect">
            <a:avLst/>
          </a:prstGeom>
          <a:noFill/>
        </p:spPr>
        <p:txBody>
          <a:bodyPr wrap="square" rtlCol="0">
            <a:spAutoFit/>
          </a:bodyPr>
          <a:lstStyle/>
          <a:p>
            <a:pPr algn="ctr"/>
            <a:r>
              <a:rPr lang="en-IN" sz="3600" u="sng" dirty="0">
                <a:solidFill>
                  <a:schemeClr val="accent6">
                    <a:lumMod val="50000"/>
                  </a:schemeClr>
                </a:solidFill>
              </a:rPr>
              <a:t>GO TO MARKET STRATEGY</a:t>
            </a:r>
          </a:p>
        </p:txBody>
      </p:sp>
      <p:pic>
        <p:nvPicPr>
          <p:cNvPr id="8" name="Picture 7">
            <a:extLst>
              <a:ext uri="{FF2B5EF4-FFF2-40B4-BE49-F238E27FC236}">
                <a16:creationId xmlns:a16="http://schemas.microsoft.com/office/drawing/2014/main" id="{47432127-2693-27A9-54DF-7A5BD72D86F2}"/>
              </a:ext>
            </a:extLst>
          </p:cNvPr>
          <p:cNvPicPr>
            <a:picLocks noChangeAspect="1"/>
          </p:cNvPicPr>
          <p:nvPr/>
        </p:nvPicPr>
        <p:blipFill>
          <a:blip r:embed="rId4"/>
          <a:stretch>
            <a:fillRect/>
          </a:stretch>
        </p:blipFill>
        <p:spPr>
          <a:xfrm>
            <a:off x="353149" y="2331625"/>
            <a:ext cx="11292004" cy="3504415"/>
          </a:xfrm>
          <a:prstGeom prst="rect">
            <a:avLst/>
          </a:prstGeom>
        </p:spPr>
      </p:pic>
      <p:pic>
        <p:nvPicPr>
          <p:cNvPr id="3" name="Picture 2">
            <a:extLst>
              <a:ext uri="{FF2B5EF4-FFF2-40B4-BE49-F238E27FC236}">
                <a16:creationId xmlns:a16="http://schemas.microsoft.com/office/drawing/2014/main" id="{8033C1BA-499E-0FA0-1BB8-97AD3EE136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64373" y="46384"/>
            <a:ext cx="1856430" cy="1208674"/>
          </a:xfrm>
          <a:prstGeom prst="rect">
            <a:avLst/>
          </a:prstGeom>
        </p:spPr>
      </p:pic>
    </p:spTree>
    <p:extLst>
      <p:ext uri="{BB962C8B-B14F-4D97-AF65-F5344CB8AC3E}">
        <p14:creationId xmlns:p14="http://schemas.microsoft.com/office/powerpoint/2010/main" val="5869603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A0CB427-673E-5FDB-FE49-B26F31B51F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695" y="189940"/>
            <a:ext cx="1119187" cy="90320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ogo">
            <a:extLst>
              <a:ext uri="{FF2B5EF4-FFF2-40B4-BE49-F238E27FC236}">
                <a16:creationId xmlns:a16="http://schemas.microsoft.com/office/drawing/2014/main" id="{F49070D2-98DC-B05C-B69E-129EFD1E8E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5295" y="189940"/>
            <a:ext cx="1926010" cy="907544"/>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75648491-BF7B-6A7B-9501-E7CF43162431}"/>
              </a:ext>
            </a:extLst>
          </p:cNvPr>
          <p:cNvCxnSpPr>
            <a:cxnSpLocks/>
          </p:cNvCxnSpPr>
          <p:nvPr/>
        </p:nvCxnSpPr>
        <p:spPr>
          <a:xfrm>
            <a:off x="0" y="1255059"/>
            <a:ext cx="1219200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5EBBB42-1DE1-4058-6622-DB2EC2D18C08}"/>
              </a:ext>
            </a:extLst>
          </p:cNvPr>
          <p:cNvSpPr txBox="1"/>
          <p:nvPr/>
        </p:nvSpPr>
        <p:spPr>
          <a:xfrm flipH="1">
            <a:off x="2766059" y="5288340"/>
            <a:ext cx="6659881" cy="1569660"/>
          </a:xfrm>
          <a:prstGeom prst="rect">
            <a:avLst/>
          </a:prstGeom>
          <a:noFill/>
        </p:spPr>
        <p:txBody>
          <a:bodyPr wrap="square" rtlCol="0">
            <a:spAutoFit/>
          </a:bodyPr>
          <a:lstStyle/>
          <a:p>
            <a:r>
              <a:rPr lang="en-IN" sz="9600" dirty="0">
                <a:solidFill>
                  <a:srgbClr val="FF0000"/>
                </a:solidFill>
              </a:rPr>
              <a:t>THANK YOU</a:t>
            </a:r>
          </a:p>
        </p:txBody>
      </p:sp>
      <p:pic>
        <p:nvPicPr>
          <p:cNvPr id="2" name="Picture 1">
            <a:extLst>
              <a:ext uri="{FF2B5EF4-FFF2-40B4-BE49-F238E27FC236}">
                <a16:creationId xmlns:a16="http://schemas.microsoft.com/office/drawing/2014/main" id="{77E0CDB5-B637-F4F8-2E84-FBBAEE340E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4373" y="46385"/>
            <a:ext cx="1856430" cy="1208674"/>
          </a:xfrm>
          <a:prstGeom prst="rect">
            <a:avLst/>
          </a:prstGeom>
        </p:spPr>
      </p:pic>
      <p:pic>
        <p:nvPicPr>
          <p:cNvPr id="4" name="Picture 3">
            <a:extLst>
              <a:ext uri="{FF2B5EF4-FFF2-40B4-BE49-F238E27FC236}">
                <a16:creationId xmlns:a16="http://schemas.microsoft.com/office/drawing/2014/main" id="{2281AD3B-3D62-D403-D0FB-E70C123E32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5637" y="2308916"/>
            <a:ext cx="3440725" cy="2240168"/>
          </a:xfrm>
          <a:prstGeom prst="rect">
            <a:avLst/>
          </a:prstGeom>
        </p:spPr>
      </p:pic>
    </p:spTree>
    <p:extLst>
      <p:ext uri="{BB962C8B-B14F-4D97-AF65-F5344CB8AC3E}">
        <p14:creationId xmlns:p14="http://schemas.microsoft.com/office/powerpoint/2010/main" val="777987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A0CB427-673E-5FDB-FE49-B26F31B51F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695" y="189940"/>
            <a:ext cx="1119187" cy="90320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ogo">
            <a:extLst>
              <a:ext uri="{FF2B5EF4-FFF2-40B4-BE49-F238E27FC236}">
                <a16:creationId xmlns:a16="http://schemas.microsoft.com/office/drawing/2014/main" id="{F49070D2-98DC-B05C-B69E-129EFD1E8E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5295" y="189940"/>
            <a:ext cx="1926010" cy="907544"/>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75648491-BF7B-6A7B-9501-E7CF43162431}"/>
              </a:ext>
            </a:extLst>
          </p:cNvPr>
          <p:cNvCxnSpPr>
            <a:cxnSpLocks/>
          </p:cNvCxnSpPr>
          <p:nvPr/>
        </p:nvCxnSpPr>
        <p:spPr>
          <a:xfrm>
            <a:off x="0" y="1255059"/>
            <a:ext cx="1219200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C39AE44-AACD-FB56-6B86-FCA886906177}"/>
              </a:ext>
            </a:extLst>
          </p:cNvPr>
          <p:cNvSpPr txBox="1"/>
          <p:nvPr/>
        </p:nvSpPr>
        <p:spPr>
          <a:xfrm>
            <a:off x="2321859" y="1255059"/>
            <a:ext cx="6741458" cy="646331"/>
          </a:xfrm>
          <a:prstGeom prst="rect">
            <a:avLst/>
          </a:prstGeom>
          <a:noFill/>
        </p:spPr>
        <p:txBody>
          <a:bodyPr wrap="square" rtlCol="0">
            <a:spAutoFit/>
          </a:bodyPr>
          <a:lstStyle/>
          <a:p>
            <a:pPr algn="ctr"/>
            <a:r>
              <a:rPr lang="en-IN" sz="3600" u="sng" dirty="0">
                <a:solidFill>
                  <a:schemeClr val="accent6">
                    <a:lumMod val="50000"/>
                  </a:schemeClr>
                </a:solidFill>
              </a:rPr>
              <a:t>SOLUTION </a:t>
            </a:r>
          </a:p>
        </p:txBody>
      </p:sp>
      <p:sp>
        <p:nvSpPr>
          <p:cNvPr id="44" name="TextBox 43">
            <a:extLst>
              <a:ext uri="{FF2B5EF4-FFF2-40B4-BE49-F238E27FC236}">
                <a16:creationId xmlns:a16="http://schemas.microsoft.com/office/drawing/2014/main" id="{A5EEBCE6-D049-767F-DABC-AB27259E85DB}"/>
              </a:ext>
            </a:extLst>
          </p:cNvPr>
          <p:cNvSpPr txBox="1"/>
          <p:nvPr/>
        </p:nvSpPr>
        <p:spPr>
          <a:xfrm>
            <a:off x="286871" y="2169459"/>
            <a:ext cx="11927048" cy="4801314"/>
          </a:xfrm>
          <a:prstGeom prst="rect">
            <a:avLst/>
          </a:prstGeom>
          <a:noFill/>
        </p:spPr>
        <p:txBody>
          <a:bodyPr wrap="none" rtlCol="0">
            <a:spAutoFit/>
          </a:bodyPr>
          <a:lstStyle/>
          <a:p>
            <a:pPr algn="just"/>
            <a:r>
              <a:rPr lang="en-IN" dirty="0"/>
              <a:t>“</a:t>
            </a:r>
            <a:r>
              <a:rPr lang="en-IN" b="1" dirty="0"/>
              <a:t>TECH KAMERA</a:t>
            </a:r>
            <a:r>
              <a:rPr lang="en-IN" dirty="0"/>
              <a:t>” is a complete end to end solutions for farmers to increase the productivity and safety of farmers. It is an</a:t>
            </a:r>
          </a:p>
          <a:p>
            <a:pPr algn="just"/>
            <a:r>
              <a:rPr lang="en-IN" dirty="0"/>
              <a:t> integrated system of different tech enabled devices for different operations in farm. These devices are based on latest </a:t>
            </a:r>
          </a:p>
          <a:p>
            <a:pPr algn="just"/>
            <a:r>
              <a:rPr lang="en-IN" dirty="0"/>
              <a:t>technologies like – embedded robotics , ai and IoT and very user-friendly for farmers. The main components of the integrated</a:t>
            </a:r>
          </a:p>
          <a:p>
            <a:pPr algn="just"/>
            <a:r>
              <a:rPr lang="en-IN" dirty="0"/>
              <a:t> system of </a:t>
            </a:r>
            <a:r>
              <a:rPr lang="en-IN" b="1" dirty="0"/>
              <a:t>TECH KAMERA </a:t>
            </a:r>
            <a:r>
              <a:rPr lang="en-IN" dirty="0"/>
              <a:t>are-</a:t>
            </a:r>
          </a:p>
          <a:p>
            <a:pPr algn="just"/>
            <a:endParaRPr lang="en-IN" dirty="0"/>
          </a:p>
          <a:p>
            <a:pPr marL="342900" indent="-342900" algn="just">
              <a:buFont typeface="Wingdings" panose="05000000000000000000" pitchFamily="2" charset="2"/>
              <a:buChar char="q"/>
            </a:pPr>
            <a:r>
              <a:rPr lang="en-IN" dirty="0"/>
              <a:t>GSM BASED AUTOMATED SWITCH </a:t>
            </a:r>
          </a:p>
          <a:p>
            <a:pPr marL="342900" indent="-342900" algn="just">
              <a:buFont typeface="Wingdings" panose="05000000000000000000" pitchFamily="2" charset="2"/>
              <a:buChar char="q"/>
            </a:pPr>
            <a:r>
              <a:rPr lang="en-IN" dirty="0"/>
              <a:t>DIGITAL WATER METER </a:t>
            </a:r>
          </a:p>
          <a:p>
            <a:pPr marL="342900" indent="-342900" algn="just">
              <a:buFont typeface="Wingdings" panose="05000000000000000000" pitchFamily="2" charset="2"/>
              <a:buChar char="q"/>
            </a:pPr>
            <a:r>
              <a:rPr lang="en-IN" dirty="0"/>
              <a:t>IRRIGATION MANAGEMENT SYSTEM </a:t>
            </a:r>
          </a:p>
          <a:p>
            <a:pPr marL="342900" indent="-342900" algn="just">
              <a:buFont typeface="Wingdings" panose="05000000000000000000" pitchFamily="2" charset="2"/>
              <a:buChar char="q"/>
            </a:pPr>
            <a:r>
              <a:rPr lang="en-IN" dirty="0"/>
              <a:t>NPK SENSORS </a:t>
            </a:r>
          </a:p>
          <a:p>
            <a:pPr marL="342900" indent="-342900" algn="just">
              <a:buFont typeface="Wingdings" panose="05000000000000000000" pitchFamily="2" charset="2"/>
              <a:buChar char="q"/>
            </a:pPr>
            <a:r>
              <a:rPr lang="en-IN" dirty="0"/>
              <a:t>NUTRITION MANAGEMENT SYSTEM</a:t>
            </a:r>
          </a:p>
          <a:p>
            <a:pPr marL="342900" indent="-342900" algn="just">
              <a:buFont typeface="Wingdings" panose="05000000000000000000" pitchFamily="2" charset="2"/>
              <a:buChar char="q"/>
            </a:pPr>
            <a:r>
              <a:rPr lang="en-IN" dirty="0"/>
              <a:t>Local Farmer Help Centre </a:t>
            </a:r>
          </a:p>
          <a:p>
            <a:pPr marL="342900" indent="-342900" algn="just">
              <a:buFont typeface="Wingdings" panose="05000000000000000000" pitchFamily="2" charset="2"/>
              <a:buChar char="q"/>
            </a:pPr>
            <a:r>
              <a:rPr lang="en-IN" dirty="0"/>
              <a:t>CROP MAPING</a:t>
            </a:r>
          </a:p>
          <a:p>
            <a:pPr marL="342900" indent="-342900" algn="just">
              <a:buFont typeface="Wingdings" panose="05000000000000000000" pitchFamily="2" charset="2"/>
              <a:buChar char="q"/>
            </a:pPr>
            <a:r>
              <a:rPr lang="en-IN" dirty="0"/>
              <a:t>SECURE CENTRE</a:t>
            </a:r>
          </a:p>
          <a:p>
            <a:pPr marL="342900" indent="-342900" algn="just">
              <a:buFont typeface="Wingdings" panose="05000000000000000000" pitchFamily="2" charset="2"/>
              <a:buChar char="q"/>
            </a:pPr>
            <a:r>
              <a:rPr lang="en-IN" dirty="0"/>
              <a:t>DIGITAL MANDI</a:t>
            </a:r>
          </a:p>
          <a:p>
            <a:pPr algn="just"/>
            <a:endParaRPr lang="en-IN" dirty="0"/>
          </a:p>
          <a:p>
            <a:endParaRPr lang="en-IN" b="1" dirty="0"/>
          </a:p>
          <a:p>
            <a:endParaRPr lang="en-IN" dirty="0"/>
          </a:p>
        </p:txBody>
      </p:sp>
      <p:pic>
        <p:nvPicPr>
          <p:cNvPr id="3" name="Picture 2">
            <a:extLst>
              <a:ext uri="{FF2B5EF4-FFF2-40B4-BE49-F238E27FC236}">
                <a16:creationId xmlns:a16="http://schemas.microsoft.com/office/drawing/2014/main" id="{E66470FE-3C1E-3AB2-5ACC-DFC503D396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4373" y="46385"/>
            <a:ext cx="1856430" cy="1208674"/>
          </a:xfrm>
          <a:prstGeom prst="rect">
            <a:avLst/>
          </a:prstGeom>
        </p:spPr>
      </p:pic>
    </p:spTree>
    <p:extLst>
      <p:ext uri="{BB962C8B-B14F-4D97-AF65-F5344CB8AC3E}">
        <p14:creationId xmlns:p14="http://schemas.microsoft.com/office/powerpoint/2010/main" val="516050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A0CB427-673E-5FDB-FE49-B26F31B51F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695" y="189940"/>
            <a:ext cx="1119187" cy="90320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ogo">
            <a:extLst>
              <a:ext uri="{FF2B5EF4-FFF2-40B4-BE49-F238E27FC236}">
                <a16:creationId xmlns:a16="http://schemas.microsoft.com/office/drawing/2014/main" id="{F49070D2-98DC-B05C-B69E-129EFD1E8E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5295" y="189940"/>
            <a:ext cx="1926010" cy="907544"/>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75648491-BF7B-6A7B-9501-E7CF43162431}"/>
              </a:ext>
            </a:extLst>
          </p:cNvPr>
          <p:cNvCxnSpPr>
            <a:cxnSpLocks/>
          </p:cNvCxnSpPr>
          <p:nvPr/>
        </p:nvCxnSpPr>
        <p:spPr>
          <a:xfrm>
            <a:off x="0" y="1255059"/>
            <a:ext cx="1219200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C39AE44-AACD-FB56-6B86-FCA886906177}"/>
              </a:ext>
            </a:extLst>
          </p:cNvPr>
          <p:cNvSpPr txBox="1"/>
          <p:nvPr/>
        </p:nvSpPr>
        <p:spPr>
          <a:xfrm>
            <a:off x="2321859" y="1255059"/>
            <a:ext cx="6741458" cy="646331"/>
          </a:xfrm>
          <a:prstGeom prst="rect">
            <a:avLst/>
          </a:prstGeom>
          <a:noFill/>
        </p:spPr>
        <p:txBody>
          <a:bodyPr wrap="square" rtlCol="0">
            <a:spAutoFit/>
          </a:bodyPr>
          <a:lstStyle/>
          <a:p>
            <a:pPr algn="ctr"/>
            <a:r>
              <a:rPr lang="en-IN" sz="3600" u="sng" dirty="0">
                <a:solidFill>
                  <a:schemeClr val="accent6">
                    <a:lumMod val="50000"/>
                  </a:schemeClr>
                </a:solidFill>
              </a:rPr>
              <a:t>SOLUTION </a:t>
            </a:r>
          </a:p>
        </p:txBody>
      </p:sp>
      <p:sp>
        <p:nvSpPr>
          <p:cNvPr id="4" name="TextBox 3">
            <a:extLst>
              <a:ext uri="{FF2B5EF4-FFF2-40B4-BE49-F238E27FC236}">
                <a16:creationId xmlns:a16="http://schemas.microsoft.com/office/drawing/2014/main" id="{DED5EC41-B19B-0A63-0013-781F65FC56AB}"/>
              </a:ext>
            </a:extLst>
          </p:cNvPr>
          <p:cNvSpPr txBox="1"/>
          <p:nvPr/>
        </p:nvSpPr>
        <p:spPr>
          <a:xfrm>
            <a:off x="180695" y="2132711"/>
            <a:ext cx="6100482" cy="369332"/>
          </a:xfrm>
          <a:prstGeom prst="rect">
            <a:avLst/>
          </a:prstGeom>
          <a:noFill/>
        </p:spPr>
        <p:txBody>
          <a:bodyPr wrap="square">
            <a:spAutoFit/>
          </a:bodyPr>
          <a:lstStyle/>
          <a:p>
            <a:pPr marL="342900" indent="-342900" algn="just">
              <a:buFont typeface="Wingdings" panose="05000000000000000000" pitchFamily="2" charset="2"/>
              <a:buChar char="q"/>
            </a:pPr>
            <a:r>
              <a:rPr lang="en-IN" b="1" dirty="0">
                <a:solidFill>
                  <a:srgbClr val="FF0000"/>
                </a:solidFill>
              </a:rPr>
              <a:t>GSM BASED AUTOMATED SWITCH </a:t>
            </a:r>
          </a:p>
        </p:txBody>
      </p:sp>
      <p:sp>
        <p:nvSpPr>
          <p:cNvPr id="6" name="TextBox 5">
            <a:extLst>
              <a:ext uri="{FF2B5EF4-FFF2-40B4-BE49-F238E27FC236}">
                <a16:creationId xmlns:a16="http://schemas.microsoft.com/office/drawing/2014/main" id="{E3963962-3DFF-A84C-CE03-E62A4B64F9F5}"/>
              </a:ext>
            </a:extLst>
          </p:cNvPr>
          <p:cNvSpPr txBox="1"/>
          <p:nvPr/>
        </p:nvSpPr>
        <p:spPr>
          <a:xfrm>
            <a:off x="251013" y="2689412"/>
            <a:ext cx="5504328" cy="2031325"/>
          </a:xfrm>
          <a:prstGeom prst="rect">
            <a:avLst/>
          </a:prstGeom>
          <a:noFill/>
        </p:spPr>
        <p:txBody>
          <a:bodyPr wrap="square" rtlCol="0">
            <a:spAutoFit/>
          </a:bodyPr>
          <a:lstStyle/>
          <a:p>
            <a:r>
              <a:rPr lang="en-IN" dirty="0"/>
              <a:t>A GSM Based switch to control the motor in field through simple mobile call; no need of smartphone and internet connection. </a:t>
            </a:r>
          </a:p>
          <a:p>
            <a:endParaRPr lang="en-IN" dirty="0"/>
          </a:p>
          <a:p>
            <a:r>
              <a:rPr lang="en-IN" dirty="0"/>
              <a:t>It is also used as controller and communicator for other components. </a:t>
            </a:r>
          </a:p>
          <a:p>
            <a:endParaRPr lang="en-IN" dirty="0"/>
          </a:p>
        </p:txBody>
      </p:sp>
      <p:pic>
        <p:nvPicPr>
          <p:cNvPr id="3074" name="Picture 2" descr="A picture containing text&#10;&#10;Description automatically generated">
            <a:extLst>
              <a:ext uri="{FF2B5EF4-FFF2-40B4-BE49-F238E27FC236}">
                <a16:creationId xmlns:a16="http://schemas.microsoft.com/office/drawing/2014/main" id="{32EB490D-8D78-4511-D6AA-D5F346EFD1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8330" y="1773706"/>
            <a:ext cx="6252975" cy="508429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6202932A-4B6A-BAA5-6E42-E225460A91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64373" y="46387"/>
            <a:ext cx="1856430" cy="1208674"/>
          </a:xfrm>
          <a:prstGeom prst="rect">
            <a:avLst/>
          </a:prstGeom>
        </p:spPr>
      </p:pic>
    </p:spTree>
    <p:extLst>
      <p:ext uri="{BB962C8B-B14F-4D97-AF65-F5344CB8AC3E}">
        <p14:creationId xmlns:p14="http://schemas.microsoft.com/office/powerpoint/2010/main" val="2470389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A0CB427-673E-5FDB-FE49-B26F31B51F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695" y="189940"/>
            <a:ext cx="1119187" cy="90320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ogo">
            <a:extLst>
              <a:ext uri="{FF2B5EF4-FFF2-40B4-BE49-F238E27FC236}">
                <a16:creationId xmlns:a16="http://schemas.microsoft.com/office/drawing/2014/main" id="{F49070D2-98DC-B05C-B69E-129EFD1E8E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5295" y="189940"/>
            <a:ext cx="1926010" cy="907544"/>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75648491-BF7B-6A7B-9501-E7CF43162431}"/>
              </a:ext>
            </a:extLst>
          </p:cNvPr>
          <p:cNvCxnSpPr>
            <a:cxnSpLocks/>
          </p:cNvCxnSpPr>
          <p:nvPr/>
        </p:nvCxnSpPr>
        <p:spPr>
          <a:xfrm>
            <a:off x="0" y="1255059"/>
            <a:ext cx="1219200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C39AE44-AACD-FB56-6B86-FCA886906177}"/>
              </a:ext>
            </a:extLst>
          </p:cNvPr>
          <p:cNvSpPr txBox="1"/>
          <p:nvPr/>
        </p:nvSpPr>
        <p:spPr>
          <a:xfrm>
            <a:off x="2321859" y="1255059"/>
            <a:ext cx="6741458" cy="646331"/>
          </a:xfrm>
          <a:prstGeom prst="rect">
            <a:avLst/>
          </a:prstGeom>
          <a:noFill/>
        </p:spPr>
        <p:txBody>
          <a:bodyPr wrap="square" rtlCol="0">
            <a:spAutoFit/>
          </a:bodyPr>
          <a:lstStyle/>
          <a:p>
            <a:pPr algn="ctr"/>
            <a:r>
              <a:rPr lang="en-IN" sz="3600" u="sng" dirty="0">
                <a:solidFill>
                  <a:schemeClr val="accent6">
                    <a:lumMod val="50000"/>
                  </a:schemeClr>
                </a:solidFill>
              </a:rPr>
              <a:t>SOLUTION </a:t>
            </a:r>
          </a:p>
        </p:txBody>
      </p:sp>
      <p:sp>
        <p:nvSpPr>
          <p:cNvPr id="4" name="TextBox 3">
            <a:extLst>
              <a:ext uri="{FF2B5EF4-FFF2-40B4-BE49-F238E27FC236}">
                <a16:creationId xmlns:a16="http://schemas.microsoft.com/office/drawing/2014/main" id="{DED5EC41-B19B-0A63-0013-781F65FC56AB}"/>
              </a:ext>
            </a:extLst>
          </p:cNvPr>
          <p:cNvSpPr txBox="1"/>
          <p:nvPr/>
        </p:nvSpPr>
        <p:spPr>
          <a:xfrm>
            <a:off x="180695" y="2105817"/>
            <a:ext cx="6100482" cy="369332"/>
          </a:xfrm>
          <a:prstGeom prst="rect">
            <a:avLst/>
          </a:prstGeom>
          <a:noFill/>
        </p:spPr>
        <p:txBody>
          <a:bodyPr wrap="square">
            <a:spAutoFit/>
          </a:bodyPr>
          <a:lstStyle/>
          <a:p>
            <a:pPr marL="342900" indent="-342900" algn="just">
              <a:buFont typeface="Wingdings" panose="05000000000000000000" pitchFamily="2" charset="2"/>
              <a:buChar char="q"/>
            </a:pPr>
            <a:r>
              <a:rPr lang="en-IN" b="1" dirty="0">
                <a:solidFill>
                  <a:srgbClr val="FF0000"/>
                </a:solidFill>
              </a:rPr>
              <a:t>DIGITAL WATER METER </a:t>
            </a:r>
          </a:p>
        </p:txBody>
      </p:sp>
      <p:sp>
        <p:nvSpPr>
          <p:cNvPr id="3" name="TextBox 2">
            <a:extLst>
              <a:ext uri="{FF2B5EF4-FFF2-40B4-BE49-F238E27FC236}">
                <a16:creationId xmlns:a16="http://schemas.microsoft.com/office/drawing/2014/main" id="{580E4E03-0812-2B1D-7FC2-D1CD614CC146}"/>
              </a:ext>
            </a:extLst>
          </p:cNvPr>
          <p:cNvSpPr txBox="1"/>
          <p:nvPr/>
        </p:nvSpPr>
        <p:spPr>
          <a:xfrm flipH="1">
            <a:off x="180694" y="2590800"/>
            <a:ext cx="7511024" cy="646331"/>
          </a:xfrm>
          <a:prstGeom prst="rect">
            <a:avLst/>
          </a:prstGeom>
          <a:noFill/>
        </p:spPr>
        <p:txBody>
          <a:bodyPr wrap="square" rtlCol="0">
            <a:spAutoFit/>
          </a:bodyPr>
          <a:lstStyle/>
          <a:p>
            <a:r>
              <a:rPr lang="en-IN" dirty="0"/>
              <a:t>DIGITAL WATER METER measures the water running through the motor and communicate with GSM based automated switch.</a:t>
            </a:r>
          </a:p>
        </p:txBody>
      </p:sp>
      <p:pic>
        <p:nvPicPr>
          <p:cNvPr id="4098" name="Picture 2" descr="Electromagnetic Flow Meters - Battery Operated Digital Flow Meter  Manufacturer from Vadodara">
            <a:extLst>
              <a:ext uri="{FF2B5EF4-FFF2-40B4-BE49-F238E27FC236}">
                <a16:creationId xmlns:a16="http://schemas.microsoft.com/office/drawing/2014/main" id="{FDDFBCC9-BC7A-8FC9-AA7C-184D5DAC8D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9430" y="1444843"/>
            <a:ext cx="3571875" cy="47625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46EC8D7-75BE-9D8B-84D7-D0B1620873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64373" y="46385"/>
            <a:ext cx="1856430" cy="1208674"/>
          </a:xfrm>
          <a:prstGeom prst="rect">
            <a:avLst/>
          </a:prstGeom>
        </p:spPr>
      </p:pic>
    </p:spTree>
    <p:extLst>
      <p:ext uri="{BB962C8B-B14F-4D97-AF65-F5344CB8AC3E}">
        <p14:creationId xmlns:p14="http://schemas.microsoft.com/office/powerpoint/2010/main" val="292209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A0CB427-673E-5FDB-FE49-B26F31B51F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695" y="189940"/>
            <a:ext cx="1119187" cy="90320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ogo">
            <a:extLst>
              <a:ext uri="{FF2B5EF4-FFF2-40B4-BE49-F238E27FC236}">
                <a16:creationId xmlns:a16="http://schemas.microsoft.com/office/drawing/2014/main" id="{F49070D2-98DC-B05C-B69E-129EFD1E8E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5295" y="189940"/>
            <a:ext cx="1926010" cy="907544"/>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75648491-BF7B-6A7B-9501-E7CF43162431}"/>
              </a:ext>
            </a:extLst>
          </p:cNvPr>
          <p:cNvCxnSpPr>
            <a:cxnSpLocks/>
          </p:cNvCxnSpPr>
          <p:nvPr/>
        </p:nvCxnSpPr>
        <p:spPr>
          <a:xfrm>
            <a:off x="0" y="1255059"/>
            <a:ext cx="1219200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C39AE44-AACD-FB56-6B86-FCA886906177}"/>
              </a:ext>
            </a:extLst>
          </p:cNvPr>
          <p:cNvSpPr txBox="1"/>
          <p:nvPr/>
        </p:nvSpPr>
        <p:spPr>
          <a:xfrm>
            <a:off x="2321859" y="1255059"/>
            <a:ext cx="6741458" cy="646331"/>
          </a:xfrm>
          <a:prstGeom prst="rect">
            <a:avLst/>
          </a:prstGeom>
          <a:noFill/>
        </p:spPr>
        <p:txBody>
          <a:bodyPr wrap="square" rtlCol="0">
            <a:spAutoFit/>
          </a:bodyPr>
          <a:lstStyle/>
          <a:p>
            <a:pPr algn="ctr"/>
            <a:r>
              <a:rPr lang="en-IN" sz="3600" u="sng" dirty="0">
                <a:solidFill>
                  <a:schemeClr val="accent6">
                    <a:lumMod val="50000"/>
                  </a:schemeClr>
                </a:solidFill>
              </a:rPr>
              <a:t>SOLUTION </a:t>
            </a:r>
          </a:p>
        </p:txBody>
      </p:sp>
      <p:sp>
        <p:nvSpPr>
          <p:cNvPr id="4" name="TextBox 3">
            <a:extLst>
              <a:ext uri="{FF2B5EF4-FFF2-40B4-BE49-F238E27FC236}">
                <a16:creationId xmlns:a16="http://schemas.microsoft.com/office/drawing/2014/main" id="{DED5EC41-B19B-0A63-0013-781F65FC56AB}"/>
              </a:ext>
            </a:extLst>
          </p:cNvPr>
          <p:cNvSpPr txBox="1"/>
          <p:nvPr/>
        </p:nvSpPr>
        <p:spPr>
          <a:xfrm>
            <a:off x="180695" y="2132711"/>
            <a:ext cx="6100482" cy="369332"/>
          </a:xfrm>
          <a:prstGeom prst="rect">
            <a:avLst/>
          </a:prstGeom>
          <a:noFill/>
        </p:spPr>
        <p:txBody>
          <a:bodyPr wrap="square">
            <a:spAutoFit/>
          </a:bodyPr>
          <a:lstStyle/>
          <a:p>
            <a:pPr marL="342900" indent="-342900" algn="just">
              <a:buFont typeface="Wingdings" panose="05000000000000000000" pitchFamily="2" charset="2"/>
              <a:buChar char="q"/>
            </a:pPr>
            <a:r>
              <a:rPr lang="en-IN" b="1" dirty="0">
                <a:solidFill>
                  <a:srgbClr val="FF0000"/>
                </a:solidFill>
              </a:rPr>
              <a:t>IRRIGATION MANAGEMENT SYSTEM </a:t>
            </a:r>
          </a:p>
        </p:txBody>
      </p:sp>
      <p:sp>
        <p:nvSpPr>
          <p:cNvPr id="3" name="TextBox 2">
            <a:extLst>
              <a:ext uri="{FF2B5EF4-FFF2-40B4-BE49-F238E27FC236}">
                <a16:creationId xmlns:a16="http://schemas.microsoft.com/office/drawing/2014/main" id="{E9AD6236-9FFA-9C22-04BC-4FCFEF9DB4F0}"/>
              </a:ext>
            </a:extLst>
          </p:cNvPr>
          <p:cNvSpPr txBox="1"/>
          <p:nvPr/>
        </p:nvSpPr>
        <p:spPr>
          <a:xfrm>
            <a:off x="180695" y="2635624"/>
            <a:ext cx="11830610" cy="923330"/>
          </a:xfrm>
          <a:prstGeom prst="rect">
            <a:avLst/>
          </a:prstGeom>
          <a:noFill/>
        </p:spPr>
        <p:txBody>
          <a:bodyPr wrap="square" rtlCol="0">
            <a:spAutoFit/>
          </a:bodyPr>
          <a:lstStyle/>
          <a:p>
            <a:r>
              <a:rPr lang="en-IN" dirty="0"/>
              <a:t>It is the combination of both GSM BASED AUTOMATED SWITCH and DIGITAL WATER METER with assistance of local Farmer </a:t>
            </a:r>
          </a:p>
          <a:p>
            <a:r>
              <a:rPr lang="en-IN" dirty="0"/>
              <a:t>Help Centre. Farmer can control and measure the water for irrigation and can avoid under irrigation and/or over irrigation and also can irrigate the crop at right time through the help of local Farmer Help Centre.  </a:t>
            </a:r>
          </a:p>
        </p:txBody>
      </p:sp>
      <p:pic>
        <p:nvPicPr>
          <p:cNvPr id="5122" name="Picture 2" descr="Conserving Water by Preventing Over Irrigation - Hackster.io">
            <a:extLst>
              <a:ext uri="{FF2B5EF4-FFF2-40B4-BE49-F238E27FC236}">
                <a16:creationId xmlns:a16="http://schemas.microsoft.com/office/drawing/2014/main" id="{59D907F4-110A-A05A-756E-54F4325650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372" y="4015592"/>
            <a:ext cx="2909103" cy="217901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Say No Water Wastage Vector Button Stock Vector (Royalty Free) 137032850 |  Shutterstock">
            <a:extLst>
              <a:ext uri="{FF2B5EF4-FFF2-40B4-BE49-F238E27FC236}">
                <a16:creationId xmlns:a16="http://schemas.microsoft.com/office/drawing/2014/main" id="{F46AC547-9CA9-3939-F2F0-AA9EF7B771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6020" y="4000201"/>
            <a:ext cx="2539533" cy="220980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Maharashtra government clueless about areas under irrigation in Maharashtra">
            <a:extLst>
              <a:ext uri="{FF2B5EF4-FFF2-40B4-BE49-F238E27FC236}">
                <a16:creationId xmlns:a16="http://schemas.microsoft.com/office/drawing/2014/main" id="{9889FE6A-6788-37AE-7B52-69DFBBB8D43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76098" y="3917575"/>
            <a:ext cx="2857500" cy="227703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808BF3AA-FBDB-8CBC-FB2B-3FAC6D39BF0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64373" y="46384"/>
            <a:ext cx="1856430" cy="1208674"/>
          </a:xfrm>
          <a:prstGeom prst="rect">
            <a:avLst/>
          </a:prstGeom>
        </p:spPr>
      </p:pic>
    </p:spTree>
    <p:extLst>
      <p:ext uri="{BB962C8B-B14F-4D97-AF65-F5344CB8AC3E}">
        <p14:creationId xmlns:p14="http://schemas.microsoft.com/office/powerpoint/2010/main" val="2438431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A0CB427-673E-5FDB-FE49-B26F31B51F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695" y="189940"/>
            <a:ext cx="1119187" cy="90320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ogo">
            <a:extLst>
              <a:ext uri="{FF2B5EF4-FFF2-40B4-BE49-F238E27FC236}">
                <a16:creationId xmlns:a16="http://schemas.microsoft.com/office/drawing/2014/main" id="{F49070D2-98DC-B05C-B69E-129EFD1E8E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5295" y="189940"/>
            <a:ext cx="1926010" cy="907544"/>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75648491-BF7B-6A7B-9501-E7CF43162431}"/>
              </a:ext>
            </a:extLst>
          </p:cNvPr>
          <p:cNvCxnSpPr>
            <a:cxnSpLocks/>
          </p:cNvCxnSpPr>
          <p:nvPr/>
        </p:nvCxnSpPr>
        <p:spPr>
          <a:xfrm>
            <a:off x="0" y="1255059"/>
            <a:ext cx="1219200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C39AE44-AACD-FB56-6B86-FCA886906177}"/>
              </a:ext>
            </a:extLst>
          </p:cNvPr>
          <p:cNvSpPr txBox="1"/>
          <p:nvPr/>
        </p:nvSpPr>
        <p:spPr>
          <a:xfrm>
            <a:off x="2321859" y="1255059"/>
            <a:ext cx="6741458" cy="646331"/>
          </a:xfrm>
          <a:prstGeom prst="rect">
            <a:avLst/>
          </a:prstGeom>
          <a:noFill/>
        </p:spPr>
        <p:txBody>
          <a:bodyPr wrap="square" rtlCol="0">
            <a:spAutoFit/>
          </a:bodyPr>
          <a:lstStyle/>
          <a:p>
            <a:pPr algn="ctr"/>
            <a:r>
              <a:rPr lang="en-IN" sz="3600" u="sng" dirty="0">
                <a:solidFill>
                  <a:schemeClr val="accent6">
                    <a:lumMod val="50000"/>
                  </a:schemeClr>
                </a:solidFill>
              </a:rPr>
              <a:t>SOLUTION </a:t>
            </a:r>
          </a:p>
        </p:txBody>
      </p:sp>
      <p:sp>
        <p:nvSpPr>
          <p:cNvPr id="4" name="TextBox 3">
            <a:extLst>
              <a:ext uri="{FF2B5EF4-FFF2-40B4-BE49-F238E27FC236}">
                <a16:creationId xmlns:a16="http://schemas.microsoft.com/office/drawing/2014/main" id="{DED5EC41-B19B-0A63-0013-781F65FC56AB}"/>
              </a:ext>
            </a:extLst>
          </p:cNvPr>
          <p:cNvSpPr txBox="1"/>
          <p:nvPr/>
        </p:nvSpPr>
        <p:spPr>
          <a:xfrm>
            <a:off x="180695" y="2132711"/>
            <a:ext cx="6100482" cy="369332"/>
          </a:xfrm>
          <a:prstGeom prst="rect">
            <a:avLst/>
          </a:prstGeom>
          <a:noFill/>
        </p:spPr>
        <p:txBody>
          <a:bodyPr wrap="square">
            <a:spAutoFit/>
          </a:bodyPr>
          <a:lstStyle/>
          <a:p>
            <a:pPr marL="342900" indent="-342900" algn="just">
              <a:buFont typeface="Wingdings" panose="05000000000000000000" pitchFamily="2" charset="2"/>
              <a:buChar char="q"/>
            </a:pPr>
            <a:r>
              <a:rPr lang="en-IN" b="1" dirty="0">
                <a:solidFill>
                  <a:srgbClr val="FF0000"/>
                </a:solidFill>
              </a:rPr>
              <a:t>NPK SENSORS </a:t>
            </a:r>
          </a:p>
        </p:txBody>
      </p:sp>
      <p:sp>
        <p:nvSpPr>
          <p:cNvPr id="3" name="TextBox 2">
            <a:extLst>
              <a:ext uri="{FF2B5EF4-FFF2-40B4-BE49-F238E27FC236}">
                <a16:creationId xmlns:a16="http://schemas.microsoft.com/office/drawing/2014/main" id="{CF2FFD02-8F57-08EE-5826-53C55200E876}"/>
              </a:ext>
            </a:extLst>
          </p:cNvPr>
          <p:cNvSpPr txBox="1"/>
          <p:nvPr/>
        </p:nvSpPr>
        <p:spPr>
          <a:xfrm>
            <a:off x="286871" y="2733364"/>
            <a:ext cx="7091082" cy="1200329"/>
          </a:xfrm>
          <a:prstGeom prst="rect">
            <a:avLst/>
          </a:prstGeom>
          <a:noFill/>
        </p:spPr>
        <p:txBody>
          <a:bodyPr wrap="square" rtlCol="0">
            <a:spAutoFit/>
          </a:bodyPr>
          <a:lstStyle/>
          <a:p>
            <a:r>
              <a:rPr lang="en-IN" dirty="0"/>
              <a:t>NPK SENSORS measures the value of Nitrogen , Phosphorus and Potassium and the crop root zone  and communicate with GSM based automated switch .It will be used once in a month for measurement in field and can be used at multiple field in one crop season  .</a:t>
            </a:r>
          </a:p>
        </p:txBody>
      </p:sp>
      <p:pic>
        <p:nvPicPr>
          <p:cNvPr id="6146" name="Picture 2" descr="Soil Sensor, Easy Dustproof Durable Soil NPK Sensor, for Measure Soil  Quality for Monitoring Soil Quality for Garden for Greenhouse : Amazon.in:  Garden &amp; Outdoors">
            <a:extLst>
              <a:ext uri="{FF2B5EF4-FFF2-40B4-BE49-F238E27FC236}">
                <a16:creationId xmlns:a16="http://schemas.microsoft.com/office/drawing/2014/main" id="{A0FB6BED-7B95-4FB5-D4CF-AAF8A7E78D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7653" y="1896477"/>
            <a:ext cx="4818522" cy="481852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B78E96C-A824-40A3-66C9-7594D9D82B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64373" y="46385"/>
            <a:ext cx="1856430" cy="1208674"/>
          </a:xfrm>
          <a:prstGeom prst="rect">
            <a:avLst/>
          </a:prstGeom>
        </p:spPr>
      </p:pic>
    </p:spTree>
    <p:extLst>
      <p:ext uri="{BB962C8B-B14F-4D97-AF65-F5344CB8AC3E}">
        <p14:creationId xmlns:p14="http://schemas.microsoft.com/office/powerpoint/2010/main" val="470467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A0CB427-673E-5FDB-FE49-B26F31B51F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695" y="189940"/>
            <a:ext cx="1119187" cy="90320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ogo">
            <a:extLst>
              <a:ext uri="{FF2B5EF4-FFF2-40B4-BE49-F238E27FC236}">
                <a16:creationId xmlns:a16="http://schemas.microsoft.com/office/drawing/2014/main" id="{F49070D2-98DC-B05C-B69E-129EFD1E8E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5295" y="189940"/>
            <a:ext cx="1926010" cy="907544"/>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75648491-BF7B-6A7B-9501-E7CF43162431}"/>
              </a:ext>
            </a:extLst>
          </p:cNvPr>
          <p:cNvCxnSpPr>
            <a:cxnSpLocks/>
          </p:cNvCxnSpPr>
          <p:nvPr/>
        </p:nvCxnSpPr>
        <p:spPr>
          <a:xfrm>
            <a:off x="0" y="1255059"/>
            <a:ext cx="1219200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C39AE44-AACD-FB56-6B86-FCA886906177}"/>
              </a:ext>
            </a:extLst>
          </p:cNvPr>
          <p:cNvSpPr txBox="1"/>
          <p:nvPr/>
        </p:nvSpPr>
        <p:spPr>
          <a:xfrm>
            <a:off x="2321859" y="1255059"/>
            <a:ext cx="6741458" cy="646331"/>
          </a:xfrm>
          <a:prstGeom prst="rect">
            <a:avLst/>
          </a:prstGeom>
          <a:noFill/>
        </p:spPr>
        <p:txBody>
          <a:bodyPr wrap="square" rtlCol="0">
            <a:spAutoFit/>
          </a:bodyPr>
          <a:lstStyle/>
          <a:p>
            <a:pPr algn="ctr"/>
            <a:r>
              <a:rPr lang="en-IN" sz="3600" u="sng" dirty="0">
                <a:solidFill>
                  <a:schemeClr val="accent6">
                    <a:lumMod val="50000"/>
                  </a:schemeClr>
                </a:solidFill>
              </a:rPr>
              <a:t>SOLUTION </a:t>
            </a:r>
          </a:p>
        </p:txBody>
      </p:sp>
      <p:sp>
        <p:nvSpPr>
          <p:cNvPr id="4" name="TextBox 3">
            <a:extLst>
              <a:ext uri="{FF2B5EF4-FFF2-40B4-BE49-F238E27FC236}">
                <a16:creationId xmlns:a16="http://schemas.microsoft.com/office/drawing/2014/main" id="{DED5EC41-B19B-0A63-0013-781F65FC56AB}"/>
              </a:ext>
            </a:extLst>
          </p:cNvPr>
          <p:cNvSpPr txBox="1"/>
          <p:nvPr/>
        </p:nvSpPr>
        <p:spPr>
          <a:xfrm>
            <a:off x="180695" y="2132711"/>
            <a:ext cx="6100482" cy="369332"/>
          </a:xfrm>
          <a:prstGeom prst="rect">
            <a:avLst/>
          </a:prstGeom>
          <a:noFill/>
        </p:spPr>
        <p:txBody>
          <a:bodyPr wrap="square">
            <a:spAutoFit/>
          </a:bodyPr>
          <a:lstStyle/>
          <a:p>
            <a:pPr marL="342900" indent="-342900" algn="just">
              <a:buFont typeface="Wingdings" panose="05000000000000000000" pitchFamily="2" charset="2"/>
              <a:buChar char="q"/>
            </a:pPr>
            <a:r>
              <a:rPr lang="en-IN" b="1" dirty="0">
                <a:solidFill>
                  <a:srgbClr val="FF0000"/>
                </a:solidFill>
              </a:rPr>
              <a:t>NUTRITION MANAGEMENT SYSTEM </a:t>
            </a:r>
          </a:p>
        </p:txBody>
      </p:sp>
      <p:sp>
        <p:nvSpPr>
          <p:cNvPr id="6" name="TextBox 5">
            <a:extLst>
              <a:ext uri="{FF2B5EF4-FFF2-40B4-BE49-F238E27FC236}">
                <a16:creationId xmlns:a16="http://schemas.microsoft.com/office/drawing/2014/main" id="{C889170A-0C76-8A91-E8DE-A5DCB6CDB428}"/>
              </a:ext>
            </a:extLst>
          </p:cNvPr>
          <p:cNvSpPr txBox="1"/>
          <p:nvPr/>
        </p:nvSpPr>
        <p:spPr>
          <a:xfrm>
            <a:off x="268942" y="2626659"/>
            <a:ext cx="11600330" cy="923330"/>
          </a:xfrm>
          <a:prstGeom prst="rect">
            <a:avLst/>
          </a:prstGeom>
          <a:noFill/>
        </p:spPr>
        <p:txBody>
          <a:bodyPr wrap="square" rtlCol="0">
            <a:spAutoFit/>
          </a:bodyPr>
          <a:lstStyle/>
          <a:p>
            <a:r>
              <a:rPr lang="en-IN" dirty="0"/>
              <a:t>It is the combination of both NPK SENSORS and GSM BASED AUTOMATED SWITCH along with local Farmer Help Centre. Based on the  NPK values from the sensor and crop type Local Farmer Help Centre suggests farmer to provide nutrition needed for the crop. It avoids excessive use of fertilizers. </a:t>
            </a:r>
          </a:p>
        </p:txBody>
      </p:sp>
      <p:pic>
        <p:nvPicPr>
          <p:cNvPr id="7170" name="Picture 2" descr="A Complete Guide to NPK fertilisers: what does it mean and what does it do?  | MOOWY">
            <a:extLst>
              <a:ext uri="{FF2B5EF4-FFF2-40B4-BE49-F238E27FC236}">
                <a16:creationId xmlns:a16="http://schemas.microsoft.com/office/drawing/2014/main" id="{AD8B2A1B-E4EB-0108-DF02-4CC857CBBB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942" y="4275258"/>
            <a:ext cx="2897746" cy="192831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Over-Fertilized Plants: signs, treatment and prevention 📌">
            <a:extLst>
              <a:ext uri="{FF2B5EF4-FFF2-40B4-BE49-F238E27FC236}">
                <a16:creationId xmlns:a16="http://schemas.microsoft.com/office/drawing/2014/main" id="{0582C4DE-41A1-6A58-BB7B-52E5CA6552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3437" y="4275258"/>
            <a:ext cx="2905125" cy="1928318"/>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NPK - Free farming and gardening icons">
            <a:extLst>
              <a:ext uri="{FF2B5EF4-FFF2-40B4-BE49-F238E27FC236}">
                <a16:creationId xmlns:a16="http://schemas.microsoft.com/office/drawing/2014/main" id="{CDFE8E4E-423E-CB6C-57AF-C9D00A4CD2F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25311" y="3674605"/>
            <a:ext cx="2505915" cy="268345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AC54A7A-8B32-B151-B285-2436A9E3F54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64373" y="50087"/>
            <a:ext cx="1856430" cy="1208674"/>
          </a:xfrm>
          <a:prstGeom prst="rect">
            <a:avLst/>
          </a:prstGeom>
        </p:spPr>
      </p:pic>
    </p:spTree>
    <p:extLst>
      <p:ext uri="{BB962C8B-B14F-4D97-AF65-F5344CB8AC3E}">
        <p14:creationId xmlns:p14="http://schemas.microsoft.com/office/powerpoint/2010/main" val="4053002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A0CB427-673E-5FDB-FE49-B26F31B51F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695" y="189940"/>
            <a:ext cx="1119187" cy="90320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ogo">
            <a:extLst>
              <a:ext uri="{FF2B5EF4-FFF2-40B4-BE49-F238E27FC236}">
                <a16:creationId xmlns:a16="http://schemas.microsoft.com/office/drawing/2014/main" id="{F49070D2-98DC-B05C-B69E-129EFD1E8E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5295" y="189940"/>
            <a:ext cx="1926010" cy="907544"/>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75648491-BF7B-6A7B-9501-E7CF43162431}"/>
              </a:ext>
            </a:extLst>
          </p:cNvPr>
          <p:cNvCxnSpPr>
            <a:cxnSpLocks/>
          </p:cNvCxnSpPr>
          <p:nvPr/>
        </p:nvCxnSpPr>
        <p:spPr>
          <a:xfrm>
            <a:off x="0" y="1255059"/>
            <a:ext cx="1219200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C39AE44-AACD-FB56-6B86-FCA886906177}"/>
              </a:ext>
            </a:extLst>
          </p:cNvPr>
          <p:cNvSpPr txBox="1"/>
          <p:nvPr/>
        </p:nvSpPr>
        <p:spPr>
          <a:xfrm>
            <a:off x="2321859" y="1255059"/>
            <a:ext cx="6741458" cy="646331"/>
          </a:xfrm>
          <a:prstGeom prst="rect">
            <a:avLst/>
          </a:prstGeom>
          <a:noFill/>
        </p:spPr>
        <p:txBody>
          <a:bodyPr wrap="square" rtlCol="0">
            <a:spAutoFit/>
          </a:bodyPr>
          <a:lstStyle/>
          <a:p>
            <a:pPr algn="ctr"/>
            <a:r>
              <a:rPr lang="en-IN" sz="3600" u="sng" dirty="0">
                <a:solidFill>
                  <a:schemeClr val="accent6">
                    <a:lumMod val="50000"/>
                  </a:schemeClr>
                </a:solidFill>
              </a:rPr>
              <a:t>SOLUTION </a:t>
            </a:r>
          </a:p>
        </p:txBody>
      </p:sp>
      <p:sp>
        <p:nvSpPr>
          <p:cNvPr id="4" name="TextBox 3">
            <a:extLst>
              <a:ext uri="{FF2B5EF4-FFF2-40B4-BE49-F238E27FC236}">
                <a16:creationId xmlns:a16="http://schemas.microsoft.com/office/drawing/2014/main" id="{DED5EC41-B19B-0A63-0013-781F65FC56AB}"/>
              </a:ext>
            </a:extLst>
          </p:cNvPr>
          <p:cNvSpPr txBox="1"/>
          <p:nvPr/>
        </p:nvSpPr>
        <p:spPr>
          <a:xfrm>
            <a:off x="180695" y="2132711"/>
            <a:ext cx="6100482" cy="369332"/>
          </a:xfrm>
          <a:prstGeom prst="rect">
            <a:avLst/>
          </a:prstGeom>
          <a:noFill/>
        </p:spPr>
        <p:txBody>
          <a:bodyPr wrap="square">
            <a:spAutoFit/>
          </a:bodyPr>
          <a:lstStyle/>
          <a:p>
            <a:pPr marL="342900" indent="-342900" algn="just">
              <a:buFont typeface="Wingdings" panose="05000000000000000000" pitchFamily="2" charset="2"/>
              <a:buChar char="q"/>
            </a:pPr>
            <a:r>
              <a:rPr lang="en-IN" b="1" dirty="0">
                <a:solidFill>
                  <a:srgbClr val="FF0000"/>
                </a:solidFill>
              </a:rPr>
              <a:t>LOCAL FARMER HELP CENTRE</a:t>
            </a:r>
          </a:p>
        </p:txBody>
      </p:sp>
      <p:sp>
        <p:nvSpPr>
          <p:cNvPr id="6" name="TextBox 5">
            <a:extLst>
              <a:ext uri="{FF2B5EF4-FFF2-40B4-BE49-F238E27FC236}">
                <a16:creationId xmlns:a16="http://schemas.microsoft.com/office/drawing/2014/main" id="{C889170A-0C76-8A91-E8DE-A5DCB6CDB428}"/>
              </a:ext>
            </a:extLst>
          </p:cNvPr>
          <p:cNvSpPr txBox="1"/>
          <p:nvPr/>
        </p:nvSpPr>
        <p:spPr>
          <a:xfrm>
            <a:off x="268942" y="2626659"/>
            <a:ext cx="11600330" cy="1200329"/>
          </a:xfrm>
          <a:prstGeom prst="rect">
            <a:avLst/>
          </a:prstGeom>
          <a:noFill/>
        </p:spPr>
        <p:txBody>
          <a:bodyPr wrap="square" rtlCol="0">
            <a:spAutoFit/>
          </a:bodyPr>
          <a:lstStyle/>
          <a:p>
            <a:r>
              <a:rPr lang="en-IN" dirty="0"/>
              <a:t>Local Farmer Help Centre will be a joint venture of Government Organization for farmer welfare like-Kisan Sahayta Kendra ,Agriculture University, Kisan Seva Kendra etc and TECH KAMERA. TECH KAMERA will collect the real time data of important attributes from field and these organization will advise farmer to do needful action for the betterment of the crop yield.  Farmer will be served to increase the productivity and safety along with more earning by the “</a:t>
            </a:r>
            <a:r>
              <a:rPr lang="en-IN" b="1" dirty="0"/>
              <a:t>Local Farmer Help Centre</a:t>
            </a:r>
            <a:r>
              <a:rPr lang="en-IN" dirty="0"/>
              <a:t>”.</a:t>
            </a:r>
          </a:p>
        </p:txBody>
      </p:sp>
      <p:pic>
        <p:nvPicPr>
          <p:cNvPr id="3" name="Picture 2">
            <a:extLst>
              <a:ext uri="{FF2B5EF4-FFF2-40B4-BE49-F238E27FC236}">
                <a16:creationId xmlns:a16="http://schemas.microsoft.com/office/drawing/2014/main" id="{1AC54A7A-8B32-B151-B285-2436A9E3F5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4373" y="50087"/>
            <a:ext cx="1856430" cy="1208674"/>
          </a:xfrm>
          <a:prstGeom prst="rect">
            <a:avLst/>
          </a:prstGeom>
        </p:spPr>
      </p:pic>
      <p:pic>
        <p:nvPicPr>
          <p:cNvPr id="5" name="Picture 2" descr="CP Sahayata Samiti ::">
            <a:extLst>
              <a:ext uri="{FF2B5EF4-FFF2-40B4-BE49-F238E27FC236}">
                <a16:creationId xmlns:a16="http://schemas.microsoft.com/office/drawing/2014/main" id="{0F81A1D6-97AB-58D4-088B-B41B2C7D88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942" y="4311743"/>
            <a:ext cx="2133600"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संपर्क और निवारण - Kisan Samadhan">
            <a:extLst>
              <a:ext uri="{FF2B5EF4-FFF2-40B4-BE49-F238E27FC236}">
                <a16:creationId xmlns:a16="http://schemas.microsoft.com/office/drawing/2014/main" id="{D676C4B8-D068-9C8D-3231-B2075AB192E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7474" y="4311742"/>
            <a:ext cx="4329448"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12 Months Agricultural Consultancy Services | ID: 16519478612">
            <a:extLst>
              <a:ext uri="{FF2B5EF4-FFF2-40B4-BE49-F238E27FC236}">
                <a16:creationId xmlns:a16="http://schemas.microsoft.com/office/drawing/2014/main" id="{BE711877-2865-4BA7-F592-733D7EFA6AF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05175" y="4311741"/>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82963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TotalTime>
  <Words>1235</Words>
  <Application>Microsoft Office PowerPoint</Application>
  <PresentationFormat>Widescreen</PresentationFormat>
  <Paragraphs>169</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Algerian</vt:lpstr>
      <vt:lpstr>Arial</vt:lpstr>
      <vt:lpstr>Calibri</vt:lpstr>
      <vt:lpstr>Calibri Light</vt:lpstr>
      <vt:lpstr>Cambria Math</vt:lpstr>
      <vt:lpstr>Gill Sans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suman gurjar</dc:creator>
  <cp:lastModifiedBy>suman gurjar</cp:lastModifiedBy>
  <cp:revision>14</cp:revision>
  <dcterms:created xsi:type="dcterms:W3CDTF">2023-03-19T06:12:00Z</dcterms:created>
  <dcterms:modified xsi:type="dcterms:W3CDTF">2023-03-20T20:49:49Z</dcterms:modified>
</cp:coreProperties>
</file>