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1"/>
  </p:sldMasterIdLst>
  <p:notesMasterIdLst>
    <p:notesMasterId r:id="rId19"/>
  </p:notesMasterIdLst>
  <p:handoutMasterIdLst>
    <p:handoutMasterId r:id="rId20"/>
  </p:handoutMasterIdLst>
  <p:sldIdLst>
    <p:sldId id="355" r:id="rId2"/>
    <p:sldId id="356" r:id="rId3"/>
    <p:sldId id="357" r:id="rId4"/>
    <p:sldId id="366" r:id="rId5"/>
    <p:sldId id="373" r:id="rId6"/>
    <p:sldId id="360" r:id="rId7"/>
    <p:sldId id="368" r:id="rId8"/>
    <p:sldId id="361" r:id="rId9"/>
    <p:sldId id="362" r:id="rId10"/>
    <p:sldId id="363" r:id="rId11"/>
    <p:sldId id="370" r:id="rId12"/>
    <p:sldId id="375" r:id="rId13"/>
    <p:sldId id="378" r:id="rId14"/>
    <p:sldId id="377" r:id="rId15"/>
    <p:sldId id="365" r:id="rId16"/>
    <p:sldId id="372" r:id="rId17"/>
    <p:sldId id="358" r:id="rId18"/>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15" autoAdjust="0"/>
    <p:restoredTop sz="94660"/>
  </p:normalViewPr>
  <p:slideViewPr>
    <p:cSldViewPr snapToGrid="0" snapToObjects="1">
      <p:cViewPr varScale="1">
        <p:scale>
          <a:sx n="68" d="100"/>
          <a:sy n="68" d="100"/>
        </p:scale>
        <p:origin x="594"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01-Dec-20</a:t>
            </a:fld>
            <a:endParaRPr lang="en-US" dirty="0"/>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dirty="0"/>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01-Dec-20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dirty="0"/>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2161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378697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44331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295203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dirty="0"/>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190474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dirty="0"/>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92375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21874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72160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92487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383693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28795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426961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166712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341682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312228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D2152-08A9-004F-BE32-52A9C6BDFCAD}" type="datetimeFigureOut">
              <a:rPr lang="en-US" smtClean="0"/>
              <a:pPr/>
              <a:t>01-Dec-20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24685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D2152-08A9-004F-BE32-52A9C6BDFCAD}" type="datetimeFigureOut">
              <a:rPr lang="en-US" smtClean="0"/>
              <a:pPr/>
              <a:t>01-Dec-20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023CF-B329-E444-9BAC-9F50F1C2498A}" type="slidenum">
              <a:rPr lang="en-US" smtClean="0"/>
              <a:pPr/>
              <a:t>‹#›</a:t>
            </a:fld>
            <a:endParaRPr lang="en-US" dirty="0"/>
          </a:p>
        </p:txBody>
      </p:sp>
    </p:spTree>
    <p:extLst>
      <p:ext uri="{BB962C8B-B14F-4D97-AF65-F5344CB8AC3E}">
        <p14:creationId xmlns:p14="http://schemas.microsoft.com/office/powerpoint/2010/main" val="32679437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upriss.org.uk/" TargetMode="External"/><Relationship Id="rId7" Type="http://schemas.openxmlformats.org/officeDocument/2006/relationships/hyperlink" Target="https://screener.in/" TargetMode="External"/><Relationship Id="rId2" Type="http://schemas.openxmlformats.org/officeDocument/2006/relationships/hyperlink" Target="https://www.coursera.org/learn/formal-concept-analysis" TargetMode="External"/><Relationship Id="rId1" Type="http://schemas.openxmlformats.org/officeDocument/2006/relationships/slideLayout" Target="../slideLayouts/slideLayout15.xml"/><Relationship Id="rId6" Type="http://schemas.openxmlformats.org/officeDocument/2006/relationships/hyperlink" Target="https://finviz.com/" TargetMode="External"/><Relationship Id="rId5" Type="http://schemas.openxmlformats.org/officeDocument/2006/relationships/hyperlink" Target="https://en.wikipedia.org/wiki/Formal_concept_analysis" TargetMode="External"/><Relationship Id="rId4" Type="http://schemas.openxmlformats.org/officeDocument/2006/relationships/hyperlink" Target="https://bit.ly/2JpnYW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emf"/><Relationship Id="rId1" Type="http://schemas.openxmlformats.org/officeDocument/2006/relationships/slideLayout" Target="../slideLayouts/slideLayout1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AAFF-1120-48BD-9F9D-F2288472BDB6}"/>
              </a:ext>
            </a:extLst>
          </p:cNvPr>
          <p:cNvSpPr>
            <a:spLocks noGrp="1"/>
          </p:cNvSpPr>
          <p:nvPr>
            <p:ph type="title"/>
          </p:nvPr>
        </p:nvSpPr>
        <p:spPr>
          <a:xfrm>
            <a:off x="0" y="489229"/>
            <a:ext cx="12192000" cy="564910"/>
          </a:xfrm>
        </p:spPr>
        <p:txBody>
          <a:bodyPr>
            <a:noAutofit/>
          </a:bodyPr>
          <a:lstStyle/>
          <a:p>
            <a:r>
              <a:rPr lang="en-US" b="1" dirty="0"/>
              <a:t>Stability</a:t>
            </a:r>
            <a:r>
              <a:rPr lang="en-US" dirty="0"/>
              <a:t> </a:t>
            </a:r>
            <a:endParaRPr lang="en-IN" dirty="0"/>
          </a:p>
        </p:txBody>
      </p:sp>
      <p:sp>
        <p:nvSpPr>
          <p:cNvPr id="5" name="TextBox 4">
            <a:extLst>
              <a:ext uri="{FF2B5EF4-FFF2-40B4-BE49-F238E27FC236}">
                <a16:creationId xmlns:a16="http://schemas.microsoft.com/office/drawing/2014/main" id="{F78EA7A3-7A10-4649-90D8-94FEE632E972}"/>
              </a:ext>
            </a:extLst>
          </p:cNvPr>
          <p:cNvSpPr txBox="1"/>
          <p:nvPr/>
        </p:nvSpPr>
        <p:spPr>
          <a:xfrm>
            <a:off x="553453" y="1071212"/>
            <a:ext cx="11129210" cy="37888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800" dirty="0"/>
              <a:t>In Formal Concept Analysis, stability is an important utility measure in prioritizing concepts. </a:t>
            </a:r>
          </a:p>
          <a:p>
            <a:pPr marL="342900" indent="-342900">
              <a:lnSpc>
                <a:spcPct val="150000"/>
              </a:lnSpc>
              <a:buFont typeface="Arial" panose="020B0604020202020204" pitchFamily="34" charset="0"/>
              <a:buChar char="•"/>
            </a:pPr>
            <a:endParaRPr lang="en-US" sz="1800" dirty="0"/>
          </a:p>
          <a:p>
            <a:pPr marL="342900" indent="-342900">
              <a:lnSpc>
                <a:spcPct val="150000"/>
              </a:lnSpc>
              <a:buFont typeface="Arial" panose="020B0604020202020204" pitchFamily="34" charset="0"/>
              <a:buChar char="•"/>
            </a:pPr>
            <a:r>
              <a:rPr lang="en-US" sz="1800" dirty="0"/>
              <a:t>Say we have a concept with attribute set A and object set B.</a:t>
            </a:r>
          </a:p>
          <a:p>
            <a:pPr marL="342900" indent="-342900">
              <a:lnSpc>
                <a:spcPct val="150000"/>
              </a:lnSpc>
              <a:buFont typeface="Arial" panose="020B0604020202020204" pitchFamily="34" charset="0"/>
              <a:buChar char="•"/>
            </a:pPr>
            <a:endParaRPr lang="en-US" sz="1800" dirty="0"/>
          </a:p>
          <a:p>
            <a:pPr marL="342900" indent="-342900">
              <a:lnSpc>
                <a:spcPct val="150000"/>
              </a:lnSpc>
              <a:buFont typeface="Arial" panose="020B0604020202020204" pitchFamily="34" charset="0"/>
              <a:buChar char="•"/>
            </a:pPr>
            <a:r>
              <a:rPr lang="en-US" sz="1800" dirty="0"/>
              <a:t>We are going to calculate stability which tells us How strongly concept extents depends on particular attributes of concept intents. Stability is calculated  as the Ratio between number of subsets(C) of A that generate B by total  number of subsets of A.</a:t>
            </a:r>
            <a:endParaRPr lang="en-IN" sz="1800" dirty="0"/>
          </a:p>
          <a:p>
            <a:pPr marL="342900" indent="-342900">
              <a:lnSpc>
                <a:spcPct val="150000"/>
              </a:lnSpc>
              <a:buFont typeface="Arial" panose="020B0604020202020204" pitchFamily="34" charset="0"/>
              <a:buChar char="•"/>
            </a:pPr>
            <a:r>
              <a:rPr lang="en-IN" sz="1800" dirty="0"/>
              <a:t>Here,</a:t>
            </a:r>
            <a:r>
              <a:rPr lang="en-IN" sz="1800" b="1" dirty="0"/>
              <a:t> </a:t>
            </a:r>
            <a:r>
              <a:rPr lang="en-IN" sz="1800" b="1" i="0" dirty="0">
                <a:solidFill>
                  <a:srgbClr val="202124"/>
                </a:solidFill>
                <a:effectLst/>
              </a:rPr>
              <a:t>′  </a:t>
            </a:r>
            <a:r>
              <a:rPr lang="en-IN" sz="1800" dirty="0">
                <a:solidFill>
                  <a:srgbClr val="202124"/>
                </a:solidFill>
              </a:rPr>
              <a:t>represents derivative of particular extent or intent.</a:t>
            </a:r>
            <a:r>
              <a:rPr lang="en-IN" sz="1800" b="1" i="0" dirty="0">
                <a:solidFill>
                  <a:srgbClr val="202124"/>
                </a:solidFill>
                <a:effectLst/>
              </a:rPr>
              <a:t> </a:t>
            </a:r>
          </a:p>
          <a:p>
            <a:pPr>
              <a:lnSpc>
                <a:spcPct val="150000"/>
              </a:lnSpc>
            </a:pPr>
            <a:r>
              <a:rPr lang="en-IN" sz="1800" dirty="0">
                <a:solidFill>
                  <a:srgbClr val="202124"/>
                </a:solidFill>
              </a:rPr>
              <a:t>      and |A| represents cardinality of set A. </a:t>
            </a:r>
            <a:endParaRPr lang="en-IN" sz="1800" dirty="0"/>
          </a:p>
        </p:txBody>
      </p:sp>
      <p:pic>
        <p:nvPicPr>
          <p:cNvPr id="9" name="Picture 8" descr="A picture containing text&#10;&#10;Description automatically generated">
            <a:extLst>
              <a:ext uri="{FF2B5EF4-FFF2-40B4-BE49-F238E27FC236}">
                <a16:creationId xmlns:a16="http://schemas.microsoft.com/office/drawing/2014/main" id="{D206ADB8-7C2C-428A-8268-226D8EE6D5E8}"/>
              </a:ext>
            </a:extLst>
          </p:cNvPr>
          <p:cNvPicPr>
            <a:picLocks noChangeAspect="1"/>
          </p:cNvPicPr>
          <p:nvPr/>
        </p:nvPicPr>
        <p:blipFill>
          <a:blip r:embed="rId2"/>
          <a:stretch>
            <a:fillRect/>
          </a:stretch>
        </p:blipFill>
        <p:spPr>
          <a:xfrm>
            <a:off x="3047495" y="5132237"/>
            <a:ext cx="5224692" cy="997895"/>
          </a:xfrm>
          <a:prstGeom prst="rect">
            <a:avLst/>
          </a:prstGeom>
        </p:spPr>
      </p:pic>
    </p:spTree>
    <p:extLst>
      <p:ext uri="{BB962C8B-B14F-4D97-AF65-F5344CB8AC3E}">
        <p14:creationId xmlns:p14="http://schemas.microsoft.com/office/powerpoint/2010/main" val="242007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312" y="888522"/>
            <a:ext cx="9808235" cy="5158595"/>
          </a:xfrm>
        </p:spPr>
        <p:txBody>
          <a:bodyPr>
            <a:noAutofit/>
          </a:bodyPr>
          <a:lstStyle/>
          <a:p>
            <a:pPr algn="l">
              <a:lnSpc>
                <a:spcPct val="150000"/>
              </a:lnSpc>
            </a:pPr>
            <a:r>
              <a:rPr lang="en-US" sz="3200" b="1" dirty="0"/>
              <a:t>                                               </a:t>
            </a:r>
            <a:br>
              <a:rPr lang="en-US" sz="3200" b="1" dirty="0"/>
            </a:br>
            <a:r>
              <a:rPr lang="en-US" sz="3200" b="1" dirty="0"/>
              <a:t>                                      </a:t>
            </a:r>
            <a:br>
              <a:rPr lang="en-US" sz="3200" b="1" dirty="0"/>
            </a:br>
            <a:r>
              <a:rPr lang="en-US" sz="3200" b="1" dirty="0"/>
              <a:t>                                    </a:t>
            </a:r>
            <a:r>
              <a:rPr lang="en-US" b="1" dirty="0"/>
              <a:t>ALGORITHMS</a:t>
            </a:r>
            <a:br>
              <a:rPr lang="en-IN" sz="1800" dirty="0"/>
            </a:br>
            <a:r>
              <a:rPr lang="en-US" sz="2000" b="1" u="sng" dirty="0">
                <a:solidFill>
                  <a:schemeClr val="accent1">
                    <a:lumMod val="75000"/>
                  </a:schemeClr>
                </a:solidFill>
              </a:rPr>
              <a:t>ALGORITHM 1</a:t>
            </a:r>
            <a:r>
              <a:rPr lang="en-US" sz="1800" b="1" u="sng" dirty="0">
                <a:solidFill>
                  <a:schemeClr val="accent1">
                    <a:lumMod val="75000"/>
                  </a:schemeClr>
                </a:solidFill>
              </a:rPr>
              <a:t>:</a:t>
            </a:r>
            <a:r>
              <a:rPr lang="en-US" sz="1800" dirty="0">
                <a:solidFill>
                  <a:schemeClr val="accent1">
                    <a:lumMod val="75000"/>
                  </a:schemeClr>
                </a:solidFill>
              </a:rPr>
              <a:t> </a:t>
            </a:r>
            <a:r>
              <a:rPr lang="en-US" sz="1800" dirty="0">
                <a:solidFill>
                  <a:schemeClr val="tx1"/>
                </a:solidFill>
              </a:rPr>
              <a:t>All closures </a:t>
            </a:r>
            <a:r>
              <a:rPr lang="en-US" sz="1800" dirty="0"/>
              <a:t>( M , ’’ ) : generating all closed sets</a:t>
            </a:r>
            <a:br>
              <a:rPr lang="en-IN" sz="1800" dirty="0"/>
            </a:br>
            <a:r>
              <a:rPr lang="en-US" sz="1800" dirty="0"/>
              <a:t>Input: A closure operator X-&gt;X’’ on a finite linearly ordered set M.</a:t>
            </a:r>
            <a:br>
              <a:rPr lang="en-IN" sz="1800" dirty="0"/>
            </a:br>
            <a:r>
              <a:rPr lang="en-US" sz="1800" dirty="0"/>
              <a:t>Output: All closed sets in lectic order.</a:t>
            </a:r>
            <a:br>
              <a:rPr lang="en-IN" sz="1800" dirty="0"/>
            </a:br>
            <a:r>
              <a:rPr lang="en-US" sz="1800" dirty="0"/>
              <a:t>A = FirstClosure( ” )</a:t>
            </a:r>
            <a:br>
              <a:rPr lang="en-IN" sz="1800" dirty="0"/>
            </a:br>
            <a:r>
              <a:rPr lang="en-US" sz="1800" dirty="0"/>
              <a:t>while A =! NULL do</a:t>
            </a:r>
            <a:br>
              <a:rPr lang="en-IN" sz="1800" dirty="0"/>
            </a:br>
            <a:r>
              <a:rPr lang="en-US" sz="1800" dirty="0"/>
              <a:t>Output A</a:t>
            </a:r>
            <a:br>
              <a:rPr lang="en-IN" sz="1800" dirty="0"/>
            </a:br>
            <a:r>
              <a:rPr lang="en-US" sz="1800" dirty="0"/>
              <a:t>A := NextClosure ( A , M , ’’ )</a:t>
            </a:r>
            <a:br>
              <a:rPr lang="en-US" sz="1800" dirty="0"/>
            </a:br>
            <a:br>
              <a:rPr lang="en-US" sz="1800" dirty="0"/>
            </a:br>
            <a:r>
              <a:rPr lang="en-US" sz="2000" b="1" u="sng" dirty="0">
                <a:solidFill>
                  <a:schemeClr val="accent1">
                    <a:lumMod val="75000"/>
                  </a:schemeClr>
                </a:solidFill>
              </a:rPr>
              <a:t>ALGORITHM 2:</a:t>
            </a:r>
            <a:r>
              <a:rPr lang="en-US" sz="2000" dirty="0">
                <a:solidFill>
                  <a:schemeClr val="accent1">
                    <a:lumMod val="75000"/>
                  </a:schemeClr>
                </a:solidFill>
              </a:rPr>
              <a:t> </a:t>
            </a:r>
            <a:r>
              <a:rPr lang="en-US" sz="1800" dirty="0">
                <a:solidFill>
                  <a:schemeClr val="tx1"/>
                </a:solidFill>
              </a:rPr>
              <a:t>First Closure ( ’’ )</a:t>
            </a:r>
            <a:br>
              <a:rPr lang="en-IN" sz="1800" dirty="0">
                <a:solidFill>
                  <a:schemeClr val="tx1"/>
                </a:solidFill>
              </a:rPr>
            </a:br>
            <a:r>
              <a:rPr lang="en-US" sz="1800" dirty="0"/>
              <a:t>Input: A closure operator X-&gt;X” on a finite linearly ordered set.</a:t>
            </a:r>
            <a:br>
              <a:rPr lang="en-IN" sz="1800" dirty="0"/>
            </a:br>
            <a:r>
              <a:rPr lang="en-US" sz="1800" dirty="0"/>
              <a:t>Output: The lectically first closed set, i.e., the closure of the empty set.</a:t>
            </a:r>
            <a:br>
              <a:rPr lang="en-IN" sz="1800" dirty="0"/>
            </a:br>
            <a:r>
              <a:rPr lang="en-US" sz="1800" dirty="0"/>
              <a:t>return 0</a:t>
            </a:r>
            <a:br>
              <a:rPr lang="en-IN" sz="1800" dirty="0"/>
            </a:br>
            <a:r>
              <a:rPr lang="en-US" sz="2000" dirty="0"/>
              <a:t> </a:t>
            </a:r>
            <a:br>
              <a:rPr lang="en-US" sz="2000" dirty="0"/>
            </a:br>
            <a:br>
              <a:rPr lang="en-IN" sz="2000" dirty="0"/>
            </a:br>
            <a:br>
              <a:rPr lang="en-IN" sz="1800" dirty="0"/>
            </a:br>
            <a:endParaRPr lang="en-IN" sz="2000" dirty="0"/>
          </a:p>
        </p:txBody>
      </p:sp>
      <p:pic>
        <p:nvPicPr>
          <p:cNvPr id="4" name="Picture 3">
            <a:extLst>
              <a:ext uri="{FF2B5EF4-FFF2-40B4-BE49-F238E27FC236}">
                <a16:creationId xmlns:a16="http://schemas.microsoft.com/office/drawing/2014/main" id="{61B8D89C-0ED7-4EC1-8DBA-096FD8378ECE}"/>
              </a:ext>
            </a:extLst>
          </p:cNvPr>
          <p:cNvPicPr>
            <a:picLocks noChangeAspect="1"/>
          </p:cNvPicPr>
          <p:nvPr/>
        </p:nvPicPr>
        <p:blipFill>
          <a:blip r:embed="rId2"/>
          <a:stretch>
            <a:fillRect/>
          </a:stretch>
        </p:blipFill>
        <p:spPr>
          <a:xfrm>
            <a:off x="7672338" y="1850079"/>
            <a:ext cx="3877080" cy="2117009"/>
          </a:xfrm>
          <a:prstGeom prst="rect">
            <a:avLst/>
          </a:prstGeom>
        </p:spPr>
      </p:pic>
      <p:sp>
        <p:nvSpPr>
          <p:cNvPr id="3" name="TextBox 2">
            <a:extLst>
              <a:ext uri="{FF2B5EF4-FFF2-40B4-BE49-F238E27FC236}">
                <a16:creationId xmlns:a16="http://schemas.microsoft.com/office/drawing/2014/main" id="{5F70A25E-FAB6-4BDB-9075-049877453D8F}"/>
              </a:ext>
            </a:extLst>
          </p:cNvPr>
          <p:cNvSpPr txBox="1"/>
          <p:nvPr/>
        </p:nvSpPr>
        <p:spPr>
          <a:xfrm>
            <a:off x="8918284" y="3582367"/>
            <a:ext cx="1385187" cy="384721"/>
          </a:xfrm>
          <a:prstGeom prst="rect">
            <a:avLst/>
          </a:prstGeom>
          <a:noFill/>
        </p:spPr>
        <p:txBody>
          <a:bodyPr wrap="none" rtlCol="0">
            <a:spAutoFit/>
          </a:bodyPr>
          <a:lstStyle/>
          <a:p>
            <a:r>
              <a:rPr lang="en-US" dirty="0">
                <a:solidFill>
                  <a:srgbClr val="FF0000"/>
                </a:solidFill>
              </a:rPr>
              <a:t>Lectic Order</a:t>
            </a:r>
            <a:endParaRPr lang="en-IN" dirty="0">
              <a:solidFill>
                <a:srgbClr val="FF0000"/>
              </a:solidFill>
            </a:endParaRPr>
          </a:p>
        </p:txBody>
      </p:sp>
    </p:spTree>
    <p:extLst>
      <p:ext uri="{BB962C8B-B14F-4D97-AF65-F5344CB8AC3E}">
        <p14:creationId xmlns:p14="http://schemas.microsoft.com/office/powerpoint/2010/main" val="398957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38" y="365759"/>
            <a:ext cx="11172534" cy="6267953"/>
          </a:xfrm>
        </p:spPr>
        <p:txBody>
          <a:bodyPr>
            <a:noAutofit/>
          </a:bodyPr>
          <a:lstStyle/>
          <a:p>
            <a:pPr algn="l">
              <a:lnSpc>
                <a:spcPct val="200000"/>
              </a:lnSpc>
            </a:pPr>
            <a:r>
              <a:rPr lang="en-US" sz="2000" b="1" u="sng" dirty="0">
                <a:solidFill>
                  <a:schemeClr val="accent1">
                    <a:lumMod val="75000"/>
                  </a:schemeClr>
                </a:solidFill>
              </a:rPr>
              <a:t>ALGORITHM 3: </a:t>
            </a:r>
            <a:r>
              <a:rPr lang="en-US" sz="1800" dirty="0">
                <a:solidFill>
                  <a:schemeClr val="tx1"/>
                </a:solidFill>
              </a:rPr>
              <a:t>Next Closure ( A , M , ” ) </a:t>
            </a:r>
            <a:br>
              <a:rPr lang="en-IN" sz="1800" dirty="0"/>
            </a:br>
            <a:r>
              <a:rPr lang="en-US" sz="1800" dirty="0"/>
              <a:t>Input: A closure operator X-&gt;X” on a finite linearly ordered set M and a subset A </a:t>
            </a:r>
            <a:r>
              <a:rPr lang="en-IN" sz="1800" b="1" dirty="0"/>
              <a:t>∈</a:t>
            </a:r>
            <a:r>
              <a:rPr lang="en-US" sz="1800" dirty="0"/>
              <a:t> M.</a:t>
            </a:r>
            <a:br>
              <a:rPr lang="en-IN" sz="1800" dirty="0"/>
            </a:br>
            <a:r>
              <a:rPr lang="en-US" sz="1800" dirty="0"/>
              <a:t>Output: The lectically next closed set after A if it exists; NULL otherwise.</a:t>
            </a:r>
            <a:br>
              <a:rPr lang="en-IN" sz="1800" dirty="0"/>
            </a:br>
            <a:r>
              <a:rPr lang="en-US" sz="1800" dirty="0"/>
              <a:t>For all m </a:t>
            </a:r>
            <a:r>
              <a:rPr lang="en-IN" sz="1800" b="1" dirty="0"/>
              <a:t>∈</a:t>
            </a:r>
            <a:r>
              <a:rPr lang="en-US" sz="1800" dirty="0"/>
              <a:t> M in reverse order do</a:t>
            </a:r>
            <a:br>
              <a:rPr lang="en-IN" sz="1800" dirty="0"/>
            </a:br>
            <a:r>
              <a:rPr lang="en-US" sz="1800" dirty="0"/>
              <a:t>if M </a:t>
            </a:r>
            <a:r>
              <a:rPr lang="en-IN" sz="1800" b="1" dirty="0"/>
              <a:t>∈ </a:t>
            </a:r>
            <a:r>
              <a:rPr lang="en-US" sz="1800" dirty="0"/>
              <a:t>A then</a:t>
            </a:r>
            <a:br>
              <a:rPr lang="en-IN" sz="1800" dirty="0"/>
            </a:br>
            <a:r>
              <a:rPr lang="en-US" sz="1800" dirty="0"/>
              <a:t>A := A – {m}</a:t>
            </a:r>
            <a:br>
              <a:rPr lang="en-IN" sz="1800" dirty="0"/>
            </a:br>
            <a:r>
              <a:rPr lang="en-US" sz="1800" dirty="0"/>
              <a:t>else</a:t>
            </a:r>
            <a:br>
              <a:rPr lang="en-IN" sz="1800" dirty="0"/>
            </a:br>
            <a:r>
              <a:rPr lang="en-US" sz="1800" dirty="0"/>
              <a:t>B := (A U {m})’’</a:t>
            </a:r>
            <a:br>
              <a:rPr lang="en-IN" sz="1800" dirty="0"/>
            </a:br>
            <a:r>
              <a:rPr lang="en-US" sz="1800" dirty="0"/>
              <a:t>If B-A contains no element &lt; m then</a:t>
            </a:r>
            <a:br>
              <a:rPr lang="en-IN" sz="1800" dirty="0"/>
            </a:br>
            <a:r>
              <a:rPr lang="en-US" sz="1800" dirty="0"/>
              <a:t>Return B</a:t>
            </a:r>
            <a:br>
              <a:rPr lang="en-IN" sz="1800" dirty="0"/>
            </a:br>
            <a:r>
              <a:rPr lang="en-US" sz="1800" dirty="0"/>
              <a:t>return NULL</a:t>
            </a:r>
            <a:br>
              <a:rPr lang="en-IN" sz="1800" dirty="0"/>
            </a:br>
            <a:endParaRPr lang="en-IN" sz="1800" dirty="0"/>
          </a:p>
        </p:txBody>
      </p:sp>
    </p:spTree>
    <p:extLst>
      <p:ext uri="{BB962C8B-B14F-4D97-AF65-F5344CB8AC3E}">
        <p14:creationId xmlns:p14="http://schemas.microsoft.com/office/powerpoint/2010/main" val="403817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33" y="323558"/>
            <a:ext cx="11172534" cy="6386731"/>
          </a:xfrm>
        </p:spPr>
        <p:txBody>
          <a:bodyPr>
            <a:noAutofit/>
          </a:bodyPr>
          <a:lstStyle/>
          <a:p>
            <a:pPr marR="0" algn="l">
              <a:lnSpc>
                <a:spcPct val="200000"/>
              </a:lnSpc>
              <a:spcBef>
                <a:spcPts val="0"/>
              </a:spcBef>
              <a:spcAft>
                <a:spcPts val="0"/>
              </a:spcAft>
              <a:tabLst>
                <a:tab pos="457200" algn="l"/>
              </a:tabLst>
            </a:pPr>
            <a:r>
              <a:rPr lang="en-US" sz="2000" b="1" u="sng" dirty="0">
                <a:solidFill>
                  <a:schemeClr val="accent1">
                    <a:lumMod val="75000"/>
                  </a:schemeClr>
                </a:solidFill>
              </a:rPr>
              <a:t>ALGORITHM 4:</a:t>
            </a:r>
            <a:r>
              <a:rPr lang="en-US" sz="2000" u="sng" dirty="0">
                <a:solidFill>
                  <a:schemeClr val="accent1">
                    <a:lumMod val="75000"/>
                  </a:schemeClr>
                </a:solidFill>
              </a:rPr>
              <a:t>  </a:t>
            </a:r>
            <a:r>
              <a:rPr lang="en-US" sz="2000" dirty="0">
                <a:solidFill>
                  <a:schemeClr val="tx1"/>
                </a:solidFill>
              </a:rPr>
              <a:t>Stability</a:t>
            </a:r>
            <a:br>
              <a:rPr lang="en-IN" sz="1800" dirty="0"/>
            </a:br>
            <a:r>
              <a:rPr lang="en-US" sz="1800" dirty="0">
                <a:solidFill>
                  <a:srgbClr val="000000"/>
                </a:solidFill>
                <a:effectLst/>
                <a:latin typeface="Times New Roman" panose="02020603050405020304" pitchFamily="18" charset="0"/>
                <a:ea typeface="Times New Roman" panose="02020603050405020304" pitchFamily="18" charset="0"/>
              </a:rPr>
              <a:t>Finding Stability index for filtering.</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Input :- Set of attribute A, set of object B and Context</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Output :- Stability index for given concept</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num=0,dem=2^M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For all C, where C is all possible subsets of M:</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if derivative of C =B</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num++</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return num/dem</a:t>
            </a:r>
            <a:br>
              <a:rPr lang="en-IN" sz="1800" dirty="0">
                <a:effectLst/>
                <a:latin typeface="Times New Roman" panose="02020603050405020304" pitchFamily="18" charset="0"/>
                <a:ea typeface="Times New Roman" panose="02020603050405020304" pitchFamily="18" charset="0"/>
              </a:rPr>
            </a:br>
            <a:br>
              <a:rPr lang="en-IN" sz="1800" dirty="0"/>
            </a:br>
            <a:endParaRPr lang="en-IN" sz="1800" dirty="0"/>
          </a:p>
        </p:txBody>
      </p:sp>
    </p:spTree>
    <p:extLst>
      <p:ext uri="{BB962C8B-B14F-4D97-AF65-F5344CB8AC3E}">
        <p14:creationId xmlns:p14="http://schemas.microsoft.com/office/powerpoint/2010/main" val="323227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ABC6B-C3A2-4375-87C8-519904B4F7BD}"/>
              </a:ext>
            </a:extLst>
          </p:cNvPr>
          <p:cNvSpPr txBox="1"/>
          <p:nvPr/>
        </p:nvSpPr>
        <p:spPr>
          <a:xfrm>
            <a:off x="4572000" y="703385"/>
            <a:ext cx="3360728" cy="523220"/>
          </a:xfrm>
          <a:prstGeom prst="rect">
            <a:avLst/>
          </a:prstGeom>
          <a:noFill/>
        </p:spPr>
        <p:txBody>
          <a:bodyPr wrap="none" rtlCol="0">
            <a:spAutoFit/>
          </a:bodyPr>
          <a:lstStyle/>
          <a:p>
            <a:r>
              <a:rPr lang="en-US" sz="2800" u="sng" dirty="0"/>
              <a:t>Stock Market Analysis</a:t>
            </a:r>
            <a:endParaRPr lang="en-IN" sz="2800" u="sng" dirty="0"/>
          </a:p>
        </p:txBody>
      </p:sp>
      <p:sp>
        <p:nvSpPr>
          <p:cNvPr id="6" name="TextBox 5">
            <a:extLst>
              <a:ext uri="{FF2B5EF4-FFF2-40B4-BE49-F238E27FC236}">
                <a16:creationId xmlns:a16="http://schemas.microsoft.com/office/drawing/2014/main" id="{142B9FEA-0920-4705-A3CE-46788EF37389}"/>
              </a:ext>
            </a:extLst>
          </p:cNvPr>
          <p:cNvSpPr txBox="1"/>
          <p:nvPr/>
        </p:nvSpPr>
        <p:spPr>
          <a:xfrm>
            <a:off x="562708" y="1955409"/>
            <a:ext cx="10607040" cy="3477875"/>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We have arranged a dataset for nifty 50 companies with some of the attributes like EPS, P/E Ratio, D/E Ratio etc.</a:t>
            </a:r>
          </a:p>
          <a:p>
            <a:endParaRPr lang="en-US" sz="22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solidFill>
                  <a:srgbClr val="202124"/>
                </a:solidFill>
                <a:latin typeface="Times New Roman" panose="02020603050405020304" pitchFamily="18" charset="0"/>
                <a:cs typeface="Times New Roman" panose="02020603050405020304" pitchFamily="18" charset="0"/>
              </a:rPr>
              <a:t>A</a:t>
            </a:r>
            <a:r>
              <a:rPr lang="en-US" sz="2200" b="0" i="0" dirty="0">
                <a:solidFill>
                  <a:srgbClr val="202124"/>
                </a:solidFill>
                <a:effectLst/>
                <a:latin typeface="Times New Roman" panose="02020603050405020304" pitchFamily="18" charset="0"/>
                <a:cs typeface="Times New Roman" panose="02020603050405020304" pitchFamily="18" charset="0"/>
              </a:rPr>
              <a:t>nd will finally provide relationships between the companies and attributes which will further help us to understand these relationship and how strongly these are connected to each other.</a:t>
            </a:r>
          </a:p>
          <a:p>
            <a:pPr marL="342900" indent="-342900">
              <a:buFont typeface="Arial" panose="020B0604020202020204" pitchFamily="34" charset="0"/>
              <a:buChar char="•"/>
            </a:pPr>
            <a:endParaRPr lang="en-US" sz="22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Here a threshold value will be given by the user which will provide them with combinations of concepts and help them in searching whether the concept of some companies is present or not and find a suitable according to his/her investment needs.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87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8FFF-A136-48C5-8419-5D7ECFD2792A}"/>
              </a:ext>
            </a:extLst>
          </p:cNvPr>
          <p:cNvSpPr>
            <a:spLocks noGrp="1"/>
          </p:cNvSpPr>
          <p:nvPr>
            <p:ph type="title"/>
          </p:nvPr>
        </p:nvSpPr>
        <p:spPr>
          <a:xfrm>
            <a:off x="281354" y="5951735"/>
            <a:ext cx="12192000" cy="564910"/>
          </a:xfrm>
        </p:spPr>
        <p:txBody>
          <a:bodyPr>
            <a:noAutofit/>
          </a:bodyPr>
          <a:lstStyle/>
          <a:p>
            <a:r>
              <a:rPr lang="en-US" sz="2000" b="1" dirty="0"/>
              <a:t>PERT CHART</a:t>
            </a:r>
            <a:endParaRPr lang="en-IN" sz="2000" b="1" dirty="0"/>
          </a:p>
        </p:txBody>
      </p:sp>
      <p:sp>
        <p:nvSpPr>
          <p:cNvPr id="5" name="Title 1">
            <a:extLst>
              <a:ext uri="{FF2B5EF4-FFF2-40B4-BE49-F238E27FC236}">
                <a16:creationId xmlns:a16="http://schemas.microsoft.com/office/drawing/2014/main" id="{A040DF6F-1003-4E31-81B3-F7AC0BBB83AF}"/>
              </a:ext>
            </a:extLst>
          </p:cNvPr>
          <p:cNvSpPr txBox="1">
            <a:spLocks/>
          </p:cNvSpPr>
          <p:nvPr/>
        </p:nvSpPr>
        <p:spPr>
          <a:xfrm>
            <a:off x="154743" y="238836"/>
            <a:ext cx="12192000" cy="5649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b="0" kern="1200">
                <a:solidFill>
                  <a:schemeClr val="tx1">
                    <a:lumMod val="65000"/>
                    <a:lumOff val="35000"/>
                  </a:schemeClr>
                </a:solidFill>
                <a:latin typeface="+mn-lt"/>
                <a:ea typeface="+mj-ea"/>
                <a:cs typeface="+mj-cs"/>
              </a:defRPr>
            </a:lvl1pPr>
          </a:lstStyle>
          <a:p>
            <a:r>
              <a:rPr lang="en-IN" sz="3200" dirty="0"/>
              <a:t>STATUS OF PROJECT PROGRESS: ACTIVE/WORKING</a:t>
            </a:r>
            <a:endParaRPr lang="en-IN" sz="3200" b="1" dirty="0"/>
          </a:p>
        </p:txBody>
      </p:sp>
      <p:pic>
        <p:nvPicPr>
          <p:cNvPr id="6" name="Picture 5" descr="Diagram&#10;&#10;Description automatically generated">
            <a:extLst>
              <a:ext uri="{FF2B5EF4-FFF2-40B4-BE49-F238E27FC236}">
                <a16:creationId xmlns:a16="http://schemas.microsoft.com/office/drawing/2014/main" id="{67B1FFAF-4F58-40A7-A25A-BD349EA30990}"/>
              </a:ext>
            </a:extLst>
          </p:cNvPr>
          <p:cNvPicPr>
            <a:picLocks noChangeAspect="1"/>
          </p:cNvPicPr>
          <p:nvPr/>
        </p:nvPicPr>
        <p:blipFill>
          <a:blip r:embed="rId2"/>
          <a:stretch>
            <a:fillRect/>
          </a:stretch>
        </p:blipFill>
        <p:spPr>
          <a:xfrm>
            <a:off x="829994" y="777988"/>
            <a:ext cx="10691446" cy="5173747"/>
          </a:xfrm>
          <a:prstGeom prst="rect">
            <a:avLst/>
          </a:prstGeom>
        </p:spPr>
      </p:pic>
    </p:spTree>
    <p:extLst>
      <p:ext uri="{BB962C8B-B14F-4D97-AF65-F5344CB8AC3E}">
        <p14:creationId xmlns:p14="http://schemas.microsoft.com/office/powerpoint/2010/main" val="150394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146"/>
            <a:ext cx="12192000" cy="564910"/>
          </a:xfrm>
        </p:spPr>
        <p:txBody>
          <a:bodyPr>
            <a:noAutofit/>
          </a:bodyPr>
          <a:lstStyle/>
          <a:p>
            <a:r>
              <a:rPr lang="en-IN" b="1" dirty="0"/>
              <a:t>REFERENCES</a:t>
            </a:r>
          </a:p>
        </p:txBody>
      </p:sp>
      <p:sp>
        <p:nvSpPr>
          <p:cNvPr id="4" name="TextBox 3">
            <a:extLst>
              <a:ext uri="{FF2B5EF4-FFF2-40B4-BE49-F238E27FC236}">
                <a16:creationId xmlns:a16="http://schemas.microsoft.com/office/drawing/2014/main" id="{D27A8EBD-30AE-4577-B00D-E4690DE72FA6}"/>
              </a:ext>
            </a:extLst>
          </p:cNvPr>
          <p:cNvSpPr txBox="1"/>
          <p:nvPr/>
        </p:nvSpPr>
        <p:spPr>
          <a:xfrm>
            <a:off x="263524" y="854471"/>
            <a:ext cx="11468931" cy="7202869"/>
          </a:xfrm>
          <a:prstGeom prst="rect">
            <a:avLst/>
          </a:prstGeom>
          <a:noFill/>
        </p:spPr>
        <p:txBody>
          <a:bodyPr wrap="square">
            <a:spAutoFit/>
          </a:bodyPr>
          <a:lstStyle/>
          <a:p>
            <a:pPr marL="0" marR="0">
              <a:lnSpc>
                <a:spcPct val="150000"/>
              </a:lnSpc>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[1]  </a:t>
            </a:r>
            <a:r>
              <a:rPr lang="en-IN" sz="1800" u="sng" kern="1200" dirty="0">
                <a:solidFill>
                  <a:srgbClr val="0563C1"/>
                </a:solidFill>
                <a:effectLst/>
                <a:latin typeface="Times New Roman" panose="02020603050405020304" pitchFamily="18" charset="0"/>
                <a:ea typeface="Times New Roman" panose="02020603050405020304" pitchFamily="18" charset="0"/>
                <a:hlinkClick r:id="rId2"/>
              </a:rPr>
              <a:t>https://www.coursera.org/learn/formal-concept-analysis</a:t>
            </a:r>
            <a:r>
              <a:rPr lang="en-IN" sz="1800" kern="1200" dirty="0">
                <a:solidFill>
                  <a:srgbClr val="000000"/>
                </a:solidFill>
                <a:effectLst/>
                <a:latin typeface="Times New Roman" panose="02020603050405020304" pitchFamily="18" charset="0"/>
                <a:ea typeface="Times New Roman" panose="02020603050405020304" pitchFamily="18" charset="0"/>
              </a:rPr>
              <a:t> , Sergei </a:t>
            </a:r>
            <a:r>
              <a:rPr lang="en-IN" sz="1800" kern="1200" dirty="0" err="1">
                <a:solidFill>
                  <a:srgbClr val="000000"/>
                </a:solidFill>
                <a:effectLst/>
                <a:latin typeface="Times New Roman" panose="02020603050405020304" pitchFamily="18" charset="0"/>
                <a:ea typeface="Times New Roman" panose="02020603050405020304" pitchFamily="18" charset="0"/>
              </a:rPr>
              <a:t>Obiedkov</a:t>
            </a:r>
            <a:r>
              <a:rPr lang="en-IN" sz="1800" kern="12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kern="1200" dirty="0">
                <a:solidFill>
                  <a:srgbClr val="000000"/>
                </a:solidFill>
                <a:effectLst/>
                <a:latin typeface="Times New Roman" panose="02020603050405020304" pitchFamily="18" charset="0"/>
                <a:ea typeface="Times New Roman" panose="02020603050405020304" pitchFamily="18" charset="0"/>
              </a:rPr>
              <a:t>National Research University Higher School of Economics</a:t>
            </a:r>
            <a:r>
              <a:rPr lang="en-IN" sz="1800" kern="12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u="sng" kern="1200" dirty="0">
                <a:solidFill>
                  <a:srgbClr val="000000"/>
                </a:solidFill>
                <a:effectLst/>
                <a:latin typeface="Times New Roman" panose="02020603050405020304" pitchFamily="18" charset="0"/>
                <a:ea typeface="Times New Roman" panose="02020603050405020304" pitchFamily="18" charset="0"/>
                <a:hlinkClick r:id="rId3"/>
              </a:rPr>
              <a:t> </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[2] </a:t>
            </a:r>
            <a:r>
              <a:rPr lang="en-IN" sz="1800" u="sng" kern="1200" dirty="0">
                <a:solidFill>
                  <a:srgbClr val="0563C1"/>
                </a:solidFill>
                <a:effectLst/>
                <a:latin typeface="Times New Roman" panose="02020603050405020304" pitchFamily="18" charset="0"/>
                <a:ea typeface="Times New Roman" panose="02020603050405020304" pitchFamily="18" charset="0"/>
                <a:hlinkClick r:id="rId3"/>
              </a:rPr>
              <a:t>https://www.upriss.org.uk/</a:t>
            </a:r>
            <a:r>
              <a:rPr lang="en-IN" sz="1800" kern="1200" dirty="0">
                <a:solidFill>
                  <a:srgbClr val="0563C1"/>
                </a:solidFill>
                <a:effectLst/>
                <a:latin typeface="Times New Roman" panose="02020603050405020304" pitchFamily="18" charset="0"/>
                <a:ea typeface="Times New Roman" panose="02020603050405020304" pitchFamily="18" charset="0"/>
              </a:rPr>
              <a:t> </a:t>
            </a:r>
            <a:r>
              <a:rPr lang="en-IN" sz="1800" kern="1200" dirty="0">
                <a:solidFill>
                  <a:srgbClr val="000000"/>
                </a:solidFill>
                <a:effectLst/>
                <a:latin typeface="Times New Roman" panose="02020603050405020304" pitchFamily="18" charset="0"/>
                <a:ea typeface="Times New Roman" panose="02020603050405020304" pitchFamily="18" charset="0"/>
              </a:rPr>
              <a:t>Uta Priss, 2006.</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[3] </a:t>
            </a:r>
            <a:r>
              <a:rPr lang="en-IN" sz="1800" u="sng" kern="1200" dirty="0">
                <a:solidFill>
                  <a:srgbClr val="000000"/>
                </a:solidFill>
                <a:effectLst/>
                <a:latin typeface="Times New Roman" panose="02020603050405020304" pitchFamily="18" charset="0"/>
                <a:ea typeface="Times New Roman" panose="02020603050405020304" pitchFamily="18" charset="0"/>
              </a:rPr>
              <a:t>Algorithms used:</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Next Closure, Stability from </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Dmitry I. Ignatov: </a:t>
            </a:r>
            <a:r>
              <a:rPr lang="en-US" sz="1800" kern="1200" dirty="0">
                <a:solidFill>
                  <a:srgbClr val="000000"/>
                </a:solidFill>
                <a:effectLst/>
                <a:latin typeface="Times New Roman" panose="02020603050405020304" pitchFamily="18" charset="0"/>
                <a:ea typeface="Times New Roman" panose="02020603050405020304" pitchFamily="18" charset="0"/>
              </a:rPr>
              <a:t>Introduction to Formal Concept Analysis and Its </a:t>
            </a:r>
            <a:r>
              <a:rPr lang="en-IN" sz="1800" kern="1200" dirty="0">
                <a:solidFill>
                  <a:srgbClr val="000000"/>
                </a:solidFill>
                <a:effectLst/>
                <a:latin typeface="Times New Roman" panose="02020603050405020304" pitchFamily="18" charset="0"/>
                <a:ea typeface="Times New Roman" panose="02020603050405020304" pitchFamily="18" charset="0"/>
              </a:rPr>
              <a:t>Applications in Information Retrieval and Related Fields, </a:t>
            </a:r>
            <a:r>
              <a:rPr lang="en-US" sz="1800" kern="1200" dirty="0">
                <a:solidFill>
                  <a:srgbClr val="000000"/>
                </a:solidFill>
                <a:effectLst/>
                <a:latin typeface="Times New Roman" panose="02020603050405020304" pitchFamily="18" charset="0"/>
                <a:ea typeface="Times New Roman" panose="02020603050405020304" pitchFamily="18" charset="0"/>
              </a:rPr>
              <a:t>National Research University Higher School of Economics, Moscow, 2015. </a:t>
            </a:r>
            <a:r>
              <a:rPr lang="en-US" sz="1800" u="sng" kern="1200" dirty="0">
                <a:solidFill>
                  <a:srgbClr val="0000FF"/>
                </a:solidFill>
                <a:effectLst/>
                <a:latin typeface="Times New Roman" panose="02020603050405020304" pitchFamily="18" charset="0"/>
                <a:ea typeface="Times New Roman" panose="02020603050405020304" pitchFamily="18" charset="0"/>
                <a:hlinkClick r:id="rId4"/>
              </a:rPr>
              <a:t>https://bit.ly/2JpnYWf</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p>
          <a:p>
            <a:pPr marL="0" marR="0">
              <a:lnSpc>
                <a:spcPct val="150000"/>
              </a:lnSpc>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[4] </a:t>
            </a:r>
            <a:r>
              <a:rPr lang="en-IN" sz="1800" u="sng" kern="1200" dirty="0">
                <a:solidFill>
                  <a:srgbClr val="0563C1"/>
                </a:solidFill>
                <a:effectLst/>
                <a:latin typeface="Times New Roman" panose="02020603050405020304" pitchFamily="18" charset="0"/>
                <a:ea typeface="Times New Roman" panose="02020603050405020304" pitchFamily="18" charset="0"/>
                <a:hlinkClick r:id="rId5"/>
              </a:rPr>
              <a:t>https://en.wikipedia.org/wiki/Formal_concept_analysis</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rPr>
              <a:t>[5] Financial Information for building dataset:</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u="sng" kern="1200" dirty="0">
                <a:solidFill>
                  <a:srgbClr val="0000FF"/>
                </a:solidFill>
                <a:effectLst/>
                <a:latin typeface="Times New Roman" panose="02020603050405020304" pitchFamily="18" charset="0"/>
                <a:ea typeface="Times New Roman" panose="02020603050405020304" pitchFamily="18" charset="0"/>
              </a:rPr>
              <a:t>https://moneycontrol.com </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1800" u="sng" kern="1200" dirty="0">
                <a:solidFill>
                  <a:srgbClr val="0000FF"/>
                </a:solidFill>
                <a:effectLst/>
                <a:latin typeface="Times New Roman" panose="02020603050405020304" pitchFamily="18" charset="0"/>
                <a:ea typeface="Times New Roman" panose="02020603050405020304" pitchFamily="18" charset="0"/>
                <a:hlinkClick r:id="rId6"/>
              </a:rPr>
              <a:t>https://finviz.com</a:t>
            </a:r>
            <a:r>
              <a:rPr lang="en-IN" sz="1800" u="sng" kern="1200" dirty="0">
                <a:solidFill>
                  <a:srgbClr val="000000"/>
                </a:solidFill>
                <a:effectLst/>
                <a:latin typeface="Times New Roman" panose="02020603050405020304" pitchFamily="18" charset="0"/>
                <a:ea typeface="Times New Roman" panose="02020603050405020304" pitchFamily="18" charset="0"/>
              </a:rPr>
              <a:t> </a:t>
            </a:r>
            <a:r>
              <a:rPr lang="en-IN" sz="1800" kern="12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1800" u="sng" kern="1200" dirty="0">
                <a:solidFill>
                  <a:srgbClr val="0000FF"/>
                </a:solidFill>
                <a:effectLst/>
                <a:latin typeface="Times New Roman" panose="02020603050405020304" pitchFamily="18" charset="0"/>
                <a:ea typeface="Times New Roman" panose="02020603050405020304" pitchFamily="18" charset="0"/>
                <a:hlinkClick r:id="rId7"/>
              </a:rPr>
              <a:t>https://screener.in</a:t>
            </a:r>
            <a:r>
              <a:rPr lang="en-IN" sz="1800" kern="12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hlinkClick r:id="rId5">
                <a:extLst>
                  <a:ext uri="{A12FA001-AC4F-418D-AE19-62706E023703}">
                    <ahyp:hlinkClr xmlns:ahyp="http://schemas.microsoft.com/office/drawing/2018/hyperlinkcolor" val="tx"/>
                  </a:ext>
                </a:extLst>
              </a:hlinkClick>
            </a:endParaRPr>
          </a:p>
          <a:p>
            <a:pPr marL="457200" indent="-457200">
              <a:lnSpc>
                <a:spcPct val="150000"/>
              </a:lnSpc>
              <a:buFont typeface="+mj-lt"/>
              <a:buAutoNum type="arabicPeriod"/>
            </a:pPr>
            <a:endParaRPr lang="en-IN" dirty="0"/>
          </a:p>
          <a:p>
            <a:pPr marL="457200" indent="-457200">
              <a:lnSpc>
                <a:spcPct val="150000"/>
              </a:lnSpc>
              <a:buFont typeface="+mj-lt"/>
              <a:buAutoNum type="arabicPeriod"/>
            </a:pPr>
            <a:endParaRPr lang="en-IN" dirty="0"/>
          </a:p>
          <a:p>
            <a:pPr marL="457200" indent="-457200">
              <a:lnSpc>
                <a:spcPct val="150000"/>
              </a:lnSpc>
              <a:buFont typeface="+mj-lt"/>
              <a:buAutoNum type="arabicPeriod"/>
            </a:pPr>
            <a:endParaRPr lang="en-IN" dirty="0"/>
          </a:p>
        </p:txBody>
      </p:sp>
    </p:spTree>
    <p:extLst>
      <p:ext uri="{BB962C8B-B14F-4D97-AF65-F5344CB8AC3E}">
        <p14:creationId xmlns:p14="http://schemas.microsoft.com/office/powerpoint/2010/main" val="321160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4236005" y="2835162"/>
            <a:ext cx="3834624" cy="695485"/>
          </a:xfrm>
        </p:spPr>
        <p:txBody>
          <a:bodyPr>
            <a:normAutofit fontScale="90000"/>
          </a:bodyPr>
          <a:lstStyle/>
          <a:p>
            <a:r>
              <a:rPr lang="en-US" sz="2000" u="sng" dirty="0"/>
              <a:t>ENDTERM SYNOPSIS PRESENTATION </a:t>
            </a:r>
            <a:br>
              <a:rPr lang="en-US" sz="2000" u="sng" dirty="0"/>
            </a:br>
            <a:r>
              <a:rPr lang="en-US" sz="2000" dirty="0"/>
              <a:t>December 2020</a:t>
            </a:r>
          </a:p>
        </p:txBody>
      </p:sp>
      <p:sp>
        <p:nvSpPr>
          <p:cNvPr id="4" name="TextBox 9">
            <a:extLst>
              <a:ext uri="{FF2B5EF4-FFF2-40B4-BE49-F238E27FC236}">
                <a16:creationId xmlns:a16="http://schemas.microsoft.com/office/drawing/2014/main" id="{9E53884F-2214-4CCB-ABAB-0D87DB3A3E15}"/>
              </a:ext>
            </a:extLst>
          </p:cNvPr>
          <p:cNvSpPr txBox="1"/>
          <p:nvPr/>
        </p:nvSpPr>
        <p:spPr>
          <a:xfrm>
            <a:off x="1413892" y="1352875"/>
            <a:ext cx="947885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u="sng" dirty="0">
                <a:cs typeface="Times New Roman" panose="02020603050405020304" pitchFamily="18" charset="0"/>
              </a:rPr>
              <a:t>Data Analysis Using Formal Concept Analysis</a:t>
            </a:r>
            <a:endParaRPr lang="en-IN" sz="3600" b="1" u="sng" dirty="0">
              <a:cs typeface="Times New Roman" panose="02020603050405020304" pitchFamily="18" charset="0"/>
            </a:endParaRPr>
          </a:p>
        </p:txBody>
      </p:sp>
      <p:sp>
        <p:nvSpPr>
          <p:cNvPr id="7" name="TextBox 6">
            <a:extLst>
              <a:ext uri="{FF2B5EF4-FFF2-40B4-BE49-F238E27FC236}">
                <a16:creationId xmlns:a16="http://schemas.microsoft.com/office/drawing/2014/main" id="{D1704AB5-68D8-4C4F-8762-7489F64FDA0F}"/>
              </a:ext>
            </a:extLst>
          </p:cNvPr>
          <p:cNvSpPr txBox="1"/>
          <p:nvPr/>
        </p:nvSpPr>
        <p:spPr>
          <a:xfrm>
            <a:off x="8514517" y="3484927"/>
            <a:ext cx="3642153" cy="2215991"/>
          </a:xfrm>
          <a:prstGeom prst="rect">
            <a:avLst/>
          </a:prstGeom>
          <a:noFill/>
        </p:spPr>
        <p:txBody>
          <a:bodyPr wrap="square" rtlCol="0">
            <a:spAutoFit/>
          </a:bodyPr>
          <a:lstStyle/>
          <a:p>
            <a:pPr algn="ctr"/>
            <a:r>
              <a:rPr lang="en-GB" sz="2400" b="1" dirty="0"/>
              <a:t> </a:t>
            </a:r>
            <a:endParaRPr lang="en-IN" sz="2400" dirty="0"/>
          </a:p>
          <a:p>
            <a:r>
              <a:rPr lang="en-GB" sz="1800" b="1" u="sng" dirty="0">
                <a:cs typeface="Times New Roman" panose="02020603050405020304" pitchFamily="18" charset="0"/>
              </a:rPr>
              <a:t>UNDER THE GUIDANCE OF</a:t>
            </a:r>
            <a:endParaRPr lang="en-IN" sz="1800" u="sng" dirty="0">
              <a:cs typeface="Times New Roman" panose="02020603050405020304" pitchFamily="18" charset="0"/>
            </a:endParaRPr>
          </a:p>
          <a:p>
            <a:r>
              <a:rPr lang="en-US" sz="1800" dirty="0"/>
              <a:t>Mr. Bikram Pratim Bhuyan</a:t>
            </a:r>
          </a:p>
          <a:p>
            <a:r>
              <a:rPr lang="en-IN" sz="1800" b="0" i="0" dirty="0">
                <a:solidFill>
                  <a:srgbClr val="000000"/>
                </a:solidFill>
                <a:effectLst/>
              </a:rPr>
              <a:t>Assistant Professor</a:t>
            </a:r>
            <a:r>
              <a:rPr lang="en-US" sz="1800" b="0" i="0" dirty="0">
                <a:solidFill>
                  <a:srgbClr val="000000"/>
                </a:solidFill>
                <a:effectLst/>
              </a:rPr>
              <a:t>, </a:t>
            </a:r>
            <a:br>
              <a:rPr lang="en-US" sz="1800" b="0" i="0" dirty="0">
                <a:solidFill>
                  <a:srgbClr val="000000"/>
                </a:solidFill>
                <a:effectLst/>
              </a:rPr>
            </a:br>
            <a:r>
              <a:rPr lang="en-US" sz="1800" b="0" i="0" dirty="0">
                <a:solidFill>
                  <a:srgbClr val="000000"/>
                </a:solidFill>
                <a:effectLst/>
              </a:rPr>
              <a:t>Department of Informatics, SOCS,</a:t>
            </a:r>
            <a:br>
              <a:rPr lang="en-US" sz="1800" b="0" i="0" dirty="0">
                <a:solidFill>
                  <a:srgbClr val="000000"/>
                </a:solidFill>
                <a:effectLst/>
              </a:rPr>
            </a:br>
            <a:r>
              <a:rPr lang="en-US" sz="1800" b="0" i="0" dirty="0">
                <a:solidFill>
                  <a:srgbClr val="000000"/>
                </a:solidFill>
                <a:effectLst/>
              </a:rPr>
              <a:t>UPES Dehradun</a:t>
            </a:r>
            <a:endParaRPr lang="en-IN" sz="1800" dirty="0"/>
          </a:p>
          <a:p>
            <a:pPr algn="ctr"/>
            <a:endParaRPr lang="en-IN" sz="2400" dirty="0"/>
          </a:p>
        </p:txBody>
      </p:sp>
      <p:sp>
        <p:nvSpPr>
          <p:cNvPr id="10" name="TextBox 9">
            <a:extLst>
              <a:ext uri="{FF2B5EF4-FFF2-40B4-BE49-F238E27FC236}">
                <a16:creationId xmlns:a16="http://schemas.microsoft.com/office/drawing/2014/main" id="{934F5309-A44C-480B-A088-73DDB19478E7}"/>
              </a:ext>
            </a:extLst>
          </p:cNvPr>
          <p:cNvSpPr txBox="1"/>
          <p:nvPr/>
        </p:nvSpPr>
        <p:spPr>
          <a:xfrm>
            <a:off x="4750798" y="1985564"/>
            <a:ext cx="2805038" cy="923330"/>
          </a:xfrm>
          <a:prstGeom prst="rect">
            <a:avLst/>
          </a:prstGeom>
          <a:noFill/>
        </p:spPr>
        <p:txBody>
          <a:bodyPr wrap="square">
            <a:spAutoFit/>
          </a:bodyPr>
          <a:lstStyle/>
          <a:p>
            <a:pPr algn="ctr"/>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Minor Project-1</a:t>
            </a:r>
          </a:p>
          <a:p>
            <a:pPr algn="ctr"/>
            <a:r>
              <a:rPr lang="en-US" sz="1800" b="1" dirty="0">
                <a:solidFill>
                  <a:schemeClr val="tx1">
                    <a:lumMod val="65000"/>
                    <a:lumOff val="35000"/>
                  </a:schemeClr>
                </a:solidFill>
                <a:latin typeface="Times New Roman" panose="02020603050405020304" pitchFamily="18" charset="0"/>
                <a:cs typeface="Times New Roman" panose="02020603050405020304" pitchFamily="18" charset="0"/>
              </a:rPr>
              <a:t>Sem-V (Batch 2018-2022)</a:t>
            </a:r>
          </a:p>
          <a:p>
            <a:pPr algn="ctr"/>
            <a:endParaRPr lang="en-US" sz="1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4AFCA30-2694-4C9C-88F1-98B1DA29D24A}"/>
              </a:ext>
            </a:extLst>
          </p:cNvPr>
          <p:cNvSpPr txBox="1"/>
          <p:nvPr/>
        </p:nvSpPr>
        <p:spPr>
          <a:xfrm>
            <a:off x="191361" y="4280363"/>
            <a:ext cx="6631469" cy="1938992"/>
          </a:xfrm>
          <a:prstGeom prst="rect">
            <a:avLst/>
          </a:prstGeom>
          <a:noFill/>
        </p:spPr>
        <p:txBody>
          <a:bodyPr wrap="square">
            <a:spAutoFit/>
          </a:bodyPr>
          <a:lstStyle/>
          <a:p>
            <a:r>
              <a:rPr lang="en-IN" sz="2000" b="1" dirty="0"/>
              <a:t>					SAP ID 		ROLL NO.		BRANCH</a:t>
            </a:r>
            <a:br>
              <a:rPr lang="en-IN" sz="2000" b="1" dirty="0"/>
            </a:br>
            <a:r>
              <a:rPr lang="en-IN" sz="2000" b="1" dirty="0"/>
              <a:t>Avik Singla			500067990	R103218</a:t>
            </a:r>
            <a:r>
              <a:rPr lang="en-IN" sz="2000" b="1" dirty="0">
                <a:solidFill>
                  <a:srgbClr val="C00000"/>
                </a:solidFill>
              </a:rPr>
              <a:t>190</a:t>
            </a:r>
            <a:r>
              <a:rPr lang="en-IN" sz="2000" b="1" dirty="0"/>
              <a:t>	        CSE-BAO</a:t>
            </a:r>
          </a:p>
          <a:p>
            <a:r>
              <a:rPr lang="en-IN" sz="2000" b="1" dirty="0"/>
              <a:t>Sourabh Bhandari	500071057	R103218</a:t>
            </a:r>
            <a:r>
              <a:rPr lang="en-IN" sz="2000" b="1" dirty="0">
                <a:solidFill>
                  <a:srgbClr val="C00000"/>
                </a:solidFill>
              </a:rPr>
              <a:t>207</a:t>
            </a:r>
            <a:r>
              <a:rPr lang="en-IN" sz="2000" b="1" dirty="0"/>
              <a:t>		CSE-BAO</a:t>
            </a:r>
          </a:p>
          <a:p>
            <a:r>
              <a:rPr lang="en-IN" sz="2000" b="1" dirty="0"/>
              <a:t>Vaishnavi Jaiswal		500071059	R103218</a:t>
            </a:r>
            <a:r>
              <a:rPr lang="en-IN" sz="2000" b="1" dirty="0">
                <a:solidFill>
                  <a:srgbClr val="C00000"/>
                </a:solidFill>
              </a:rPr>
              <a:t>199  </a:t>
            </a:r>
            <a:r>
              <a:rPr lang="en-IN" sz="2000" b="1" dirty="0"/>
              <a:t>       CSE-BAO</a:t>
            </a:r>
            <a:br>
              <a:rPr lang="en-IN" sz="2000" b="1" dirty="0"/>
            </a:br>
            <a:r>
              <a:rPr lang="en-IN" sz="2000" b="1" dirty="0"/>
              <a:t>Vivek Raj			500069212	R103218</a:t>
            </a:r>
            <a:r>
              <a:rPr lang="en-IN" sz="2000" b="1" dirty="0">
                <a:solidFill>
                  <a:srgbClr val="C00000"/>
                </a:solidFill>
              </a:rPr>
              <a:t>189</a:t>
            </a:r>
            <a:r>
              <a:rPr lang="en-IN" sz="2000" b="1" dirty="0"/>
              <a:t>	        CSE-BAO</a:t>
            </a:r>
          </a:p>
          <a:p>
            <a:r>
              <a:rPr lang="en-IN" sz="2000" b="1" dirty="0"/>
              <a:t>	</a:t>
            </a:r>
          </a:p>
        </p:txBody>
      </p:sp>
      <p:sp>
        <p:nvSpPr>
          <p:cNvPr id="3" name="TextBox 2">
            <a:extLst>
              <a:ext uri="{FF2B5EF4-FFF2-40B4-BE49-F238E27FC236}">
                <a16:creationId xmlns:a16="http://schemas.microsoft.com/office/drawing/2014/main" id="{EDEFAAF4-D296-4C66-AE34-06E9B9BCB517}"/>
              </a:ext>
            </a:extLst>
          </p:cNvPr>
          <p:cNvSpPr txBox="1"/>
          <p:nvPr/>
        </p:nvSpPr>
        <p:spPr>
          <a:xfrm>
            <a:off x="2842961" y="3895642"/>
            <a:ext cx="1598386" cy="384721"/>
          </a:xfrm>
          <a:prstGeom prst="rect">
            <a:avLst/>
          </a:prstGeom>
          <a:noFill/>
        </p:spPr>
        <p:txBody>
          <a:bodyPr wrap="none" rtlCol="0">
            <a:spAutoFit/>
          </a:bodyPr>
          <a:lstStyle/>
          <a:p>
            <a:pPr algn="ctr"/>
            <a:r>
              <a:rPr lang="en-US" u="sng" dirty="0"/>
              <a:t>Group Details:</a:t>
            </a:r>
          </a:p>
        </p:txBody>
      </p:sp>
      <p:sp>
        <p:nvSpPr>
          <p:cNvPr id="9" name="TextBox 8">
            <a:extLst>
              <a:ext uri="{FF2B5EF4-FFF2-40B4-BE49-F238E27FC236}">
                <a16:creationId xmlns:a16="http://schemas.microsoft.com/office/drawing/2014/main" id="{C1546390-DBC6-4863-8C89-254E14C501B5}"/>
              </a:ext>
            </a:extLst>
          </p:cNvPr>
          <p:cNvSpPr txBox="1"/>
          <p:nvPr/>
        </p:nvSpPr>
        <p:spPr>
          <a:xfrm>
            <a:off x="8514517" y="5408530"/>
            <a:ext cx="3450792" cy="584775"/>
          </a:xfrm>
          <a:prstGeom prst="rect">
            <a:avLst/>
          </a:prstGeom>
          <a:noFill/>
        </p:spPr>
        <p:txBody>
          <a:bodyPr wrap="square">
            <a:spAutoFit/>
          </a:bodyPr>
          <a:lstStyle/>
          <a:p>
            <a:r>
              <a:rPr lang="en-IN" sz="1600" b="0" i="0" u="none" strike="noStrike" dirty="0">
                <a:solidFill>
                  <a:srgbClr val="000000"/>
                </a:solidFill>
                <a:effectLst/>
              </a:rPr>
              <a:t>Mentor Email:</a:t>
            </a:r>
            <a:br>
              <a:rPr lang="en-IN" sz="1600" b="0" i="0" u="none" strike="noStrike" dirty="0">
                <a:solidFill>
                  <a:srgbClr val="000000"/>
                </a:solidFill>
                <a:effectLst/>
              </a:rPr>
            </a:br>
            <a:r>
              <a:rPr lang="en-IN" sz="1600" b="0" i="0" u="none" strike="noStrike" dirty="0">
                <a:solidFill>
                  <a:srgbClr val="000000"/>
                </a:solidFill>
                <a:effectLst/>
              </a:rPr>
              <a:t>bpbhuyan@ddn.upes.ac.in</a:t>
            </a:r>
            <a:r>
              <a:rPr lang="en-IN" sz="1600" dirty="0"/>
              <a:t> </a:t>
            </a:r>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normAutofit fontScale="90000"/>
          </a:bodyPr>
          <a:lstStyle/>
          <a:p>
            <a:br>
              <a:rPr lang="en-GB" sz="4400" b="1" dirty="0">
                <a:cs typeface="Times New Roman" panose="02020603050405020304" pitchFamily="18" charset="0"/>
              </a:rPr>
            </a:br>
            <a:r>
              <a:rPr lang="en-GB" sz="4400" b="1" dirty="0">
                <a:cs typeface="Times New Roman" panose="02020603050405020304" pitchFamily="18" charset="0"/>
              </a:rPr>
              <a:t>	</a:t>
            </a:r>
            <a:endParaRPr lang="en-US" dirty="0"/>
          </a:p>
        </p:txBody>
      </p:sp>
      <p:sp>
        <p:nvSpPr>
          <p:cNvPr id="5" name="TextBox 4">
            <a:extLst>
              <a:ext uri="{FF2B5EF4-FFF2-40B4-BE49-F238E27FC236}">
                <a16:creationId xmlns:a16="http://schemas.microsoft.com/office/drawing/2014/main" id="{A171763A-3EE4-4DAF-A2D0-A941EFB6EF7F}"/>
              </a:ext>
            </a:extLst>
          </p:cNvPr>
          <p:cNvSpPr txBox="1"/>
          <p:nvPr/>
        </p:nvSpPr>
        <p:spPr>
          <a:xfrm>
            <a:off x="685799" y="660839"/>
            <a:ext cx="10852485" cy="5539978"/>
          </a:xfrm>
          <a:prstGeom prst="rect">
            <a:avLst/>
          </a:prstGeom>
          <a:noFill/>
        </p:spPr>
        <p:txBody>
          <a:bodyPr wrap="square" rtlCol="0">
            <a:spAutoFit/>
          </a:bodyPr>
          <a:lstStyle/>
          <a:p>
            <a:r>
              <a:rPr lang="en-GB" sz="3600" b="1" dirty="0">
                <a:cs typeface="Times New Roman" panose="02020603050405020304" pitchFamily="18" charset="0"/>
              </a:rPr>
              <a:t>                                        </a:t>
            </a:r>
            <a:r>
              <a:rPr lang="en-GB" sz="3600" b="1" dirty="0">
                <a:solidFill>
                  <a:schemeClr val="tx1">
                    <a:lumMod val="65000"/>
                    <a:lumOff val="35000"/>
                  </a:schemeClr>
                </a:solidFill>
                <a:cs typeface="Times New Roman" panose="02020603050405020304" pitchFamily="18" charset="0"/>
              </a:rPr>
              <a:t>ABSTRACT</a:t>
            </a:r>
            <a:endParaRPr lang="en-US" sz="36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dirty="0">
                <a:cs typeface="Times New Roman" panose="02020603050405020304" pitchFamily="18" charset="0"/>
              </a:rPr>
              <a:t>Now a days, data analysis has been playing a major role in various fields and required in many domains. </a:t>
            </a:r>
          </a:p>
          <a:p>
            <a:pPr>
              <a:lnSpc>
                <a:spcPct val="150000"/>
              </a:lnSpc>
            </a:pPr>
            <a:endParaRPr lang="en-US" sz="1800" dirty="0">
              <a:cs typeface="Times New Roman" panose="02020603050405020304" pitchFamily="18" charset="0"/>
            </a:endParaRPr>
          </a:p>
          <a:p>
            <a:pPr marL="342900" indent="-342900">
              <a:lnSpc>
                <a:spcPct val="150000"/>
              </a:lnSpc>
              <a:buFont typeface="Arial" panose="020B0604020202020204" pitchFamily="34" charset="0"/>
              <a:buChar char="•"/>
            </a:pPr>
            <a:r>
              <a:rPr lang="en-US" sz="1800" dirty="0">
                <a:cs typeface="Times New Roman" panose="02020603050405020304" pitchFamily="18" charset="0"/>
              </a:rPr>
              <a:t>This work covers a detailed description of Formal Concept Analysis which covers how different processes in data analysis can be performed with the help of concepts. </a:t>
            </a:r>
          </a:p>
          <a:p>
            <a:pPr marL="342900" indent="-342900">
              <a:lnSpc>
                <a:spcPct val="150000"/>
              </a:lnSpc>
              <a:buFont typeface="Arial" panose="020B0604020202020204" pitchFamily="34" charset="0"/>
              <a:buChar char="•"/>
            </a:pPr>
            <a:endParaRPr lang="en-US" sz="1800" dirty="0">
              <a:cs typeface="Times New Roman" panose="02020603050405020304" pitchFamily="18" charset="0"/>
            </a:endParaRPr>
          </a:p>
          <a:p>
            <a:pPr marL="342900" indent="-342900">
              <a:lnSpc>
                <a:spcPct val="150000"/>
              </a:lnSpc>
              <a:buFont typeface="Arial" panose="020B0604020202020204" pitchFamily="34" charset="0"/>
              <a:buChar char="•"/>
            </a:pPr>
            <a:r>
              <a:rPr lang="en-US" sz="1800" dirty="0">
                <a:cs typeface="Times New Roman" panose="02020603050405020304" pitchFamily="18" charset="0"/>
              </a:rPr>
              <a:t>The work begins by finding the concepts from the context followed by performing tasks like association rule mining, stability and clustering. </a:t>
            </a:r>
          </a:p>
          <a:p>
            <a:pPr>
              <a:lnSpc>
                <a:spcPct val="150000"/>
              </a:lnSpc>
            </a:pP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Keywords : Data Analysis, Formal Concept Analysis, Association Rule Mining, Clustering, Stability, Concepts</a:t>
            </a:r>
            <a:r>
              <a:rPr lang="en-US" sz="2000" b="1" i="1"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422" y="1977014"/>
            <a:ext cx="10766322" cy="3495318"/>
          </a:xfrm>
          <a:solidFill>
            <a:schemeClr val="bg1">
              <a:alpha val="0"/>
            </a:schemeClr>
          </a:solidFill>
        </p:spPr>
        <p:txBody>
          <a:bodyPr>
            <a:noAutofit/>
          </a:bodyPr>
          <a:lstStyle/>
          <a:p>
            <a:pPr marL="0" marR="0" algn="l">
              <a:spcBef>
                <a:spcPts val="0"/>
              </a:spcBef>
              <a:spcAft>
                <a:spcPts val="0"/>
              </a:spcAft>
              <a:tabLst>
                <a:tab pos="457200" algn="l"/>
              </a:tabLst>
            </a:pPr>
            <a:r>
              <a:rPr lang="en-IN" b="1" dirty="0"/>
              <a:t>                              </a:t>
            </a:r>
            <a:br>
              <a:rPr lang="en-IN" b="1" dirty="0"/>
            </a:br>
            <a:r>
              <a:rPr lang="en-IN" b="1" dirty="0"/>
              <a:t>                                 PROBLEM STATEMENT</a:t>
            </a:r>
            <a:br>
              <a:rPr lang="en-IN" sz="1400" b="1" dirty="0"/>
            </a:br>
            <a:br>
              <a:rPr lang="en-IN" sz="1400" b="1" dirty="0"/>
            </a:br>
            <a:br>
              <a:rPr lang="en-IN" sz="1400" b="1" dirty="0"/>
            </a:br>
            <a:br>
              <a:rPr lang="en-IN" sz="2200" b="1" dirty="0"/>
            </a:br>
            <a:br>
              <a:rPr lang="en-IN" sz="2200" b="1" dirty="0"/>
            </a:br>
            <a:r>
              <a:rPr lang="en-US" sz="2200" dirty="0">
                <a:solidFill>
                  <a:schemeClr val="tx1"/>
                </a:solidFill>
                <a:effectLst/>
                <a:latin typeface="Times New Roman" panose="02020603050405020304" pitchFamily="18" charset="0"/>
                <a:ea typeface="Times New Roman" panose="02020603050405020304" pitchFamily="18" charset="0"/>
              </a:rPr>
              <a:t>Here we aim at analyzing a dataset from stock market Nifty 50(Top 50 companies of India listed on NSE). </a:t>
            </a:r>
            <a:br>
              <a:rPr lang="en-IN" sz="2200" dirty="0">
                <a:solidFill>
                  <a:schemeClr val="tx1"/>
                </a:solidFill>
                <a:effectLst/>
                <a:latin typeface="Times New Roman" panose="02020603050405020304" pitchFamily="18" charset="0"/>
                <a:ea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rPr>
              <a:t> </a:t>
            </a:r>
            <a:br>
              <a:rPr lang="en-IN" sz="2200" dirty="0">
                <a:solidFill>
                  <a:schemeClr val="tx1"/>
                </a:solidFill>
                <a:effectLst/>
                <a:latin typeface="Times New Roman" panose="02020603050405020304" pitchFamily="18" charset="0"/>
                <a:ea typeface="Times New Roman" panose="02020603050405020304" pitchFamily="18" charset="0"/>
              </a:rPr>
            </a:br>
            <a:r>
              <a:rPr lang="en-US" sz="2200" b="1" u="none" strike="noStrike" dirty="0">
                <a:solidFill>
                  <a:schemeClr val="tx1"/>
                </a:solidFill>
                <a:effectLst/>
                <a:latin typeface="Times New Roman" panose="02020603050405020304" pitchFamily="18" charset="0"/>
                <a:ea typeface="Times New Roman" panose="02020603050405020304" pitchFamily="18" charset="0"/>
              </a:rPr>
              <a:t> </a:t>
            </a:r>
            <a:br>
              <a:rPr lang="en-IN" sz="2200" dirty="0">
                <a:solidFill>
                  <a:schemeClr val="tx1"/>
                </a:solidFill>
                <a:effectLst/>
                <a:latin typeface="Times New Roman" panose="02020603050405020304" pitchFamily="18" charset="0"/>
                <a:ea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rPr>
              <a:t>We will apply the concepts and algorithms used in formal concept analysis and list out the filtered concepts according to the attributes provided.</a:t>
            </a:r>
            <a:br>
              <a:rPr lang="en-IN" sz="2200" dirty="0">
                <a:solidFill>
                  <a:schemeClr val="tx1"/>
                </a:solidFill>
                <a:effectLst/>
                <a:latin typeface="Times New Roman" panose="02020603050405020304" pitchFamily="18" charset="0"/>
                <a:ea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rPr>
              <a:t> </a:t>
            </a:r>
            <a:br>
              <a:rPr lang="en-IN" sz="2200" dirty="0">
                <a:solidFill>
                  <a:schemeClr val="tx1"/>
                </a:solidFill>
                <a:effectLst/>
                <a:latin typeface="Times New Roman" panose="02020603050405020304" pitchFamily="18" charset="0"/>
                <a:ea typeface="Times New Roman" panose="02020603050405020304" pitchFamily="18" charset="0"/>
              </a:rPr>
            </a:br>
            <a:br>
              <a:rPr lang="en-US" sz="2200" dirty="0">
                <a:solidFill>
                  <a:schemeClr val="tx1"/>
                </a:solidFill>
                <a:effectLst/>
                <a:latin typeface="Times New Roman" panose="02020603050405020304" pitchFamily="18" charset="0"/>
                <a:ea typeface="Times New Roman" panose="02020603050405020304" pitchFamily="18" charset="0"/>
              </a:rPr>
            </a:br>
            <a:r>
              <a:rPr lang="en-US" sz="2200" dirty="0">
                <a:solidFill>
                  <a:schemeClr val="tx1"/>
                </a:solidFill>
                <a:effectLst/>
                <a:latin typeface="Times New Roman" panose="02020603050405020304" pitchFamily="18" charset="0"/>
                <a:ea typeface="Times New Roman" panose="02020603050405020304" pitchFamily="18" charset="0"/>
              </a:rPr>
              <a:t>As a result, we will get concepts that will enable us to list companies according to their previous performance and other metrics. </a:t>
            </a:r>
            <a:br>
              <a:rPr lang="en-IN" sz="2200" dirty="0">
                <a:effectLst/>
                <a:latin typeface="Times New Roman" panose="02020603050405020304" pitchFamily="18" charset="0"/>
                <a:ea typeface="Times New Roman" panose="02020603050405020304" pitchFamily="18" charset="0"/>
              </a:rPr>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dirty="0"/>
            </a:br>
            <a:endParaRPr lang="en-IN" sz="1800" dirty="0"/>
          </a:p>
        </p:txBody>
      </p:sp>
      <p:sp>
        <p:nvSpPr>
          <p:cNvPr id="3" name="Rectangle 2"/>
          <p:cNvSpPr/>
          <p:nvPr/>
        </p:nvSpPr>
        <p:spPr>
          <a:xfrm>
            <a:off x="6999288" y="909631"/>
            <a:ext cx="6096000" cy="830997"/>
          </a:xfrm>
          <a:prstGeom prst="rect">
            <a:avLst/>
          </a:prstGeom>
        </p:spPr>
        <p:txBody>
          <a:bodyPr>
            <a:spAutoFit/>
          </a:bodyPr>
          <a:lstStyle/>
          <a:p>
            <a:br>
              <a:rPr lang="en-IN" sz="2400"/>
            </a:br>
            <a:endParaRPr lang="en-IN" sz="2400" dirty="0"/>
          </a:p>
        </p:txBody>
      </p:sp>
    </p:spTree>
    <p:extLst>
      <p:ext uri="{BB962C8B-B14F-4D97-AF65-F5344CB8AC3E}">
        <p14:creationId xmlns:p14="http://schemas.microsoft.com/office/powerpoint/2010/main" val="100234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485" y="464820"/>
            <a:ext cx="3003216" cy="944880"/>
          </a:xfrm>
        </p:spPr>
        <p:txBody>
          <a:bodyPr>
            <a:noAutofit/>
          </a:bodyPr>
          <a:lstStyle/>
          <a:p>
            <a:pPr algn="l">
              <a:lnSpc>
                <a:spcPct val="250000"/>
              </a:lnSpc>
            </a:pPr>
            <a:r>
              <a:rPr lang="en-US" b="1" dirty="0"/>
              <a:t>OBJECTIVE</a:t>
            </a:r>
            <a:br>
              <a:rPr lang="en-US" sz="2800" dirty="0"/>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solidFill>
                <a:schemeClr val="tx1"/>
              </a:solidFill>
            </a:endParaRPr>
          </a:p>
        </p:txBody>
      </p:sp>
      <p:sp>
        <p:nvSpPr>
          <p:cNvPr id="7" name="TextBox 6">
            <a:extLst>
              <a:ext uri="{FF2B5EF4-FFF2-40B4-BE49-F238E27FC236}">
                <a16:creationId xmlns:a16="http://schemas.microsoft.com/office/drawing/2014/main" id="{D420582D-D2A8-4169-A615-7B9C2CD7093C}"/>
              </a:ext>
            </a:extLst>
          </p:cNvPr>
          <p:cNvSpPr txBox="1"/>
          <p:nvPr/>
        </p:nvSpPr>
        <p:spPr>
          <a:xfrm>
            <a:off x="330200" y="1231900"/>
            <a:ext cx="11518900" cy="443288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Study about Formal Concept Analysis: - Understanding the basic terminologies used in formal concept analysis.</a:t>
            </a:r>
          </a:p>
          <a:p>
            <a:pPr>
              <a:lnSpc>
                <a:spcPct val="150000"/>
              </a:lnSpc>
            </a:pPr>
            <a:endParaRPr lang="en-US" dirty="0"/>
          </a:p>
          <a:p>
            <a:pPr marL="342900" indent="-342900">
              <a:lnSpc>
                <a:spcPct val="150000"/>
              </a:lnSpc>
              <a:buFont typeface="Arial" panose="020B0604020202020204" pitchFamily="34" charset="0"/>
              <a:buChar char="•"/>
            </a:pPr>
            <a:r>
              <a:rPr lang="en-US" dirty="0"/>
              <a:t>Concept generation from given context: - Implementing algorithm to generate all concepts from the given context.</a:t>
            </a:r>
          </a:p>
          <a:p>
            <a:pPr>
              <a:lnSpc>
                <a:spcPct val="150000"/>
              </a:lnSpc>
            </a:pPr>
            <a:endParaRPr lang="en-US" dirty="0"/>
          </a:p>
          <a:p>
            <a:pPr marL="342900" indent="-342900">
              <a:lnSpc>
                <a:spcPct val="150000"/>
              </a:lnSpc>
              <a:buFont typeface="Arial" panose="020B0604020202020204" pitchFamily="34" charset="0"/>
              <a:buChar char="•"/>
            </a:pPr>
            <a:r>
              <a:rPr lang="en-US" dirty="0"/>
              <a:t>Prioritizing concepts: - Finding dependencies between the objects and attributes using stability index.</a:t>
            </a:r>
          </a:p>
          <a:p>
            <a:pPr>
              <a:lnSpc>
                <a:spcPct val="150000"/>
              </a:lnSpc>
            </a:pPr>
            <a:endParaRPr lang="en-US" dirty="0"/>
          </a:p>
          <a:p>
            <a:pPr marL="342900" indent="-342900">
              <a:lnSpc>
                <a:spcPct val="150000"/>
              </a:lnSpc>
              <a:buFont typeface="Arial" panose="020B0604020202020204" pitchFamily="34" charset="0"/>
              <a:buChar char="•"/>
            </a:pPr>
            <a:r>
              <a:rPr lang="en-US" dirty="0"/>
              <a:t>Clustering :- Arranging objects into groups according to their similar attributes.</a:t>
            </a:r>
          </a:p>
          <a:p>
            <a:pPr>
              <a:lnSpc>
                <a:spcPct val="150000"/>
              </a:lnSpc>
            </a:pPr>
            <a:endParaRPr lang="en-US" dirty="0"/>
          </a:p>
          <a:p>
            <a:pPr marL="342900" indent="-342900">
              <a:lnSpc>
                <a:spcPct val="150000"/>
              </a:lnSpc>
              <a:buFont typeface="Arial" panose="020B0604020202020204" pitchFamily="34" charset="0"/>
              <a:buChar char="•"/>
            </a:pPr>
            <a:r>
              <a:rPr lang="en-US" dirty="0"/>
              <a:t>Storing and Searching of Concepts using Linked Lists.</a:t>
            </a:r>
            <a:endParaRPr lang="en-IN" dirty="0"/>
          </a:p>
        </p:txBody>
      </p:sp>
    </p:spTree>
    <p:extLst>
      <p:ext uri="{BB962C8B-B14F-4D97-AF65-F5344CB8AC3E}">
        <p14:creationId xmlns:p14="http://schemas.microsoft.com/office/powerpoint/2010/main" val="277814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47D4-32FA-4696-ABAA-2903C50C97C9}"/>
              </a:ext>
            </a:extLst>
          </p:cNvPr>
          <p:cNvSpPr>
            <a:spLocks noGrp="1"/>
          </p:cNvSpPr>
          <p:nvPr>
            <p:ph type="title"/>
          </p:nvPr>
        </p:nvSpPr>
        <p:spPr>
          <a:xfrm>
            <a:off x="98474" y="728379"/>
            <a:ext cx="12192000" cy="564910"/>
          </a:xfrm>
        </p:spPr>
        <p:txBody>
          <a:bodyPr>
            <a:normAutofit fontScale="90000"/>
          </a:bodyPr>
          <a:lstStyle/>
          <a:p>
            <a:r>
              <a:rPr lang="en-US" sz="4000" b="1" dirty="0">
                <a:cs typeface="Times New Roman" panose="02020603050405020304" pitchFamily="18" charset="0"/>
              </a:rPr>
              <a:t>PROJECT INTRODUCTION</a:t>
            </a:r>
            <a:br>
              <a:rPr lang="en-US" sz="3600" b="1" dirty="0">
                <a:cs typeface="Times New Roman" panose="02020603050405020304" pitchFamily="18" charset="0"/>
              </a:rPr>
            </a:br>
            <a:endParaRPr lang="en-IN" dirty="0">
              <a:cs typeface="Times New Roman" panose="02020603050405020304" pitchFamily="18" charset="0"/>
            </a:endParaRPr>
          </a:p>
        </p:txBody>
      </p:sp>
      <p:sp>
        <p:nvSpPr>
          <p:cNvPr id="4" name="TextBox 3">
            <a:extLst>
              <a:ext uri="{FF2B5EF4-FFF2-40B4-BE49-F238E27FC236}">
                <a16:creationId xmlns:a16="http://schemas.microsoft.com/office/drawing/2014/main" id="{1DA264FD-8FED-4079-82CF-5B2260B49483}"/>
              </a:ext>
            </a:extLst>
          </p:cNvPr>
          <p:cNvSpPr txBox="1"/>
          <p:nvPr/>
        </p:nvSpPr>
        <p:spPr>
          <a:xfrm>
            <a:off x="749376" y="1939471"/>
            <a:ext cx="10536246" cy="3371885"/>
          </a:xfrm>
          <a:prstGeom prst="rect">
            <a:avLst/>
          </a:prstGeom>
          <a:noFill/>
        </p:spPr>
        <p:txBody>
          <a:bodyPr wrap="square" rtlCol="0" anchor="ctr">
            <a:spAutoFit/>
          </a:bodyPr>
          <a:lstStyle/>
          <a:p>
            <a:pPr marL="180000" indent="-144000">
              <a:lnSpc>
                <a:spcPct val="150000"/>
              </a:lnSpc>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Formal concept analysis is a method of data analysis which deals with object-attribute input data and aims at extracting from the data clusters also called formal concepts.</a:t>
            </a:r>
          </a:p>
          <a:p>
            <a:pPr marL="36000">
              <a:lnSpc>
                <a:spcPct val="150000"/>
              </a:lnSpc>
            </a:pPr>
            <a:endParaRPr lang="en-US" sz="1800" dirty="0">
              <a:solidFill>
                <a:srgbClr val="000000"/>
              </a:solidFill>
              <a:latin typeface="Calibri" panose="020F0502020204030204" pitchFamily="34" charset="0"/>
            </a:endParaRP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It acquires groupings, called formal concepts, from Boolean data named context, comprising of objects and attributes.</a:t>
            </a:r>
          </a:p>
          <a:p>
            <a:pPr>
              <a:lnSpc>
                <a:spcPct val="150000"/>
              </a:lnSpc>
            </a:pPr>
            <a:endParaRPr lang="en-US" sz="1800" b="0" i="0" u="none" strike="noStrike" baseline="0" dirty="0">
              <a:solidFill>
                <a:srgbClr val="000000"/>
              </a:solidFill>
              <a:latin typeface="Calibri" panose="020F0502020204030204" pitchFamily="34" charset="0"/>
            </a:endParaRP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root of FCA is a formal context from which concepts are generated and are organized in a hierarchical order. </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9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70" y="463501"/>
            <a:ext cx="12192000" cy="564910"/>
          </a:xfrm>
        </p:spPr>
        <p:txBody>
          <a:bodyPr>
            <a:normAutofit fontScale="90000"/>
          </a:bodyPr>
          <a:lstStyle/>
          <a:p>
            <a:r>
              <a:rPr lang="en-IN" sz="4000" b="1" dirty="0"/>
              <a:t>LITERATURE SURVEY</a:t>
            </a:r>
            <a:br>
              <a:rPr lang="en-IN" dirty="0"/>
            </a:br>
            <a:endParaRPr lang="en-IN" dirty="0"/>
          </a:p>
        </p:txBody>
      </p:sp>
      <p:sp>
        <p:nvSpPr>
          <p:cNvPr id="4" name="TextBox 3">
            <a:extLst>
              <a:ext uri="{FF2B5EF4-FFF2-40B4-BE49-F238E27FC236}">
                <a16:creationId xmlns:a16="http://schemas.microsoft.com/office/drawing/2014/main" id="{F524D699-726D-4320-AA13-8B37B65381A5}"/>
              </a:ext>
            </a:extLst>
          </p:cNvPr>
          <p:cNvSpPr txBox="1"/>
          <p:nvPr/>
        </p:nvSpPr>
        <p:spPr>
          <a:xfrm>
            <a:off x="300111" y="1329194"/>
            <a:ext cx="11591778" cy="37379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t>Formal Concept Analysis is a  method which  was devised in the early 1980s by R. Wille. He used the philosophical interpretation of the concept as a unit of thought comprising of a set of objects and a set of their shared attributes. </a:t>
            </a:r>
          </a:p>
          <a:p>
            <a:pPr>
              <a:lnSpc>
                <a:spcPct val="150000"/>
              </a:lnSpc>
            </a:pPr>
            <a:endParaRPr lang="en-IN" sz="2000" dirty="0"/>
          </a:p>
          <a:p>
            <a:pPr marL="342900" indent="-342900">
              <a:lnSpc>
                <a:spcPct val="150000"/>
              </a:lnSpc>
              <a:buFont typeface="Arial" panose="020B0604020202020204" pitchFamily="34" charset="0"/>
              <a:buChar char="•"/>
            </a:pPr>
            <a:r>
              <a:rPr lang="en-US" sz="2000" b="0" i="0" dirty="0">
                <a:solidFill>
                  <a:srgbClr val="000000"/>
                </a:solidFill>
                <a:effectLst/>
              </a:rPr>
              <a:t>During the last three decades, it became a popular human-centered tool for knowledge representation and data analysis with numerous applications. It covered FCA topics including Information Retrieval with a focus on visualization aspects, Machine Learning, Data Mining and Knowledge Discovery, Text Mining and several others.</a:t>
            </a:r>
            <a:endParaRPr lang="en-IN" sz="2000" dirty="0"/>
          </a:p>
        </p:txBody>
      </p:sp>
    </p:spTree>
    <p:extLst>
      <p:ext uri="{BB962C8B-B14F-4D97-AF65-F5344CB8AC3E}">
        <p14:creationId xmlns:p14="http://schemas.microsoft.com/office/powerpoint/2010/main" val="177675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1EC3-7E52-43F5-96AF-3CFE8FDA61FB}"/>
              </a:ext>
            </a:extLst>
          </p:cNvPr>
          <p:cNvSpPr>
            <a:spLocks noGrp="1"/>
          </p:cNvSpPr>
          <p:nvPr>
            <p:ph type="title"/>
          </p:nvPr>
        </p:nvSpPr>
        <p:spPr>
          <a:xfrm>
            <a:off x="0" y="475162"/>
            <a:ext cx="12192000" cy="564910"/>
          </a:xfrm>
        </p:spPr>
        <p:txBody>
          <a:bodyPr>
            <a:noAutofit/>
          </a:bodyPr>
          <a:lstStyle/>
          <a:p>
            <a:r>
              <a:rPr lang="en-US" b="1" dirty="0"/>
              <a:t>Formal Context </a:t>
            </a:r>
            <a:br>
              <a:rPr lang="en-US" b="1" dirty="0"/>
            </a:br>
            <a:endParaRPr lang="en-IN" b="1" dirty="0"/>
          </a:p>
        </p:txBody>
      </p:sp>
      <p:pic>
        <p:nvPicPr>
          <p:cNvPr id="5" name="Picture 4">
            <a:extLst>
              <a:ext uri="{FF2B5EF4-FFF2-40B4-BE49-F238E27FC236}">
                <a16:creationId xmlns:a16="http://schemas.microsoft.com/office/drawing/2014/main" id="{C4C28F61-F051-4E38-8F5B-A0701A573B42}"/>
              </a:ext>
            </a:extLst>
          </p:cNvPr>
          <p:cNvPicPr>
            <a:picLocks noChangeAspect="1"/>
          </p:cNvPicPr>
          <p:nvPr/>
        </p:nvPicPr>
        <p:blipFill>
          <a:blip r:embed="rId2"/>
          <a:stretch>
            <a:fillRect/>
          </a:stretch>
        </p:blipFill>
        <p:spPr>
          <a:xfrm>
            <a:off x="3189759" y="2036242"/>
            <a:ext cx="5615963" cy="3106306"/>
          </a:xfrm>
          <a:prstGeom prst="rect">
            <a:avLst/>
          </a:prstGeom>
        </p:spPr>
      </p:pic>
      <p:sp>
        <p:nvSpPr>
          <p:cNvPr id="6" name="TextBox 5">
            <a:extLst>
              <a:ext uri="{FF2B5EF4-FFF2-40B4-BE49-F238E27FC236}">
                <a16:creationId xmlns:a16="http://schemas.microsoft.com/office/drawing/2014/main" id="{E398F8B8-3023-4408-9FC4-7AEA1805D1C5}"/>
              </a:ext>
            </a:extLst>
          </p:cNvPr>
          <p:cNvSpPr txBox="1"/>
          <p:nvPr/>
        </p:nvSpPr>
        <p:spPr>
          <a:xfrm>
            <a:off x="950495" y="765729"/>
            <a:ext cx="9432758" cy="923330"/>
          </a:xfrm>
          <a:prstGeom prst="rect">
            <a:avLst/>
          </a:prstGeom>
          <a:noFill/>
        </p:spPr>
        <p:txBody>
          <a:bodyPr wrap="square" rtlCol="0">
            <a:spAutoFit/>
          </a:bodyPr>
          <a:lstStyle/>
          <a:p>
            <a:pPr>
              <a:lnSpc>
                <a:spcPct val="150000"/>
              </a:lnSpc>
            </a:pPr>
            <a:r>
              <a:rPr lang="en-US" sz="1800" b="0" i="0" u="none" strike="noStrike" baseline="0" dirty="0">
                <a:latin typeface="Calibri" panose="020F0502020204030204" pitchFamily="34" charset="0"/>
              </a:rPr>
              <a:t>Formal context: A matrix called formal context defines which objects have a given </a:t>
            </a:r>
          </a:p>
          <a:p>
            <a:pPr>
              <a:lnSpc>
                <a:spcPct val="150000"/>
              </a:lnSpc>
            </a:pPr>
            <a:r>
              <a:rPr lang="en-US" sz="1800" b="0" i="0" u="none" strike="noStrike" baseline="0" dirty="0">
                <a:latin typeface="Calibri" panose="020F0502020204030204" pitchFamily="34" charset="0"/>
              </a:rPr>
              <a:t>property and vice versa which properties a given object has.  </a:t>
            </a:r>
            <a:endParaRPr lang="en-IN" sz="1800" dirty="0"/>
          </a:p>
        </p:txBody>
      </p:sp>
      <p:sp>
        <p:nvSpPr>
          <p:cNvPr id="8" name="TextBox 7">
            <a:extLst>
              <a:ext uri="{FF2B5EF4-FFF2-40B4-BE49-F238E27FC236}">
                <a16:creationId xmlns:a16="http://schemas.microsoft.com/office/drawing/2014/main" id="{4E1B3B1E-F72E-43B1-A311-1EBE1F3ED343}"/>
              </a:ext>
            </a:extLst>
          </p:cNvPr>
          <p:cNvSpPr txBox="1"/>
          <p:nvPr/>
        </p:nvSpPr>
        <p:spPr>
          <a:xfrm>
            <a:off x="3430424" y="5104400"/>
            <a:ext cx="5134635" cy="677108"/>
          </a:xfrm>
          <a:prstGeom prst="rect">
            <a:avLst/>
          </a:prstGeom>
          <a:noFill/>
        </p:spPr>
        <p:txBody>
          <a:bodyPr wrap="square">
            <a:spAutoFit/>
          </a:bodyPr>
          <a:lstStyle/>
          <a:p>
            <a:r>
              <a:rPr lang="en-US" dirty="0">
                <a:solidFill>
                  <a:schemeClr val="bg2">
                    <a:lumMod val="25000"/>
                  </a:schemeClr>
                </a:solidFill>
              </a:rPr>
              <a:t>This  table represents tourism domain knowledge </a:t>
            </a:r>
          </a:p>
          <a:p>
            <a:r>
              <a:rPr lang="en-US" dirty="0">
                <a:solidFill>
                  <a:schemeClr val="bg2">
                    <a:lumMod val="25000"/>
                  </a:schemeClr>
                </a:solidFill>
              </a:rPr>
              <a:t>as formal concept</a:t>
            </a:r>
            <a:r>
              <a:rPr lang="en-US" sz="1800" b="0" i="0" u="none" strike="noStrike" baseline="0" dirty="0">
                <a:solidFill>
                  <a:srgbClr val="000000"/>
                </a:solidFill>
                <a:latin typeface="Calibri" panose="020F0502020204030204" pitchFamily="34" charset="0"/>
              </a:rPr>
              <a:t>. </a:t>
            </a:r>
            <a:endParaRPr lang="en-IN" sz="1800" dirty="0"/>
          </a:p>
        </p:txBody>
      </p:sp>
      <p:sp>
        <p:nvSpPr>
          <p:cNvPr id="12" name="TextBox 11">
            <a:extLst>
              <a:ext uri="{FF2B5EF4-FFF2-40B4-BE49-F238E27FC236}">
                <a16:creationId xmlns:a16="http://schemas.microsoft.com/office/drawing/2014/main" id="{D80FD2A8-947B-4C01-AFB1-B019F7A77C07}"/>
              </a:ext>
            </a:extLst>
          </p:cNvPr>
          <p:cNvSpPr txBox="1"/>
          <p:nvPr/>
        </p:nvSpPr>
        <p:spPr>
          <a:xfrm>
            <a:off x="863107" y="5774476"/>
            <a:ext cx="7678091" cy="880369"/>
          </a:xfrm>
          <a:prstGeom prst="rect">
            <a:avLst/>
          </a:prstGeom>
          <a:noFill/>
        </p:spPr>
        <p:txBody>
          <a:bodyPr wrap="square" rtlCol="0">
            <a:spAutoFit/>
          </a:bodyPr>
          <a:lstStyle/>
          <a:p>
            <a:pPr>
              <a:lnSpc>
                <a:spcPct val="150000"/>
              </a:lnSpc>
            </a:pPr>
            <a:r>
              <a:rPr lang="en-US" sz="1800" b="0" i="0" u="none" strike="noStrike" baseline="0" dirty="0">
                <a:solidFill>
                  <a:srgbClr val="000000"/>
                </a:solidFill>
                <a:latin typeface="Calibri" panose="020F0502020204030204" pitchFamily="34" charset="0"/>
              </a:rPr>
              <a:t>Here </a:t>
            </a:r>
            <a:r>
              <a:rPr lang="en-US" sz="1800" b="1" i="0" u="none" strike="noStrike" baseline="0" dirty="0">
                <a:solidFill>
                  <a:srgbClr val="000000"/>
                </a:solidFill>
                <a:latin typeface="Calibri" panose="020F0502020204030204" pitchFamily="34" charset="0"/>
              </a:rPr>
              <a:t>‘X’ </a:t>
            </a:r>
            <a:r>
              <a:rPr lang="en-US" sz="1800" b="0" i="0" u="none" strike="noStrike" baseline="0" dirty="0">
                <a:solidFill>
                  <a:srgbClr val="000000"/>
                </a:solidFill>
                <a:latin typeface="Calibri" panose="020F0502020204030204" pitchFamily="34" charset="0"/>
              </a:rPr>
              <a:t>means that an object has that attribute. </a:t>
            </a:r>
            <a:endParaRPr lang="en-IN" sz="1800" dirty="0"/>
          </a:p>
          <a:p>
            <a:pPr>
              <a:lnSpc>
                <a:spcPct val="150000"/>
              </a:lnSpc>
            </a:pPr>
            <a:endParaRPr lang="en-IN" sz="1800" dirty="0"/>
          </a:p>
        </p:txBody>
      </p:sp>
      <p:pic>
        <p:nvPicPr>
          <p:cNvPr id="4" name="Picture 3" descr="A view of a city at night&#10;&#10;Description automatically generated">
            <a:extLst>
              <a:ext uri="{FF2B5EF4-FFF2-40B4-BE49-F238E27FC236}">
                <a16:creationId xmlns:a16="http://schemas.microsoft.com/office/drawing/2014/main" id="{16AFFA19-0055-4536-A13B-94CEF82C1321}"/>
              </a:ext>
            </a:extLst>
          </p:cNvPr>
          <p:cNvPicPr>
            <a:picLocks noChangeAspect="1"/>
          </p:cNvPicPr>
          <p:nvPr/>
        </p:nvPicPr>
        <p:blipFill>
          <a:blip r:embed="rId3"/>
          <a:stretch>
            <a:fillRect/>
          </a:stretch>
        </p:blipFill>
        <p:spPr>
          <a:xfrm>
            <a:off x="2592835" y="2517251"/>
            <a:ext cx="596928" cy="444444"/>
          </a:xfrm>
          <a:prstGeom prst="rect">
            <a:avLst/>
          </a:prstGeom>
        </p:spPr>
      </p:pic>
      <p:pic>
        <p:nvPicPr>
          <p:cNvPr id="9" name="Picture 8" descr="A tall building in a city&#10;&#10;Description automatically generated">
            <a:extLst>
              <a:ext uri="{FF2B5EF4-FFF2-40B4-BE49-F238E27FC236}">
                <a16:creationId xmlns:a16="http://schemas.microsoft.com/office/drawing/2014/main" id="{F341AA40-21E2-44A9-A9CC-2D63E3EA6D60}"/>
              </a:ext>
            </a:extLst>
          </p:cNvPr>
          <p:cNvPicPr>
            <a:picLocks noChangeAspect="1"/>
          </p:cNvPicPr>
          <p:nvPr/>
        </p:nvPicPr>
        <p:blipFill>
          <a:blip r:embed="rId4"/>
          <a:stretch>
            <a:fillRect/>
          </a:stretch>
        </p:blipFill>
        <p:spPr>
          <a:xfrm>
            <a:off x="2592831" y="2971632"/>
            <a:ext cx="596928" cy="349762"/>
          </a:xfrm>
          <a:prstGeom prst="rect">
            <a:avLst/>
          </a:prstGeom>
        </p:spPr>
      </p:pic>
      <p:pic>
        <p:nvPicPr>
          <p:cNvPr id="11" name="Picture 10" descr="A car parked on a city street&#10;&#10;Description automatically generated">
            <a:extLst>
              <a:ext uri="{FF2B5EF4-FFF2-40B4-BE49-F238E27FC236}">
                <a16:creationId xmlns:a16="http://schemas.microsoft.com/office/drawing/2014/main" id="{3D684D4C-C200-4C4F-A04B-90D5DEAD20B4}"/>
              </a:ext>
            </a:extLst>
          </p:cNvPr>
          <p:cNvPicPr>
            <a:picLocks noChangeAspect="1"/>
          </p:cNvPicPr>
          <p:nvPr/>
        </p:nvPicPr>
        <p:blipFill>
          <a:blip r:embed="rId5"/>
          <a:stretch>
            <a:fillRect/>
          </a:stretch>
        </p:blipFill>
        <p:spPr>
          <a:xfrm rot="10800000" flipV="1">
            <a:off x="2592830" y="3356272"/>
            <a:ext cx="596929" cy="378883"/>
          </a:xfrm>
          <a:prstGeom prst="rect">
            <a:avLst/>
          </a:prstGeom>
        </p:spPr>
      </p:pic>
      <p:pic>
        <p:nvPicPr>
          <p:cNvPr id="14" name="Picture 13" descr="A motorcycle parked on the side of a road&#10;&#10;Description automatically generated">
            <a:extLst>
              <a:ext uri="{FF2B5EF4-FFF2-40B4-BE49-F238E27FC236}">
                <a16:creationId xmlns:a16="http://schemas.microsoft.com/office/drawing/2014/main" id="{2457F27A-FF91-4DB4-AD52-397FD639514E}"/>
              </a:ext>
            </a:extLst>
          </p:cNvPr>
          <p:cNvPicPr>
            <a:picLocks noChangeAspect="1"/>
          </p:cNvPicPr>
          <p:nvPr/>
        </p:nvPicPr>
        <p:blipFill>
          <a:blip r:embed="rId6"/>
          <a:stretch>
            <a:fillRect/>
          </a:stretch>
        </p:blipFill>
        <p:spPr>
          <a:xfrm>
            <a:off x="2592831" y="3755031"/>
            <a:ext cx="596930" cy="349762"/>
          </a:xfrm>
          <a:prstGeom prst="rect">
            <a:avLst/>
          </a:prstGeom>
        </p:spPr>
      </p:pic>
      <p:pic>
        <p:nvPicPr>
          <p:cNvPr id="16" name="Picture 15" descr="A picture containing ride, large, clock&#10;&#10;Description automatically generated">
            <a:extLst>
              <a:ext uri="{FF2B5EF4-FFF2-40B4-BE49-F238E27FC236}">
                <a16:creationId xmlns:a16="http://schemas.microsoft.com/office/drawing/2014/main" id="{8190AA67-CB80-4AF0-A28D-6B3288664F19}"/>
              </a:ext>
            </a:extLst>
          </p:cNvPr>
          <p:cNvPicPr>
            <a:picLocks noChangeAspect="1"/>
          </p:cNvPicPr>
          <p:nvPr/>
        </p:nvPicPr>
        <p:blipFill>
          <a:blip r:embed="rId7"/>
          <a:stretch>
            <a:fillRect/>
          </a:stretch>
        </p:blipFill>
        <p:spPr>
          <a:xfrm>
            <a:off x="2592835" y="4140983"/>
            <a:ext cx="596926" cy="471486"/>
          </a:xfrm>
          <a:prstGeom prst="rect">
            <a:avLst/>
          </a:prstGeom>
        </p:spPr>
      </p:pic>
      <p:pic>
        <p:nvPicPr>
          <p:cNvPr id="18" name="Picture 17" descr="A view of a mountain&#10;&#10;Description automatically generated">
            <a:extLst>
              <a:ext uri="{FF2B5EF4-FFF2-40B4-BE49-F238E27FC236}">
                <a16:creationId xmlns:a16="http://schemas.microsoft.com/office/drawing/2014/main" id="{8DAEE96E-9ABE-4763-801B-65A1DD9395CC}"/>
              </a:ext>
            </a:extLst>
          </p:cNvPr>
          <p:cNvPicPr>
            <a:picLocks noChangeAspect="1"/>
          </p:cNvPicPr>
          <p:nvPr/>
        </p:nvPicPr>
        <p:blipFill>
          <a:blip r:embed="rId8"/>
          <a:stretch>
            <a:fillRect/>
          </a:stretch>
        </p:blipFill>
        <p:spPr>
          <a:xfrm>
            <a:off x="2592829" y="4612470"/>
            <a:ext cx="596934" cy="507632"/>
          </a:xfrm>
          <a:prstGeom prst="rect">
            <a:avLst/>
          </a:prstGeom>
        </p:spPr>
      </p:pic>
      <p:sp>
        <p:nvSpPr>
          <p:cNvPr id="3" name="TextBox 2">
            <a:extLst>
              <a:ext uri="{FF2B5EF4-FFF2-40B4-BE49-F238E27FC236}">
                <a16:creationId xmlns:a16="http://schemas.microsoft.com/office/drawing/2014/main" id="{34A6B8F2-1068-477F-8B34-940FC8A3129D}"/>
              </a:ext>
            </a:extLst>
          </p:cNvPr>
          <p:cNvSpPr txBox="1"/>
          <p:nvPr/>
        </p:nvSpPr>
        <p:spPr>
          <a:xfrm>
            <a:off x="4289074" y="1718433"/>
            <a:ext cx="2100127" cy="384721"/>
          </a:xfrm>
          <a:prstGeom prst="rect">
            <a:avLst/>
          </a:prstGeom>
          <a:noFill/>
        </p:spPr>
        <p:txBody>
          <a:bodyPr wrap="none" rtlCol="0">
            <a:spAutoFit/>
          </a:bodyPr>
          <a:lstStyle/>
          <a:p>
            <a:r>
              <a:rPr lang="en-US" dirty="0"/>
              <a:t>Attributes (Intent) </a:t>
            </a:r>
            <a:endParaRPr lang="en-IN" dirty="0"/>
          </a:p>
        </p:txBody>
      </p:sp>
      <p:sp>
        <p:nvSpPr>
          <p:cNvPr id="7" name="TextBox 6">
            <a:extLst>
              <a:ext uri="{FF2B5EF4-FFF2-40B4-BE49-F238E27FC236}">
                <a16:creationId xmlns:a16="http://schemas.microsoft.com/office/drawing/2014/main" id="{EE284D57-CB82-408F-B83E-E0F673A2F651}"/>
              </a:ext>
            </a:extLst>
          </p:cNvPr>
          <p:cNvSpPr txBox="1"/>
          <p:nvPr/>
        </p:nvSpPr>
        <p:spPr>
          <a:xfrm rot="16200000">
            <a:off x="1382577" y="4089324"/>
            <a:ext cx="1823576" cy="384721"/>
          </a:xfrm>
          <a:prstGeom prst="rect">
            <a:avLst/>
          </a:prstGeom>
          <a:noFill/>
        </p:spPr>
        <p:txBody>
          <a:bodyPr wrap="none" rtlCol="0">
            <a:spAutoFit/>
          </a:bodyPr>
          <a:lstStyle/>
          <a:p>
            <a:r>
              <a:rPr lang="en-US" dirty="0"/>
              <a:t>Objects  (Extent)</a:t>
            </a:r>
            <a:endParaRPr lang="en-IN" dirty="0"/>
          </a:p>
        </p:txBody>
      </p:sp>
      <p:cxnSp>
        <p:nvCxnSpPr>
          <p:cNvPr id="17" name="Straight Arrow Connector 16">
            <a:extLst>
              <a:ext uri="{FF2B5EF4-FFF2-40B4-BE49-F238E27FC236}">
                <a16:creationId xmlns:a16="http://schemas.microsoft.com/office/drawing/2014/main" id="{EC89E77A-D9E1-4E05-9591-4E84C23C0C70}"/>
              </a:ext>
            </a:extLst>
          </p:cNvPr>
          <p:cNvCxnSpPr/>
          <p:nvPr/>
        </p:nvCxnSpPr>
        <p:spPr>
          <a:xfrm>
            <a:off x="6248524" y="1910793"/>
            <a:ext cx="1573416"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CA07672-4EE5-4CCE-85B5-F43AFE8BB5F4}"/>
              </a:ext>
            </a:extLst>
          </p:cNvPr>
          <p:cNvCxnSpPr>
            <a:cxnSpLocks/>
          </p:cNvCxnSpPr>
          <p:nvPr/>
        </p:nvCxnSpPr>
        <p:spPr>
          <a:xfrm flipV="1">
            <a:off x="2294365" y="2517251"/>
            <a:ext cx="0" cy="8041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89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0B7B-5D24-4AAA-9BA9-8CDCA8799326}"/>
              </a:ext>
            </a:extLst>
          </p:cNvPr>
          <p:cNvSpPr>
            <a:spLocks noGrp="1"/>
          </p:cNvSpPr>
          <p:nvPr>
            <p:ph type="title"/>
          </p:nvPr>
        </p:nvSpPr>
        <p:spPr>
          <a:xfrm>
            <a:off x="182879" y="347451"/>
            <a:ext cx="12192000" cy="564910"/>
          </a:xfrm>
        </p:spPr>
        <p:txBody>
          <a:bodyPr>
            <a:noAutofit/>
          </a:bodyPr>
          <a:lstStyle/>
          <a:p>
            <a:r>
              <a:rPr lang="en-US" b="1" dirty="0"/>
              <a:t>Formal Concepts</a:t>
            </a:r>
            <a:endParaRPr lang="en-IN" b="1" dirty="0"/>
          </a:p>
        </p:txBody>
      </p:sp>
      <p:sp>
        <p:nvSpPr>
          <p:cNvPr id="6" name="TextBox 5">
            <a:extLst>
              <a:ext uri="{FF2B5EF4-FFF2-40B4-BE49-F238E27FC236}">
                <a16:creationId xmlns:a16="http://schemas.microsoft.com/office/drawing/2014/main" id="{208AE9E0-788E-47DA-943E-F81EF4F0F917}"/>
              </a:ext>
            </a:extLst>
          </p:cNvPr>
          <p:cNvSpPr txBox="1"/>
          <p:nvPr/>
        </p:nvSpPr>
        <p:spPr>
          <a:xfrm>
            <a:off x="166467" y="948105"/>
            <a:ext cx="11859065" cy="3031599"/>
          </a:xfrm>
          <a:prstGeom prst="rect">
            <a:avLst/>
          </a:prstGeom>
          <a:noFill/>
        </p:spPr>
        <p:txBody>
          <a:bodyPr wrap="square">
            <a:spAutoFit/>
          </a:bodyPr>
          <a:lstStyle/>
          <a:p>
            <a:pPr marL="0" marR="0">
              <a:lnSpc>
                <a:spcPct val="150000"/>
              </a:lnSpc>
              <a:spcBef>
                <a:spcPts val="0"/>
              </a:spcBef>
              <a:spcAft>
                <a:spcPts val="800"/>
              </a:spcAft>
            </a:pPr>
            <a:r>
              <a:rPr lang="en-IN" sz="2000"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Formal concept:</a:t>
            </a:r>
            <a:r>
              <a:rPr lang="en-IN"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pair of objects and properties such that the objects share exactly the properties and the properties apply to exactly the objects is called </a:t>
            </a:r>
            <a:r>
              <a:rPr lang="en-IN"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formal concept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Example: {Car,Bike} – {bookable, rentable, driveable} is a formal concept where objects {Car,Bike} has common attributes {bookable, rentable, driveable}.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2000"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Extent:</a:t>
            </a:r>
            <a:r>
              <a:rPr lang="en-IN"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of objects covered by the concept. Example: {Car,Bike}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2000"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Intent:</a:t>
            </a:r>
            <a:r>
              <a:rPr lang="en-IN"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of attributes covered by the concept.  Example: {bookable, rentable, driveable}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Diagram&#10;&#10;Description automatically generated">
            <a:extLst>
              <a:ext uri="{FF2B5EF4-FFF2-40B4-BE49-F238E27FC236}">
                <a16:creationId xmlns:a16="http://schemas.microsoft.com/office/drawing/2014/main" id="{C6D0F5C6-DD12-4BA9-80F4-66E29FF63C96}"/>
              </a:ext>
            </a:extLst>
          </p:cNvPr>
          <p:cNvPicPr>
            <a:picLocks noChangeAspect="1"/>
          </p:cNvPicPr>
          <p:nvPr/>
        </p:nvPicPr>
        <p:blipFill>
          <a:blip r:embed="rId2"/>
          <a:stretch>
            <a:fillRect/>
          </a:stretch>
        </p:blipFill>
        <p:spPr>
          <a:xfrm>
            <a:off x="5198269" y="4192172"/>
            <a:ext cx="5227978" cy="2318377"/>
          </a:xfrm>
          <a:prstGeom prst="rect">
            <a:avLst/>
          </a:prstGeom>
        </p:spPr>
      </p:pic>
      <p:sp>
        <p:nvSpPr>
          <p:cNvPr id="3" name="TextBox 2">
            <a:extLst>
              <a:ext uri="{FF2B5EF4-FFF2-40B4-BE49-F238E27FC236}">
                <a16:creationId xmlns:a16="http://schemas.microsoft.com/office/drawing/2014/main" id="{4FB8A5C0-67D9-45A1-A102-F3DC2886DECA}"/>
              </a:ext>
            </a:extLst>
          </p:cNvPr>
          <p:cNvSpPr txBox="1"/>
          <p:nvPr/>
        </p:nvSpPr>
        <p:spPr>
          <a:xfrm>
            <a:off x="-1" y="4963423"/>
            <a:ext cx="5627077" cy="1615827"/>
          </a:xfrm>
          <a:prstGeom prst="rect">
            <a:avLst/>
          </a:prstGeom>
          <a:noFill/>
        </p:spPr>
        <p:txBody>
          <a:bodyPr wrap="square" rtlCol="0">
            <a:spAutoFit/>
          </a:bodyPr>
          <a:lstStyle/>
          <a:p>
            <a:r>
              <a:rPr lang="en-US" dirty="0"/>
              <a:t>Example:</a:t>
            </a:r>
            <a:br>
              <a:rPr lang="en-US" dirty="0"/>
            </a:br>
            <a:r>
              <a:rPr lang="en-US" sz="1600" dirty="0"/>
              <a:t>Concept 1 : &lt; {Car, Bike} , {Bookable, Rentable, Drivable}  &gt;</a:t>
            </a:r>
          </a:p>
          <a:p>
            <a:endParaRPr lang="en-US" sz="1600" dirty="0"/>
          </a:p>
          <a:p>
            <a:r>
              <a:rPr lang="en-US" sz="1600" dirty="0"/>
              <a:t>Concept 2: &lt; { Excursion, Trip}, {Joinable} &gt;</a:t>
            </a:r>
          </a:p>
          <a:p>
            <a:endParaRPr lang="en-US" sz="1600" dirty="0"/>
          </a:p>
          <a:p>
            <a:r>
              <a:rPr lang="en-US" sz="1600" dirty="0"/>
              <a:t>Concept 3: &lt; { </a:t>
            </a:r>
            <a:r>
              <a:rPr lang="en-IN" sz="1400" b="1" dirty="0"/>
              <a:t>∅ } , {</a:t>
            </a:r>
            <a:r>
              <a:rPr lang="en-IN" sz="1400" dirty="0"/>
              <a:t>Bookable , Rentable, Driveable, Rideable, Joinable } &gt;</a:t>
            </a:r>
            <a:endParaRPr lang="en-IN" sz="1600" dirty="0"/>
          </a:p>
        </p:txBody>
      </p:sp>
    </p:spTree>
    <p:extLst>
      <p:ext uri="{BB962C8B-B14F-4D97-AF65-F5344CB8AC3E}">
        <p14:creationId xmlns:p14="http://schemas.microsoft.com/office/powerpoint/2010/main" val="706155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9079</TotalTime>
  <Words>1439</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PowerPoint Presentation</vt:lpstr>
      <vt:lpstr>ENDTERM SYNOPSIS PRESENTATION  December 2020</vt:lpstr>
      <vt:lpstr>  </vt:lpstr>
      <vt:lpstr>                                                                PROBLEM STATEMENT     Here we aim at analyzing a dataset from stock market Nifty 50(Top 50 companies of India listed on NSE).      We will apply the concepts and algorithms used in formal concept analysis and list out the filtered concepts according to the attributes provided.    As a result, we will get concepts that will enable us to list companies according to their previous performance and other metrics.          </vt:lpstr>
      <vt:lpstr>OBJECTIVE  </vt:lpstr>
      <vt:lpstr>PROJECT INTRODUCTION </vt:lpstr>
      <vt:lpstr>LITERATURE SURVEY </vt:lpstr>
      <vt:lpstr>Formal Context  </vt:lpstr>
      <vt:lpstr>Formal Concepts</vt:lpstr>
      <vt:lpstr>Stability </vt:lpstr>
      <vt:lpstr>                                                                                                                           ALGORITHMS ALGORITHM 1: All closures ( M , ’’ ) : generating all closed sets Input: A closure operator X-&gt;X’’ on a finite linearly ordered set M. Output: All closed sets in lectic order. A = FirstClosure( ” ) while A =! NULL do Output A A := NextClosure ( A , M , ’’ )  ALGORITHM 2: First Closure ( ’’ ) Input: A closure operator X-&gt;X” on a finite linearly ordered set. Output: The lectically first closed set, i.e., the closure of the empty set. return 0     </vt:lpstr>
      <vt:lpstr>ALGORITHM 3: Next Closure ( A , M , ” )  Input: A closure operator X-&gt;X” on a finite linearly ordered set M and a subset A ∈ M. Output: The lectically next closed set after A if it exists; NULL otherwise. For all m ∈ M in reverse order do if M ∈ A then A := A – {m} else B := (A U {m})’’ If B-A contains no element &lt; m then Return B return NULL </vt:lpstr>
      <vt:lpstr>ALGORITHM 4:  Stability Finding Stability index for filtering. Input :- Set of attribute A, set of object B and Context Output :- Stability index for given concept num=0,dem=2^M    For all C, where C is all possible subsets of M:       if derivative of C =B       num++ return num/dem  </vt:lpstr>
      <vt:lpstr>PowerPoint Presentation</vt:lpstr>
      <vt:lpstr>PERT CHART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Vivek Raj</cp:lastModifiedBy>
  <cp:revision>775</cp:revision>
  <cp:lastPrinted>2017-08-16T11:40:20Z</cp:lastPrinted>
  <dcterms:created xsi:type="dcterms:W3CDTF">2017-08-14T08:34:40Z</dcterms:created>
  <dcterms:modified xsi:type="dcterms:W3CDTF">2020-12-01T10:20:15Z</dcterms:modified>
</cp:coreProperties>
</file>