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9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79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9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6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6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99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21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26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9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23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01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EF311-C150-4353-9242-ED737F984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062" y="254801"/>
            <a:ext cx="10909073" cy="957902"/>
          </a:xfrm>
        </p:spPr>
        <p:txBody>
          <a:bodyPr>
            <a:normAutofit/>
          </a:bodyPr>
          <a:lstStyle/>
          <a:p>
            <a:r>
              <a:rPr lang="en-US" sz="5600" b="1"/>
              <a:t>Distribution of Overall for all players :</a:t>
            </a:r>
            <a:endParaRPr lang="en-IN" sz="5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7B8CF-B163-4062-9E07-C0A04B4EE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242" y="5199311"/>
            <a:ext cx="10925101" cy="460536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Most of the players have an overall rating between 60 to 70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4B3B66-53DB-412F-BDC8-296BB97A0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6524" y="1349863"/>
            <a:ext cx="5140982" cy="3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774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5CBB71-AC7C-4B72-ACBA-BC16B4F339DB}"/>
              </a:ext>
            </a:extLst>
          </p:cNvPr>
          <p:cNvSpPr txBox="1"/>
          <p:nvPr/>
        </p:nvSpPr>
        <p:spPr>
          <a:xfrm>
            <a:off x="385894" y="721453"/>
            <a:ext cx="254186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De </a:t>
            </a:r>
            <a:r>
              <a:rPr lang="en-IN" dirty="0" err="1"/>
              <a:t>Gea</a:t>
            </a:r>
            <a:endParaRPr lang="en-IN" dirty="0"/>
          </a:p>
          <a:p>
            <a:r>
              <a:rPr lang="en-IN" dirty="0"/>
              <a:t>2. E. Hazard</a:t>
            </a:r>
          </a:p>
          <a:p>
            <a:r>
              <a:rPr lang="en-IN" dirty="0"/>
              <a:t>3. L. Modrić</a:t>
            </a:r>
          </a:p>
          <a:p>
            <a:r>
              <a:rPr lang="en-IN" dirty="0"/>
              <a:t>4. Sergio Ramos</a:t>
            </a:r>
          </a:p>
          <a:p>
            <a:r>
              <a:rPr lang="en-IN" dirty="0"/>
              <a:t>5. David Silva</a:t>
            </a:r>
          </a:p>
          <a:p>
            <a:r>
              <a:rPr lang="en-IN" dirty="0"/>
              <a:t>6. E. </a:t>
            </a:r>
            <a:r>
              <a:rPr lang="en-IN" dirty="0" err="1"/>
              <a:t>Cavani</a:t>
            </a:r>
            <a:endParaRPr lang="en-IN" dirty="0"/>
          </a:p>
          <a:p>
            <a:r>
              <a:rPr lang="en-IN" dirty="0"/>
              <a:t>7. G. Chiellini</a:t>
            </a:r>
          </a:p>
          <a:p>
            <a:r>
              <a:rPr lang="en-IN" dirty="0"/>
              <a:t>8. C. Eriksen</a:t>
            </a:r>
          </a:p>
          <a:p>
            <a:r>
              <a:rPr lang="en-IN" dirty="0"/>
              <a:t>9. Thiago Silva</a:t>
            </a:r>
          </a:p>
          <a:p>
            <a:r>
              <a:rPr lang="en-IN" dirty="0"/>
              <a:t>10. K. </a:t>
            </a:r>
            <a:r>
              <a:rPr lang="en-IN" dirty="0" err="1"/>
              <a:t>Navas</a:t>
            </a:r>
            <a:endParaRPr lang="en-IN" dirty="0"/>
          </a:p>
          <a:p>
            <a:r>
              <a:rPr lang="en-IN" dirty="0"/>
              <a:t>11. Jordi Alba</a:t>
            </a:r>
          </a:p>
          <a:p>
            <a:r>
              <a:rPr lang="en-IN" dirty="0"/>
              <a:t>12. D. Mertens</a:t>
            </a:r>
          </a:p>
          <a:p>
            <a:r>
              <a:rPr lang="en-IN" dirty="0"/>
              <a:t>13. M. </a:t>
            </a:r>
            <a:r>
              <a:rPr lang="en-IN" dirty="0" err="1"/>
              <a:t>Hamšík</a:t>
            </a:r>
            <a:endParaRPr lang="en-IN" dirty="0"/>
          </a:p>
          <a:p>
            <a:r>
              <a:rPr lang="en-IN" dirty="0"/>
              <a:t>14. Alex Sandro</a:t>
            </a:r>
          </a:p>
          <a:p>
            <a:r>
              <a:rPr lang="en-IN" dirty="0"/>
              <a:t>15. T. Alderweireld</a:t>
            </a:r>
          </a:p>
          <a:p>
            <a:r>
              <a:rPr lang="en-IN" dirty="0"/>
              <a:t>16. M. </a:t>
            </a:r>
            <a:r>
              <a:rPr lang="en-IN" dirty="0" err="1"/>
              <a:t>Benatia</a:t>
            </a:r>
            <a:endParaRPr lang="en-IN" dirty="0"/>
          </a:p>
          <a:p>
            <a:r>
              <a:rPr lang="en-IN" dirty="0"/>
              <a:t>17. Fernandinho</a:t>
            </a:r>
          </a:p>
          <a:p>
            <a:r>
              <a:rPr lang="en-IN" dirty="0"/>
              <a:t>18. N. </a:t>
            </a:r>
            <a:r>
              <a:rPr lang="en-IN" dirty="0" err="1"/>
              <a:t>Fekir</a:t>
            </a:r>
            <a:endParaRPr lang="en-IN" dirty="0"/>
          </a:p>
          <a:p>
            <a:r>
              <a:rPr lang="en-IN" dirty="0"/>
              <a:t>19. Parejo</a:t>
            </a:r>
          </a:p>
          <a:p>
            <a:r>
              <a:rPr lang="en-IN" dirty="0"/>
              <a:t>20. E. </a:t>
            </a:r>
            <a:r>
              <a:rPr lang="en-IN" dirty="0" err="1"/>
              <a:t>Džeko</a:t>
            </a:r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BF67A5-5647-4FEF-A897-A9820E640FE6}"/>
              </a:ext>
            </a:extLst>
          </p:cNvPr>
          <p:cNvSpPr txBox="1"/>
          <p:nvPr/>
        </p:nvSpPr>
        <p:spPr>
          <a:xfrm>
            <a:off x="385895" y="176169"/>
            <a:ext cx="1146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Top 20 players whose contract expires in 2020 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F96895-6687-42D9-9448-06CF45C527B3}"/>
              </a:ext>
            </a:extLst>
          </p:cNvPr>
          <p:cNvSpPr txBox="1"/>
          <p:nvPr/>
        </p:nvSpPr>
        <p:spPr>
          <a:xfrm>
            <a:off x="3288484" y="1291905"/>
            <a:ext cx="82212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The </a:t>
            </a:r>
            <a:r>
              <a:rPr lang="en-IN" b="1" dirty="0"/>
              <a:t>average wage </a:t>
            </a:r>
            <a:r>
              <a:rPr lang="en-IN" dirty="0"/>
              <a:t>expected</a:t>
            </a:r>
            <a:r>
              <a:rPr lang="en-IN" b="1" dirty="0"/>
              <a:t> </a:t>
            </a:r>
            <a:r>
              <a:rPr lang="en-IN" dirty="0"/>
              <a:t>to be paid to these set of players is </a:t>
            </a:r>
          </a:p>
          <a:p>
            <a:r>
              <a:rPr lang="en-IN" dirty="0"/>
              <a:t>around </a:t>
            </a:r>
            <a:r>
              <a:rPr lang="en-IN" b="1" dirty="0"/>
              <a:t>€9278.13</a:t>
            </a:r>
          </a:p>
          <a:p>
            <a:endParaRPr lang="en-IN" b="1" dirty="0"/>
          </a:p>
          <a:p>
            <a:endParaRPr lang="en-IN" b="1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</a:t>
            </a:r>
            <a:r>
              <a:rPr lang="en-IN" b="1" dirty="0"/>
              <a:t>average age </a:t>
            </a:r>
            <a:r>
              <a:rPr lang="en-IN" dirty="0"/>
              <a:t>of these set of players is around is </a:t>
            </a:r>
            <a:r>
              <a:rPr lang="en-IN" b="1" dirty="0"/>
              <a:t>25 years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dirty="0"/>
          </a:p>
          <a:p>
            <a:r>
              <a:rPr lang="en-IN" dirty="0"/>
              <a:t>Higher the </a:t>
            </a:r>
            <a:r>
              <a:rPr lang="en-IN" b="1" dirty="0"/>
              <a:t>Overall </a:t>
            </a:r>
            <a:r>
              <a:rPr lang="en-IN" dirty="0"/>
              <a:t>for the players, higher will be their </a:t>
            </a:r>
            <a:r>
              <a:rPr lang="en-IN" b="1" dirty="0"/>
              <a:t>Value</a:t>
            </a:r>
            <a:r>
              <a:rPr lang="en-IN" dirty="0"/>
              <a:t> for </a:t>
            </a:r>
          </a:p>
          <a:p>
            <a:r>
              <a:rPr lang="en-IN" dirty="0"/>
              <a:t>The team.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6413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CF15BF-3032-468F-9AD9-07C9C66FF808}"/>
              </a:ext>
            </a:extLst>
          </p:cNvPr>
          <p:cNvSpPr txBox="1"/>
          <p:nvPr/>
        </p:nvSpPr>
        <p:spPr>
          <a:xfrm>
            <a:off x="587229" y="268448"/>
            <a:ext cx="10746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Top 5 players by Overall rating for each unique position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080BB4-DB7D-4C73-84A4-581891D668A5}"/>
              </a:ext>
            </a:extLst>
          </p:cNvPr>
          <p:cNvSpPr txBox="1"/>
          <p:nvPr/>
        </p:nvSpPr>
        <p:spPr>
          <a:xfrm>
            <a:off x="1275126" y="1910237"/>
            <a:ext cx="94627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There are a total of 27 positions in football where the various players have played throughout their career.</a:t>
            </a:r>
          </a:p>
          <a:p>
            <a:endParaRPr lang="en-IN" sz="3600" dirty="0"/>
          </a:p>
          <a:p>
            <a:r>
              <a:rPr lang="en-IN" sz="3600" dirty="0"/>
              <a:t>Also, There are no players who have played at two different positions. </a:t>
            </a:r>
          </a:p>
        </p:txBody>
      </p:sp>
    </p:spTree>
    <p:extLst>
      <p:ext uri="{BB962C8B-B14F-4D97-AF65-F5344CB8AC3E}">
        <p14:creationId xmlns:p14="http://schemas.microsoft.com/office/powerpoint/2010/main" val="121103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9D6B391-84A4-440A-8DBD-6DBB8E89A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446050"/>
              </p:ext>
            </p:extLst>
          </p:nvPr>
        </p:nvGraphicFramePr>
        <p:xfrm>
          <a:off x="2032000" y="719666"/>
          <a:ext cx="8440467" cy="5560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489">
                  <a:extLst>
                    <a:ext uri="{9D8B030D-6E8A-4147-A177-3AD203B41FA5}">
                      <a16:colId xmlns:a16="http://schemas.microsoft.com/office/drawing/2014/main" val="916705228"/>
                    </a:ext>
                  </a:extLst>
                </a:gridCol>
                <a:gridCol w="2813489">
                  <a:extLst>
                    <a:ext uri="{9D8B030D-6E8A-4147-A177-3AD203B41FA5}">
                      <a16:colId xmlns:a16="http://schemas.microsoft.com/office/drawing/2014/main" val="3833192054"/>
                    </a:ext>
                  </a:extLst>
                </a:gridCol>
                <a:gridCol w="2813489">
                  <a:extLst>
                    <a:ext uri="{9D8B030D-6E8A-4147-A177-3AD203B41FA5}">
                      <a16:colId xmlns:a16="http://schemas.microsoft.com/office/drawing/2014/main" val="2144748135"/>
                    </a:ext>
                  </a:extLst>
                </a:gridCol>
              </a:tblGrid>
              <a:tr h="397169">
                <a:tc>
                  <a:txBody>
                    <a:bodyPr/>
                    <a:lstStyle/>
                    <a:p>
                      <a:r>
                        <a:rPr lang="en-IN" dirty="0"/>
                        <a:t>Player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Mean Wage of Top5 players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725217"/>
                  </a:ext>
                </a:extLst>
              </a:tr>
              <a:tr h="397169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Cristiano Ronaldo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294000.0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030430"/>
                  </a:ext>
                </a:extLst>
              </a:tr>
              <a:tr h="397169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</a:t>
                      </a:r>
                      <a:r>
                        <a:rPr lang="en-IN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192800.0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416332"/>
                  </a:ext>
                </a:extLst>
              </a:tr>
              <a:tr h="397169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D. </a:t>
                      </a:r>
                      <a:r>
                        <a:rPr lang="en-IN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Godín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139600.0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7282"/>
                  </a:ext>
                </a:extLst>
              </a:tr>
              <a:tr h="397169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Thiago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130600.0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998809"/>
                  </a:ext>
                </a:extLst>
              </a:tr>
              <a:tr h="397169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Marcelo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177200.0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33745"/>
                  </a:ext>
                </a:extLst>
              </a:tr>
              <a:tr h="397169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Azpilicueta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155400.0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255108"/>
                  </a:ext>
                </a:extLst>
              </a:tr>
              <a:tr h="397169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K. </a:t>
                      </a:r>
                      <a:r>
                        <a:rPr lang="en-IN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Mbappé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131400.0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804380"/>
                  </a:ext>
                </a:extLst>
              </a:tr>
              <a:tr h="397169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 Aubameyang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164600.0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109930"/>
                  </a:ext>
                </a:extLst>
              </a:tr>
              <a:tr h="397169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 Griezmann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174000.0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750274"/>
                  </a:ext>
                </a:extLst>
              </a:tr>
              <a:tr h="397169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Sergio Busquets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217000.0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088091"/>
                  </a:ext>
                </a:extLst>
              </a:tr>
              <a:tr h="397169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Sergio Ramos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231000.0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708760"/>
                  </a:ext>
                </a:extLst>
              </a:tr>
              <a:tr h="397169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G. Chiellini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162000.0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100519"/>
                  </a:ext>
                </a:extLst>
              </a:tr>
              <a:tr h="397169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K. De Bruyne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240800.0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67028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6CA0A8E-FC6A-402D-8EB3-37058E9CF495}"/>
              </a:ext>
            </a:extLst>
          </p:cNvPr>
          <p:cNvSpPr txBox="1"/>
          <p:nvPr/>
        </p:nvSpPr>
        <p:spPr>
          <a:xfrm>
            <a:off x="1518407" y="75501"/>
            <a:ext cx="947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Top player at every position table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9386E2-FEB9-4C54-86ED-2242B7530C73}"/>
              </a:ext>
            </a:extLst>
          </p:cNvPr>
          <p:cNvSpPr txBox="1"/>
          <p:nvPr/>
        </p:nvSpPr>
        <p:spPr>
          <a:xfrm>
            <a:off x="10601864" y="5919326"/>
            <a:ext cx="144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Continued…</a:t>
            </a:r>
          </a:p>
        </p:txBody>
      </p:sp>
    </p:spTree>
    <p:extLst>
      <p:ext uri="{BB962C8B-B14F-4D97-AF65-F5344CB8AC3E}">
        <p14:creationId xmlns:p14="http://schemas.microsoft.com/office/powerpoint/2010/main" val="286992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DF5BB7-DAE0-4A0F-BC6B-870C8551D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758580"/>
              </p:ext>
            </p:extLst>
          </p:nvPr>
        </p:nvGraphicFramePr>
        <p:xfrm>
          <a:off x="1548921" y="276045"/>
          <a:ext cx="8656128" cy="605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5376">
                  <a:extLst>
                    <a:ext uri="{9D8B030D-6E8A-4147-A177-3AD203B41FA5}">
                      <a16:colId xmlns:a16="http://schemas.microsoft.com/office/drawing/2014/main" val="2991054942"/>
                    </a:ext>
                  </a:extLst>
                </a:gridCol>
                <a:gridCol w="2885376">
                  <a:extLst>
                    <a:ext uri="{9D8B030D-6E8A-4147-A177-3AD203B41FA5}">
                      <a16:colId xmlns:a16="http://schemas.microsoft.com/office/drawing/2014/main" val="1694216709"/>
                    </a:ext>
                  </a:extLst>
                </a:gridCol>
                <a:gridCol w="2885376">
                  <a:extLst>
                    <a:ext uri="{9D8B030D-6E8A-4147-A177-3AD203B41FA5}">
                      <a16:colId xmlns:a16="http://schemas.microsoft.com/office/drawing/2014/main" val="614018218"/>
                    </a:ext>
                  </a:extLst>
                </a:gridCol>
              </a:tblGrid>
              <a:tr h="403865">
                <a:tc>
                  <a:txBody>
                    <a:bodyPr/>
                    <a:lstStyle/>
                    <a:p>
                      <a:r>
                        <a:rPr lang="en-IN" dirty="0"/>
                        <a:t>Player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Mean Wage of Top5 players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844664"/>
                  </a:ext>
                </a:extLst>
              </a:tr>
              <a:tr h="403865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T. </a:t>
                      </a:r>
                      <a:r>
                        <a:rPr lang="en-IN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Kroos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184400.0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869528"/>
                  </a:ext>
                </a:extLst>
              </a:tr>
              <a:tr h="403865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Bernardo Silva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202000.0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71047"/>
                  </a:ext>
                </a:extLst>
              </a:tr>
              <a:tr h="403865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Neymar Jr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261000.0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688963"/>
                  </a:ext>
                </a:extLst>
              </a:tr>
              <a:tr h="403865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 Pogba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105000.0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19354"/>
                  </a:ext>
                </a:extLst>
              </a:tr>
              <a:tr h="403865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 </a:t>
                      </a:r>
                      <a:r>
                        <a:rPr lang="en-IN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Kanté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126600.0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88309"/>
                  </a:ext>
                </a:extLst>
              </a:tr>
              <a:tr h="403865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L. Suárez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132200.0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980237"/>
                  </a:ext>
                </a:extLst>
              </a:tr>
              <a:tr h="403865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 </a:t>
                      </a:r>
                      <a:r>
                        <a:rPr lang="en-IN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Cavani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130200.0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029367"/>
                  </a:ext>
                </a:extLst>
              </a:tr>
              <a:tr h="403865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M. Ginter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RWB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44200.0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31133"/>
                  </a:ext>
                </a:extLst>
              </a:tr>
              <a:tr h="403865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 Schulz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LWB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34200.0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23495"/>
                  </a:ext>
                </a:extLst>
              </a:tr>
              <a:tr h="403865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Luis Alberto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47400.0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57731"/>
                  </a:ext>
                </a:extLst>
              </a:tr>
              <a:tr h="403865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 Hazard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121200.0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247706"/>
                  </a:ext>
                </a:extLst>
              </a:tr>
              <a:tr h="403865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J. </a:t>
                      </a:r>
                      <a:r>
                        <a:rPr lang="en-IN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Cuadrado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45400.0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413181"/>
                  </a:ext>
                </a:extLst>
              </a:tr>
              <a:tr h="403865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J. Rodríguez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81600.0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316275"/>
                  </a:ext>
                </a:extLst>
              </a:tr>
              <a:tr h="403865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L. Messi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148000.0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740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6918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412435"/>
      </a:dk2>
      <a:lt2>
        <a:srgbClr val="E2E5E8"/>
      </a:lt2>
      <a:accent1>
        <a:srgbClr val="D6813A"/>
      </a:accent1>
      <a:accent2>
        <a:srgbClr val="C42E28"/>
      </a:accent2>
      <a:accent3>
        <a:srgbClr val="D63A74"/>
      </a:accent3>
      <a:accent4>
        <a:srgbClr val="C428A4"/>
      </a:accent4>
      <a:accent5>
        <a:srgbClr val="B53AD6"/>
      </a:accent5>
      <a:accent6>
        <a:srgbClr val="6F39C9"/>
      </a:accent6>
      <a:hlink>
        <a:srgbClr val="BB43C0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354</Words>
  <Application>Microsoft Office PowerPoint</Application>
  <PresentationFormat>Widescreen</PresentationFormat>
  <Paragraphs>130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RetrospectVTI</vt:lpstr>
      <vt:lpstr>Distribution of Overall for all players 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Distribution of Overall for all players :</dc:title>
  <dc:creator>Vivek Ranjan</dc:creator>
  <cp:lastModifiedBy>Vivek Ranjan</cp:lastModifiedBy>
  <cp:revision>15</cp:revision>
  <dcterms:created xsi:type="dcterms:W3CDTF">2019-09-02T11:03:42Z</dcterms:created>
  <dcterms:modified xsi:type="dcterms:W3CDTF">2019-09-02T15:51:25Z</dcterms:modified>
</cp:coreProperties>
</file>